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7" r:id="rId15"/>
    <p:sldId id="278" r:id="rId16"/>
    <p:sldId id="257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F5CE-5D40-455F-8E70-EEB61265BD8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CB3-0329-455B-81CF-BA40E77F5F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245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F5CE-5D40-455F-8E70-EEB61265BD8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CB3-0329-455B-81CF-BA40E77F5F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82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F5CE-5D40-455F-8E70-EEB61265BD8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CB3-0329-455B-81CF-BA40E77F5F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524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F5CE-5D40-455F-8E70-EEB61265BD8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CB3-0329-455B-81CF-BA40E77F5F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20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F5CE-5D40-455F-8E70-EEB61265BD8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CB3-0329-455B-81CF-BA40E77F5F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375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F5CE-5D40-455F-8E70-EEB61265BD8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CB3-0329-455B-81CF-BA40E77F5F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624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F5CE-5D40-455F-8E70-EEB61265BD8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CB3-0329-455B-81CF-BA40E77F5F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662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F5CE-5D40-455F-8E70-EEB61265BD8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CB3-0329-455B-81CF-BA40E77F5F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017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F5CE-5D40-455F-8E70-EEB61265BD8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CB3-0329-455B-81CF-BA40E77F5F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041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F5CE-5D40-455F-8E70-EEB61265BD8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CB3-0329-455B-81CF-BA40E77F5F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871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F5CE-5D40-455F-8E70-EEB61265BD8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CB3-0329-455B-81CF-BA40E77F5F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636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CF5CE-5D40-455F-8E70-EEB61265BD8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92CB3-0329-455B-81CF-BA40E77F5F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674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49f21a9d-3a98-402d-967c-8ba43e17b8d6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617C7.3366203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7ba3aa26-0b52-4cb8-bda3-a703be6ff65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99e67499-1a0a-4377-b476-06bc127d28b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06434" y="1410788"/>
            <a:ext cx="9144000" cy="3866606"/>
          </a:xfrm>
        </p:spPr>
        <p:txBody>
          <a:bodyPr>
            <a:normAutofit fontScale="90000"/>
          </a:bodyPr>
          <a:lstStyle/>
          <a:p>
            <a:r>
              <a:rPr lang="sl-SI" sz="4000" b="1" dirty="0"/>
              <a:t>OŠ Lovrenc na </a:t>
            </a:r>
            <a:r>
              <a:rPr lang="sl-SI" sz="4000" b="1" dirty="0" smtClean="0"/>
              <a:t>Pohorju</a:t>
            </a:r>
            <a:r>
              <a:rPr lang="sl-SI" sz="5400" b="1" dirty="0" smtClean="0"/>
              <a:t/>
            </a:r>
            <a:br>
              <a:rPr lang="sl-SI" sz="5400" b="1" dirty="0" smtClean="0"/>
            </a:br>
            <a:r>
              <a:rPr lang="sl-SI" sz="5400" dirty="0" smtClean="0"/>
              <a:t/>
            </a:r>
            <a:br>
              <a:rPr lang="sl-SI" sz="5400" dirty="0" smtClean="0"/>
            </a:br>
            <a:r>
              <a:rPr lang="sl-SI" sz="5400" b="1" dirty="0" smtClean="0">
                <a:solidFill>
                  <a:srgbClr val="FF0000"/>
                </a:solidFill>
              </a:rPr>
              <a:t>NAJPOGOSTEJŠI PREKRŠKI KOLESARJEV</a:t>
            </a:r>
            <a:r>
              <a:rPr lang="sl-SI" sz="5400" b="1" dirty="0" smtClean="0"/>
              <a:t/>
            </a:r>
            <a:br>
              <a:rPr lang="sl-SI" sz="5400" b="1" dirty="0" smtClean="0"/>
            </a:br>
            <a:r>
              <a:rPr lang="sl-SI" sz="5400" b="1" dirty="0" smtClean="0"/>
              <a:t/>
            </a:r>
            <a:br>
              <a:rPr lang="sl-SI" sz="5400" b="1" dirty="0" smtClean="0"/>
            </a:br>
            <a:r>
              <a:rPr lang="sl-SI" sz="2800" dirty="0" smtClean="0">
                <a:latin typeface="Comic Sans MS" panose="030F0702030302020204" pitchFamily="66" charset="0"/>
              </a:rPr>
              <a:t>Šolsko </a:t>
            </a:r>
            <a:r>
              <a:rPr lang="sl-SI" sz="2800" dirty="0">
                <a:latin typeface="Comic Sans MS" panose="030F0702030302020204" pitchFamily="66" charset="0"/>
              </a:rPr>
              <a:t>leto 2019/2020</a:t>
            </a:r>
            <a:br>
              <a:rPr lang="sl-SI" sz="2800" dirty="0">
                <a:latin typeface="Comic Sans MS" panose="030F0702030302020204" pitchFamily="66" charset="0"/>
              </a:rPr>
            </a:br>
            <a:r>
              <a:rPr lang="sl-SI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5. A razred, 14 učencev</a:t>
            </a:r>
            <a:br>
              <a:rPr lang="sl-SI" sz="2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sl-SI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5440" y="3745729"/>
            <a:ext cx="9144000" cy="1655762"/>
          </a:xfrm>
        </p:spPr>
        <p:txBody>
          <a:bodyPr>
            <a:noAutofit/>
          </a:bodyPr>
          <a:lstStyle/>
          <a:p>
            <a:endParaRPr lang="sl-SI" sz="3200" b="1" dirty="0" smtClean="0"/>
          </a:p>
          <a:p>
            <a:endParaRPr lang="sl-SI" sz="3200" b="1" dirty="0" smtClean="0"/>
          </a:p>
          <a:p>
            <a:endParaRPr lang="sl-SI" sz="3200" b="1" dirty="0" smtClean="0"/>
          </a:p>
          <a:p>
            <a:r>
              <a:rPr lang="sl-SI" dirty="0" smtClean="0"/>
              <a:t>Mentorica: Sonja Wolfgruber, prof.</a:t>
            </a:r>
          </a:p>
          <a:p>
            <a:r>
              <a:rPr lang="sl-SI" sz="1800" dirty="0" smtClean="0">
                <a:latin typeface="Comic Sans MS" panose="030F0702030302020204" pitchFamily="66" charset="0"/>
              </a:rPr>
              <a:t>april 2020</a:t>
            </a:r>
            <a:endParaRPr lang="sl-SI" sz="1800" dirty="0">
              <a:latin typeface="Comic Sans MS" panose="030F0702030302020204" pitchFamily="66" charset="0"/>
            </a:endParaRP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1744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C:\Users\swolfgruber\AppData\Local\Microsoft\Windows\INetCache\Content.Outlook\397VIHLI\IMG_20200402_11130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3245" r="6472"/>
          <a:stretch/>
        </p:blipFill>
        <p:spPr bwMode="auto">
          <a:xfrm rot="16200000">
            <a:off x="3153338" y="-490820"/>
            <a:ext cx="5446057" cy="7449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869144" y="6104963"/>
            <a:ext cx="888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/>
              <a:t>n</a:t>
            </a:r>
            <a:r>
              <a:rPr lang="sl-SI" sz="2400" dirty="0" smtClean="0"/>
              <a:t>esreča : vleka kolesarja s traktorjem in pristanek v bolnišnici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43651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C:\Users\swolfgruber\AppData\Local\Microsoft\Windows\INetCache\Content.Outlook\397VIHLI\IMG_20200409_2038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"/>
          <a:stretch/>
        </p:blipFill>
        <p:spPr bwMode="auto">
          <a:xfrm>
            <a:off x="2433919" y="578225"/>
            <a:ext cx="7180728" cy="5257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766482" y="5930153"/>
            <a:ext cx="11040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 smtClean="0"/>
              <a:t>opozorila: vožnja brez izpita v spremstvu odrasle osebe, s čelado, brez telefona v roki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06386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swolfgruber\AppData\Local\Microsoft\Windows\INetCache\Content.Outlook\397VIHLI\IMG_20200408_11245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2941" r="7427" b="2622"/>
          <a:stretch/>
        </p:blipFill>
        <p:spPr bwMode="auto">
          <a:xfrm>
            <a:off x="3526972" y="209004"/>
            <a:ext cx="5473337" cy="5669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126671" y="5878285"/>
            <a:ext cx="10273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 smtClean="0"/>
              <a:t>nevarno: </a:t>
            </a:r>
            <a:r>
              <a:rPr lang="sl-SI" sz="2400" dirty="0"/>
              <a:t>vožnja </a:t>
            </a:r>
            <a:r>
              <a:rPr lang="sl-SI" sz="2400" dirty="0" smtClean="0"/>
              <a:t>pod vplivom alkohola, po stopnicah, s telefonom, brez čelade, </a:t>
            </a:r>
          </a:p>
          <a:p>
            <a:r>
              <a:rPr lang="sl-SI" sz="2400" dirty="0" smtClean="0"/>
              <a:t>     napačna smer vožnje, s prazno zračnico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233420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age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8"/>
          <a:stretch/>
        </p:blipFill>
        <p:spPr bwMode="auto">
          <a:xfrm>
            <a:off x="2664822" y="640579"/>
            <a:ext cx="6766560" cy="5172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584960" y="5904410"/>
            <a:ext cx="9940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/>
              <a:t>v</a:t>
            </a:r>
            <a:r>
              <a:rPr lang="sl-SI" sz="2400" dirty="0" smtClean="0"/>
              <a:t>ožnja s kolesom s prijateljico - opozorilo očka, da je pozabila čelado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565324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swolfgruber\AppData\Local\Microsoft\Windows\INetCache\Content.Outlook\397VIHLI\20200420_18053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t="4379" r="17619" b="12069"/>
          <a:stretch/>
        </p:blipFill>
        <p:spPr bwMode="auto">
          <a:xfrm>
            <a:off x="2286000" y="574767"/>
            <a:ext cx="7680960" cy="50683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2743199" y="5757596"/>
            <a:ext cx="7080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 smtClean="0"/>
              <a:t>opozorilo – kolesar naj pelje po kolesarski stezi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90171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cid:image001.jpg@01D617C7.33662030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t="5002" r="5493" b="3386"/>
          <a:stretch/>
        </p:blipFill>
        <p:spPr bwMode="auto">
          <a:xfrm rot="16200000">
            <a:off x="3468187" y="-515985"/>
            <a:ext cx="5068391" cy="7249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453945" y="5656216"/>
            <a:ext cx="93147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/>
              <a:t>opozorilo – </a:t>
            </a:r>
            <a:r>
              <a:rPr lang="sl-SI" sz="2400" dirty="0" smtClean="0"/>
              <a:t>ko kupimo novo kolo, nikar takoj na cesto, prej se naučimo 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prometnih pravil in jih upoštevajmo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30360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790111"/>
            <a:ext cx="9144000" cy="2178313"/>
          </a:xfrm>
        </p:spPr>
        <p:txBody>
          <a:bodyPr>
            <a:normAutofit/>
          </a:bodyPr>
          <a:lstStyle/>
          <a:p>
            <a:pPr algn="l"/>
            <a:r>
              <a:rPr lang="sl-SI" sz="2800" b="1" dirty="0" smtClean="0"/>
              <a:t>Učenci 5. A razreda smo s stripi na šaljiv način opozorili na najpogostejše kršitve kolesarjev in s tem opozorili na ustreznejše in varnejše ravnanje v prometu.</a:t>
            </a:r>
            <a:br>
              <a:rPr lang="sl-SI" sz="2800" b="1" dirty="0" smtClean="0"/>
            </a:br>
            <a:r>
              <a:rPr lang="sl-SI" sz="2800" b="1" dirty="0"/>
              <a:t/>
            </a:r>
            <a:br>
              <a:rPr lang="sl-SI" sz="2800" b="1" dirty="0"/>
            </a:br>
            <a:r>
              <a:rPr lang="sl-SI" sz="2800" b="1" dirty="0" smtClean="0">
                <a:solidFill>
                  <a:srgbClr val="0070C0"/>
                </a:solidFill>
              </a:rPr>
              <a:t>Kaj moramo kolesarji upoštevati za varno vključitev v promet:</a:t>
            </a:r>
            <a:endParaRPr lang="sl-SI" sz="2800" b="1" dirty="0">
              <a:solidFill>
                <a:srgbClr val="0070C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187083"/>
            <a:ext cx="9144000" cy="2838579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l-SI" b="1" dirty="0" smtClean="0">
                <a:latin typeface="+mj-lt"/>
              </a:rPr>
              <a:t>Po prometnih površinah se vozimo s popolno opremljenim kolesom.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l-SI" b="1" dirty="0" smtClean="0">
                <a:latin typeface="+mj-lt"/>
              </a:rPr>
              <a:t>Vedno nosimo kolesarsko čelado.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l-SI" b="1" dirty="0" smtClean="0">
                <a:latin typeface="+mj-lt"/>
              </a:rPr>
              <a:t>Upoštevamo pravila varne vožnje: po desni strani ceste ali po kolesarski stezi, ne po pločniku. </a:t>
            </a:r>
            <a:endParaRPr lang="sl-SI" b="1" dirty="0">
              <a:latin typeface="+mj-lt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l-SI" b="1" dirty="0" smtClean="0">
                <a:latin typeface="+mj-lt"/>
              </a:rPr>
              <a:t>Poznati moramo </a:t>
            </a:r>
            <a:r>
              <a:rPr lang="sl-SI" b="1" dirty="0">
                <a:latin typeface="+mj-lt"/>
              </a:rPr>
              <a:t>prometne </a:t>
            </a:r>
            <a:r>
              <a:rPr lang="sl-SI" b="1" dirty="0" smtClean="0">
                <a:latin typeface="+mj-lt"/>
              </a:rPr>
              <a:t>predpise</a:t>
            </a:r>
            <a:r>
              <a:rPr lang="sl-SI" b="1" dirty="0">
                <a:latin typeface="+mj-lt"/>
              </a:rPr>
              <a:t> </a:t>
            </a:r>
            <a:r>
              <a:rPr lang="sl-SI" b="1" dirty="0" smtClean="0">
                <a:latin typeface="+mj-lt"/>
              </a:rPr>
              <a:t>in jih upoštevati.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l-SI" b="1" dirty="0" smtClean="0">
                <a:latin typeface="+mj-lt"/>
              </a:rPr>
              <a:t>Dokler nimamo kolesarskega izpita, se vozimo v spremstvu odrasle osebe.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l-SI" b="1" dirty="0" smtClean="0">
                <a:latin typeface="+mj-lt"/>
              </a:rPr>
              <a:t>Med vožnjo se ne pogovarjamo po mobitelu.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l-SI" b="1" dirty="0" smtClean="0">
                <a:latin typeface="+mj-lt"/>
              </a:rPr>
              <a:t>Ne vozimo pod vplivom alkohola.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l-SI" b="1" dirty="0" smtClean="0">
                <a:latin typeface="+mj-lt"/>
              </a:rPr>
              <a:t>Ne divjamo po cesti. Cesta ni igrišče ali dvorišče.</a:t>
            </a:r>
          </a:p>
          <a:p>
            <a:pPr algn="l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40492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011679" y="1175658"/>
            <a:ext cx="846473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sz="4400" b="1" dirty="0">
                <a:solidFill>
                  <a:srgbClr val="FF0000"/>
                </a:solidFill>
                <a:latin typeface="+mj-lt"/>
              </a:rPr>
              <a:t>PAZIMO NASE. </a:t>
            </a:r>
            <a:endParaRPr lang="sl-SI" sz="4400" b="1" dirty="0" smtClean="0">
              <a:solidFill>
                <a:srgbClr val="FF0000"/>
              </a:solidFill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sz="4400" b="1" dirty="0" smtClean="0">
                <a:solidFill>
                  <a:srgbClr val="FF0000"/>
                </a:solidFill>
                <a:latin typeface="+mj-lt"/>
              </a:rPr>
              <a:t>NAŠE </a:t>
            </a:r>
            <a:r>
              <a:rPr lang="sl-SI" sz="4400" b="1" dirty="0">
                <a:solidFill>
                  <a:srgbClr val="FF0000"/>
                </a:solidFill>
                <a:latin typeface="+mj-lt"/>
              </a:rPr>
              <a:t>ŽIVLJENJE JE DRAGOCENO IN SAMO ENO. </a:t>
            </a:r>
            <a:endParaRPr lang="sl-SI" sz="4400" b="1" dirty="0" smtClean="0">
              <a:solidFill>
                <a:srgbClr val="FF0000"/>
              </a:solidFill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sz="4400" b="1" dirty="0" smtClean="0">
                <a:solidFill>
                  <a:srgbClr val="FF0000"/>
                </a:solidFill>
                <a:latin typeface="+mj-lt"/>
              </a:rPr>
              <a:t>OPAZUJMO PROMET IN UDELEŽENCE </a:t>
            </a:r>
            <a:r>
              <a:rPr lang="sl-SI" sz="4400" b="1" dirty="0">
                <a:solidFill>
                  <a:srgbClr val="FF0000"/>
                </a:solidFill>
                <a:latin typeface="+mj-lt"/>
              </a:rPr>
              <a:t>V </a:t>
            </a:r>
            <a:r>
              <a:rPr lang="sl-SI" sz="4400" b="1" dirty="0" smtClean="0">
                <a:solidFill>
                  <a:srgbClr val="FF0000"/>
                </a:solidFill>
                <a:latin typeface="+mj-lt"/>
              </a:rPr>
              <a:t>PROMETU.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sz="4400" b="1" dirty="0" smtClean="0">
                <a:solidFill>
                  <a:srgbClr val="FF0000"/>
                </a:solidFill>
                <a:latin typeface="+mj-lt"/>
              </a:rPr>
              <a:t>RAVNAJMO ODGOVORNO ZASE IN ZA DRUGE. </a:t>
            </a:r>
            <a:r>
              <a:rPr lang="sl-SI" sz="44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</a:t>
            </a:r>
            <a:endParaRPr lang="sl-SI" sz="4400" b="1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957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cid:7ba3aa26-0b52-4cb8-bda3-a703be6ff65a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2" y="750628"/>
            <a:ext cx="7492622" cy="47767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avokotnik 3"/>
          <p:cNvSpPr/>
          <p:nvPr/>
        </p:nvSpPr>
        <p:spPr>
          <a:xfrm>
            <a:off x="3670662" y="5527344"/>
            <a:ext cx="4506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/>
              <a:t>vožnja brez </a:t>
            </a:r>
            <a:r>
              <a:rPr lang="sl-SI" sz="2400" dirty="0" smtClean="0"/>
              <a:t>čelade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/>
              <a:t>v</a:t>
            </a:r>
            <a:r>
              <a:rPr lang="sl-SI" sz="2400" dirty="0" smtClean="0"/>
              <a:t>ožnja z mobitelom v roki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8284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C:\Users\swolfgruber\AppData\Local\Microsoft\Windows\INetCache\Content.Outlook\397VIHLI\20200402_1134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21661"/>
          <a:stretch/>
        </p:blipFill>
        <p:spPr bwMode="auto">
          <a:xfrm rot="10800000">
            <a:off x="2299060" y="587827"/>
            <a:ext cx="7354390" cy="5212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142306" y="5799908"/>
            <a:ext cx="5667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/>
              <a:t>o</a:t>
            </a:r>
            <a:r>
              <a:rPr lang="sl-SI" sz="2400" dirty="0" smtClean="0"/>
              <a:t>pozorilo, kaj se zgodi, če ne nosiš čelade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9222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C:\Users\swolfgruber\AppData\Local\Microsoft\Windows\INetCache\Content.Outlook\397VIHLI\20200404_14221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r="12688"/>
          <a:stretch/>
        </p:blipFill>
        <p:spPr bwMode="auto">
          <a:xfrm rot="10800000">
            <a:off x="2246808" y="1170911"/>
            <a:ext cx="7550335" cy="46242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789610" y="5925792"/>
            <a:ext cx="9548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/>
              <a:t>n</a:t>
            </a:r>
            <a:r>
              <a:rPr lang="sl-SI" sz="2400" dirty="0" smtClean="0"/>
              <a:t>evarna vožnja brez čelade in z nepopolno opremljenim kolesom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9780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age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t="2025" r="6453" b="2025"/>
          <a:stretch/>
        </p:blipFill>
        <p:spPr bwMode="auto">
          <a:xfrm rot="16200000">
            <a:off x="3337559" y="463729"/>
            <a:ext cx="5721533" cy="52643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776548" y="5956661"/>
            <a:ext cx="9196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 smtClean="0"/>
              <a:t>bodi car in upoštevaj pravila: vožnja po kolesarski stezi, nosi čelado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2384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C:\Users\swolfgruber\AppData\Local\Microsoft\Windows\INetCache\Content.Outlook\397VIHLI\DSC_007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/>
          <a:stretch/>
        </p:blipFill>
        <p:spPr bwMode="auto">
          <a:xfrm rot="5400000">
            <a:off x="3056707" y="594360"/>
            <a:ext cx="5747658" cy="5303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991394" y="6119949"/>
            <a:ext cx="6871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/>
              <a:t>p</a:t>
            </a:r>
            <a:r>
              <a:rPr lang="sl-SI" sz="2400" dirty="0" smtClean="0"/>
              <a:t>olicaji opozarjajo kolesarje o pravilni vožnji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1669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C:\Users\swolfgruber\AppData\Local\Microsoft\Windows\INetCache\Content.Outlook\397VIHLI\IMG_20200408_20002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5" r="1301" b="8864"/>
          <a:stretch/>
        </p:blipFill>
        <p:spPr bwMode="auto">
          <a:xfrm>
            <a:off x="3030583" y="697077"/>
            <a:ext cx="6322424" cy="50945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avokotnik 3"/>
          <p:cNvSpPr/>
          <p:nvPr/>
        </p:nvSpPr>
        <p:spPr>
          <a:xfrm>
            <a:off x="1991397" y="5791591"/>
            <a:ext cx="7997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/>
              <a:t>n</a:t>
            </a:r>
            <a:r>
              <a:rPr lang="sl-SI" sz="2400" dirty="0" smtClean="0"/>
              <a:t>epravilna vožnja kolesarja in uporaba mobitela med vožnjo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1288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C:\Users\swolfgruber\AppData\Local\Microsoft\Windows\INetCache\Content.Outlook\397VIHLI\IMG-6819fd87f498b541c242e61d732b49a6-V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2" b="16080"/>
          <a:stretch/>
        </p:blipFill>
        <p:spPr bwMode="auto">
          <a:xfrm rot="16200000">
            <a:off x="3024051" y="-320042"/>
            <a:ext cx="5473340" cy="69233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068346" y="5878285"/>
            <a:ext cx="4903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/>
              <a:t>p</a:t>
            </a:r>
            <a:r>
              <a:rPr lang="sl-SI" sz="2400" dirty="0" smtClean="0"/>
              <a:t>rehitra vožnja in opozorilo policije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49155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swolfgruber\AppData\Local\Microsoft\Windows\INetCache\Content.Outlook\397VIHLI\IMG_20200409_17324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1569" r="10588" b="12549"/>
          <a:stretch/>
        </p:blipFill>
        <p:spPr bwMode="auto">
          <a:xfrm rot="10800000">
            <a:off x="2030505" y="672353"/>
            <a:ext cx="8108577" cy="4961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668006" y="5768786"/>
            <a:ext cx="8645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/>
              <a:t>o</a:t>
            </a:r>
            <a:r>
              <a:rPr lang="sl-SI" sz="2400" dirty="0" smtClean="0"/>
              <a:t>pozorilo policaja: vožnja brez čelade in igranje s prijatelji po cesti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50752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</TotalTime>
  <Words>340</Words>
  <Application>Microsoft Office PowerPoint</Application>
  <PresentationFormat>Širokozaslonsko</PresentationFormat>
  <Paragraphs>36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Wingdings</vt:lpstr>
      <vt:lpstr>Office Theme</vt:lpstr>
      <vt:lpstr>OŠ Lovrenc na Pohorju  NAJPOGOSTEJŠI PREKRŠKI KOLESARJEV  Šolsko leto 2019/2020 5. A razred, 14 učencev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Učenci 5. A razreda smo s stripi na šaljiv način opozorili na najpogostejše kršitve kolesarjev in s tem opozorili na ustreznejše in varnejše ravnanje v prometu.  Kaj moramo kolesarji upoštevati za varno vključitev v promet: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NAJPOGOSTEJŠI PREKRŠKI KOLESARJEV</dc:title>
  <dc:creator>Maja Arl</dc:creator>
  <cp:lastModifiedBy>Tanja Medved</cp:lastModifiedBy>
  <cp:revision>38</cp:revision>
  <dcterms:created xsi:type="dcterms:W3CDTF">2020-04-16T17:26:53Z</dcterms:created>
  <dcterms:modified xsi:type="dcterms:W3CDTF">2020-05-02T12:24:38Z</dcterms:modified>
</cp:coreProperties>
</file>