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63E79-8F37-4907-BE25-D0526327209D}" type="datetimeFigureOut">
              <a:rPr lang="sl-SI" smtClean="0"/>
              <a:t>18. 03. 2019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F7A20-FAE4-4886-B622-912AE96B595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681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44CAF-2939-4D18-ACC1-C430BD381100}" type="datetime1">
              <a:rPr lang="sl-SI" smtClean="0"/>
              <a:t>18. 03. 2019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Cerklje ob Krki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507E-1503-4B05-8852-C1DA689624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220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3127-9412-4352-811C-72F8164173C1}" type="datetime1">
              <a:rPr lang="sl-SI" smtClean="0"/>
              <a:t>18. 03. 2019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Cerklje ob Krki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507E-1503-4B05-8852-C1DA689624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558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B3E4-E487-40A5-A7ED-36F5C58FBABA}" type="datetime1">
              <a:rPr lang="sl-SI" smtClean="0"/>
              <a:t>18. 03. 2019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Cerklje ob Krki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507E-1503-4B05-8852-C1DA689624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772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8048A-8ADD-46E3-BDDF-E3078DE4C592}" type="datetime1">
              <a:rPr lang="sl-SI" smtClean="0"/>
              <a:t>18. 03. 2019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Cerklje ob Krki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507E-1503-4B05-8852-C1DA689624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6105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87DB-AC47-459F-A400-9F741FB0AD7E}" type="datetime1">
              <a:rPr lang="sl-SI" smtClean="0"/>
              <a:t>18. 03. 2019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Cerklje ob Krki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507E-1503-4B05-8852-C1DA689624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843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6B723-1FAD-41BA-B25A-25A620FB2AE8}" type="datetime1">
              <a:rPr lang="sl-SI" smtClean="0"/>
              <a:t>18. 03. 2019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Cerklje ob Krki</a:t>
            </a: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507E-1503-4B05-8852-C1DA689624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034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22E4-3FAD-4FD9-ADA0-0ADAC95CB9BE}" type="datetime1">
              <a:rPr lang="sl-SI" smtClean="0"/>
              <a:t>18. 03. 2019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Cerklje ob Krki</a:t>
            </a:r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507E-1503-4B05-8852-C1DA689624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630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A977-6DFF-4261-9D0E-702CF3C32CE3}" type="datetime1">
              <a:rPr lang="sl-SI" smtClean="0"/>
              <a:t>18. 03. 2019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Cerklje ob Krki</a:t>
            </a:r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507E-1503-4B05-8852-C1DA689624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170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B2F7-EA82-421C-95F6-BB3CDCE9C589}" type="datetime1">
              <a:rPr lang="sl-SI" smtClean="0"/>
              <a:t>18. 03. 2019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Cerklje ob Krki</a:t>
            </a:r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507E-1503-4B05-8852-C1DA689624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836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F2248-D7BE-48F0-A3C7-574B06C39C1B}" type="datetime1">
              <a:rPr lang="sl-SI" smtClean="0"/>
              <a:t>18. 03. 2019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Cerklje ob Krki</a:t>
            </a: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507E-1503-4B05-8852-C1DA689624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242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A5521-B78E-4AFB-9A55-BE765E245C5C}" type="datetime1">
              <a:rPr lang="sl-SI" smtClean="0"/>
              <a:t>18. 03. 2019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Cerklje ob Krki</a:t>
            </a:r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4507E-1503-4B05-8852-C1DA689624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348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1DA41-05A5-4438-91DF-08861731929B}" type="datetime1">
              <a:rPr lang="sl-SI" smtClean="0"/>
              <a:t>18. 03. 2019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l-SI" smtClean="0"/>
              <a:t>Oš Cerklje ob Krki</a:t>
            </a:r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4507E-1503-4B05-8852-C1DA6896245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685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8"/>
          <p:cNvSpPr/>
          <p:nvPr/>
        </p:nvSpPr>
        <p:spPr>
          <a:xfrm>
            <a:off x="2062716" y="5954233"/>
            <a:ext cx="577499" cy="59542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477554" y="158021"/>
            <a:ext cx="8251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1. PREBERI IN NAJDI VSILJIVCA.</a:t>
            </a:r>
            <a:endParaRPr lang="sl-SI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477554" y="912831"/>
            <a:ext cx="86770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>
                <a:solidFill>
                  <a:srgbClr val="7474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OBVEZNA OPREMA KOLESA OBSEGA: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747474"/>
                </a:solidFill>
                <a:latin typeface="Roboto" panose="02000000000000000000" pitchFamily="2" charset="0"/>
              </a:rPr>
              <a:t>Brezhibno </a:t>
            </a:r>
            <a:r>
              <a:rPr lang="sl-SI" sz="2400" dirty="0">
                <a:solidFill>
                  <a:srgbClr val="747474"/>
                </a:solidFill>
                <a:latin typeface="Roboto" panose="02000000000000000000" pitchFamily="2" charset="0"/>
              </a:rPr>
              <a:t>sprednjo in zadnjo zavoro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747474"/>
                </a:solidFill>
                <a:latin typeface="Roboto" panose="02000000000000000000" pitchFamily="2" charset="0"/>
              </a:rPr>
              <a:t>Belo luč spredaj za osvetljevanje ceste ter rdečo luč zadaj, odsevnike na pedalih ali na </a:t>
            </a:r>
            <a:r>
              <a:rPr lang="sl-SI" sz="2400" dirty="0" smtClean="0">
                <a:solidFill>
                  <a:srgbClr val="747474"/>
                </a:solidFill>
                <a:latin typeface="Roboto" panose="02000000000000000000" pitchFamily="2" charset="0"/>
              </a:rPr>
              <a:t>boku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747474"/>
                </a:solidFill>
                <a:latin typeface="Roboto" panose="02000000000000000000" pitchFamily="2" charset="0"/>
              </a:rPr>
              <a:t>Ščitnik verige</a:t>
            </a:r>
            <a:endParaRPr lang="sl-SI" sz="2400" dirty="0">
              <a:solidFill>
                <a:srgbClr val="747474"/>
              </a:solidFill>
              <a:latin typeface="Roboto" panose="02000000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747474"/>
                </a:solidFill>
                <a:latin typeface="Roboto" panose="02000000000000000000" pitchFamily="2" charset="0"/>
              </a:rPr>
              <a:t>Zvonec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747474"/>
                </a:solidFill>
                <a:latin typeface="Roboto" panose="02000000000000000000" pitchFamily="2" charset="0"/>
              </a:rPr>
              <a:t>Ustrezno napolnjene pnevmatike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dirty="0">
                <a:solidFill>
                  <a:srgbClr val="747474"/>
                </a:solidFill>
                <a:latin typeface="Roboto" panose="02000000000000000000" pitchFamily="2" charset="0"/>
              </a:rPr>
              <a:t>Primerno nastavljeno višino krmila in sedeža</a:t>
            </a:r>
            <a:endParaRPr lang="sl-SI" sz="2400" b="0" i="0" dirty="0">
              <a:solidFill>
                <a:srgbClr val="747474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875" y="3022305"/>
            <a:ext cx="4244163" cy="3183122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2200029" y="4231094"/>
            <a:ext cx="312149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sl-SI" sz="2800" dirty="0" smtClean="0"/>
              <a:t>Odsevnik na boku</a:t>
            </a:r>
          </a:p>
          <a:p>
            <a:pPr marL="342900" indent="-342900">
              <a:buAutoNum type="alphaLcParenR"/>
            </a:pPr>
            <a:endParaRPr lang="sl-SI" sz="2800" dirty="0"/>
          </a:p>
          <a:p>
            <a:pPr marL="342900" indent="-342900">
              <a:buFontTx/>
              <a:buAutoNum type="alphaLcParenR"/>
            </a:pPr>
            <a:r>
              <a:rPr lang="sl-SI" sz="2800" dirty="0" smtClean="0"/>
              <a:t>zvonec</a:t>
            </a:r>
            <a:endParaRPr lang="sl-SI" sz="2800" dirty="0"/>
          </a:p>
          <a:p>
            <a:pPr marL="342900" indent="-342900">
              <a:buAutoNum type="alphaLcParenR"/>
            </a:pPr>
            <a:endParaRPr lang="sl-SI" sz="2800" dirty="0" smtClean="0"/>
          </a:p>
          <a:p>
            <a:pPr marL="342900" indent="-342900">
              <a:buAutoNum type="alphaLcParenR"/>
            </a:pPr>
            <a:r>
              <a:rPr lang="sl-SI" sz="2800" dirty="0" smtClean="0"/>
              <a:t>Ščitnik verige</a:t>
            </a:r>
            <a:endParaRPr lang="sl-SI" sz="28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27321" y="54438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l-SI" dirty="0"/>
          </a:p>
        </p:txBody>
      </p:sp>
      <p:sp>
        <p:nvSpPr>
          <p:cNvPr id="10" name="Označba mest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Oš Cerklje ob Krki</a:t>
            </a:r>
            <a:endParaRPr lang="sl-SI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/>
        </p:nvSpPr>
        <p:spPr>
          <a:xfrm>
            <a:off x="1190846" y="2711303"/>
            <a:ext cx="577499" cy="59542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1302672" y="1956354"/>
            <a:ext cx="440094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sl-SI" sz="2800" dirty="0" smtClean="0"/>
              <a:t>nakažeš roko</a:t>
            </a:r>
          </a:p>
          <a:p>
            <a:pPr marL="342900" indent="-342900">
              <a:buAutoNum type="alphaUcParenR"/>
            </a:pPr>
            <a:endParaRPr lang="sl-SI" sz="2800" dirty="0"/>
          </a:p>
          <a:p>
            <a:pPr marL="342900" indent="-342900">
              <a:buFontTx/>
              <a:buAutoNum type="alphaUcParenR"/>
            </a:pPr>
            <a:r>
              <a:rPr lang="sl-SI" sz="2800" dirty="0"/>
              <a:t>Pogledaš </a:t>
            </a:r>
            <a:r>
              <a:rPr lang="sl-SI" sz="2800" dirty="0" smtClean="0"/>
              <a:t>nazaj</a:t>
            </a:r>
          </a:p>
          <a:p>
            <a:pPr marL="342900" indent="-342900">
              <a:buFontTx/>
              <a:buAutoNum type="alphaUcParenR"/>
            </a:pPr>
            <a:endParaRPr lang="sl-SI" sz="2800" dirty="0" smtClean="0"/>
          </a:p>
          <a:p>
            <a:pPr marL="342900" indent="-342900">
              <a:buFontTx/>
              <a:buAutoNum type="alphaUcParenR"/>
            </a:pPr>
            <a:r>
              <a:rPr lang="sl-SI" sz="2800" dirty="0"/>
              <a:t>Zaviješ brez, da kaj narediš</a:t>
            </a:r>
          </a:p>
          <a:p>
            <a:endParaRPr lang="sl-SI" sz="2800" dirty="0"/>
          </a:p>
          <a:p>
            <a:pPr marL="342900" indent="-342900">
              <a:buFontTx/>
              <a:buAutoNum type="alphaUcParenR"/>
            </a:pPr>
            <a:endParaRPr lang="sl-SI" sz="2800" dirty="0"/>
          </a:p>
          <a:p>
            <a:pPr marL="342900" indent="-342900">
              <a:buAutoNum type="alphaUcParenR"/>
            </a:pPr>
            <a:endParaRPr lang="sl-SI" sz="2800" dirty="0" smtClean="0"/>
          </a:p>
          <a:p>
            <a:pPr marL="342900" indent="-342900">
              <a:buAutoNum type="alphaUcParenR"/>
            </a:pPr>
            <a:endParaRPr lang="sl-SI" sz="28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77554" y="158021"/>
            <a:ext cx="10848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2</a:t>
            </a:r>
            <a:r>
              <a:rPr lang="sl-SI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. </a:t>
            </a:r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KAJ NAJPREJ NAREDIŠ PRI ZAVIJANJU</a:t>
            </a:r>
            <a:r>
              <a:rPr lang="sl-SI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?</a:t>
            </a:r>
            <a:endParaRPr lang="sl-SI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773" y="1956354"/>
            <a:ext cx="3940988" cy="295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značba mesta no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Cerklje ob Krki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735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/>
          <p:cNvSpPr/>
          <p:nvPr/>
        </p:nvSpPr>
        <p:spPr>
          <a:xfrm>
            <a:off x="1141636" y="3308567"/>
            <a:ext cx="577499" cy="59542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1238876" y="2334330"/>
            <a:ext cx="9605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sl-SI" sz="3200" dirty="0" smtClean="0"/>
              <a:t>da</a:t>
            </a:r>
            <a:endParaRPr lang="sl-SI" sz="3200" dirty="0" smtClean="0"/>
          </a:p>
          <a:p>
            <a:pPr marL="342900" indent="-342900">
              <a:buAutoNum type="alphaUcParenR"/>
            </a:pPr>
            <a:endParaRPr lang="sl-SI" sz="3200" dirty="0"/>
          </a:p>
          <a:p>
            <a:pPr marL="342900" indent="-342900">
              <a:buAutoNum type="alphaUcParenR"/>
            </a:pPr>
            <a:r>
              <a:rPr lang="sl-SI" sz="3200" dirty="0" smtClean="0"/>
              <a:t>ne</a:t>
            </a:r>
            <a:endParaRPr lang="sl-SI" sz="32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77555" y="158021"/>
            <a:ext cx="11526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3. CESTO ŽELIŠ PREČKATI ČEZ PREHOD ZA PEŠCE. ALI SE LAHKO ZAPELJEŠ S KOLESOM?</a:t>
            </a:r>
            <a:endParaRPr lang="pl-P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807" y="2881424"/>
            <a:ext cx="6396444" cy="3603330"/>
          </a:xfrm>
          <a:prstGeom prst="rect">
            <a:avLst/>
          </a:prstGeom>
        </p:spPr>
      </p:pic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Cerklje ob Krki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048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/>
        </p:nvSpPr>
        <p:spPr>
          <a:xfrm>
            <a:off x="188805" y="3774503"/>
            <a:ext cx="577499" cy="59542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354849" y="2661766"/>
            <a:ext cx="447096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sl-SI" sz="3600" dirty="0" smtClean="0"/>
              <a:t>Dolžina e</a:t>
            </a:r>
            <a:r>
              <a:rPr lang="sl-SI" sz="3600" dirty="0" smtClean="0"/>
              <a:t>nega metra</a:t>
            </a:r>
          </a:p>
          <a:p>
            <a:pPr marL="342900" indent="-342900">
              <a:buAutoNum type="alphaUcParenR"/>
            </a:pPr>
            <a:endParaRPr lang="sl-SI" sz="3600" dirty="0"/>
          </a:p>
          <a:p>
            <a:pPr marL="342900" indent="-342900">
              <a:buAutoNum type="alphaUcParenR"/>
            </a:pPr>
            <a:r>
              <a:rPr lang="sl-SI" sz="3600" dirty="0" smtClean="0"/>
              <a:t>Dolžina treh koles</a:t>
            </a:r>
          </a:p>
          <a:p>
            <a:pPr marL="342900" indent="-342900">
              <a:buAutoNum type="alphaUcParenR"/>
            </a:pPr>
            <a:endParaRPr lang="sl-SI" sz="3600" dirty="0"/>
          </a:p>
          <a:p>
            <a:pPr marL="342900" indent="-342900">
              <a:buFontTx/>
              <a:buAutoNum type="alphaUcParenR"/>
            </a:pPr>
            <a:r>
              <a:rPr lang="sl-SI" sz="3600" dirty="0" smtClean="0"/>
              <a:t>Dolžina enega kolesa</a:t>
            </a:r>
            <a:endParaRPr lang="sl-SI" sz="3600" dirty="0"/>
          </a:p>
          <a:p>
            <a:pPr marL="4000500" lvl="8" indent="-342900">
              <a:buAutoNum type="alphaUcParenR"/>
            </a:pPr>
            <a:endParaRPr lang="sl-SI" sz="36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77555" y="158021"/>
            <a:ext cx="11526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4. </a:t>
            </a:r>
            <a:r>
              <a:rPr lang="sl-SI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PELJEŠ SE V KOLONI. KOLIKO RAZMIKA MORA BITI MED DVEMI KOLESI, KI SE PELJETA ENA ZA DRUGO?</a:t>
            </a:r>
            <a:endParaRPr lang="pl-P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452" y="2231758"/>
            <a:ext cx="5256028" cy="3942021"/>
          </a:xfrm>
          <a:prstGeom prst="rect">
            <a:avLst/>
          </a:prstGeom>
        </p:spPr>
      </p:pic>
      <p:sp>
        <p:nvSpPr>
          <p:cNvPr id="9" name="Označba mesta no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Cerklje ob Krki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446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/>
        </p:nvSpPr>
        <p:spPr>
          <a:xfrm>
            <a:off x="365459" y="4063186"/>
            <a:ext cx="577499" cy="59542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477555" y="2047250"/>
            <a:ext cx="477265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sl-SI" sz="3200" dirty="0" smtClean="0"/>
              <a:t>Da </a:t>
            </a:r>
            <a:r>
              <a:rPr lang="sl-SI" sz="3200" dirty="0" smtClean="0"/>
              <a:t>nas ščiti pred </a:t>
            </a:r>
            <a:r>
              <a:rPr lang="sl-SI" sz="3200" dirty="0" smtClean="0"/>
              <a:t>vetrom</a:t>
            </a:r>
          </a:p>
          <a:p>
            <a:pPr marL="342900" indent="-342900">
              <a:buAutoNum type="alphaUcParenR"/>
            </a:pPr>
            <a:endParaRPr lang="sl-SI" sz="3200" dirty="0"/>
          </a:p>
          <a:p>
            <a:pPr marL="342900" indent="-342900">
              <a:buFontTx/>
              <a:buAutoNum type="alphaUcParenR"/>
            </a:pPr>
            <a:r>
              <a:rPr lang="sl-SI" sz="3200" dirty="0"/>
              <a:t>Da nam uniči </a:t>
            </a:r>
            <a:r>
              <a:rPr lang="sl-SI" sz="3200" dirty="0" smtClean="0"/>
              <a:t>frizuro</a:t>
            </a:r>
          </a:p>
          <a:p>
            <a:pPr marL="342900" indent="-342900">
              <a:buFontTx/>
              <a:buAutoNum type="alphaUcParenR"/>
            </a:pPr>
            <a:endParaRPr lang="sl-SI" sz="3200" dirty="0"/>
          </a:p>
          <a:p>
            <a:pPr marL="342900" indent="-342900">
              <a:buFontTx/>
              <a:buAutoNum type="alphaUcParenR"/>
            </a:pPr>
            <a:r>
              <a:rPr lang="sl-SI" sz="3200" dirty="0"/>
              <a:t>Da nas varuje pred udarci</a:t>
            </a:r>
            <a:endParaRPr lang="sl-SI" sz="3200" dirty="0" smtClean="0"/>
          </a:p>
          <a:p>
            <a:pPr marL="342900" indent="-342900">
              <a:buFontTx/>
              <a:buAutoNum type="alphaUcParenR"/>
            </a:pPr>
            <a:endParaRPr lang="sl-SI" sz="3200" dirty="0"/>
          </a:p>
          <a:p>
            <a:pPr marL="342900" indent="-342900">
              <a:buFontTx/>
              <a:buAutoNum type="alphaUcParenR"/>
            </a:pPr>
            <a:endParaRPr lang="sl-SI" sz="3200" dirty="0"/>
          </a:p>
          <a:p>
            <a:pPr marL="2628900" lvl="5" indent="-342900">
              <a:buAutoNum type="alphaUcParenR"/>
            </a:pPr>
            <a:endParaRPr lang="sl-SI" sz="32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477555" y="158021"/>
            <a:ext cx="11526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5. </a:t>
            </a: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ZAKAJ JE POTREBNO NOSITI KOESARSKO ČELADO?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051" y="1868424"/>
            <a:ext cx="5199321" cy="3691518"/>
          </a:xfrm>
          <a:prstGeom prst="rect">
            <a:avLst/>
          </a:prstGeom>
        </p:spPr>
      </p:pic>
      <p:sp>
        <p:nvSpPr>
          <p:cNvPr id="9" name="Označba mesta no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Cerklje ob Krki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849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/>
        </p:nvSpPr>
        <p:spPr>
          <a:xfrm>
            <a:off x="875822" y="3299493"/>
            <a:ext cx="577499" cy="59542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962429" y="2166044"/>
            <a:ext cx="628761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sl-SI" sz="3600" dirty="0" smtClean="0"/>
              <a:t>Pelješ naprej</a:t>
            </a:r>
          </a:p>
          <a:p>
            <a:pPr marL="342900" indent="-342900">
              <a:buAutoNum type="alphaUcParenR"/>
            </a:pPr>
            <a:endParaRPr lang="sl-SI" sz="3600" dirty="0"/>
          </a:p>
          <a:p>
            <a:pPr marL="342900" indent="-342900">
              <a:buAutoNum type="alphaUcParenR"/>
            </a:pPr>
            <a:r>
              <a:rPr lang="sl-SI" sz="3600" dirty="0" smtClean="0"/>
              <a:t>Ustaviš</a:t>
            </a:r>
          </a:p>
          <a:p>
            <a:pPr marL="342900" indent="-342900">
              <a:buAutoNum type="alphaUcParenR"/>
            </a:pPr>
            <a:endParaRPr lang="sl-SI" sz="3600" dirty="0"/>
          </a:p>
          <a:p>
            <a:pPr marL="342900" indent="-342900">
              <a:buAutoNum type="alphaUcParenR"/>
            </a:pPr>
            <a:r>
              <a:rPr lang="sl-SI" sz="3600" dirty="0" smtClean="0"/>
              <a:t>Policistu zakričiš na se umakne</a:t>
            </a:r>
            <a:endParaRPr lang="sl-SI" sz="3600" dirty="0"/>
          </a:p>
        </p:txBody>
      </p:sp>
      <p:pic>
        <p:nvPicPr>
          <p:cNvPr id="1026" name="Picture 2" descr="Rezultat iskanja slik za POLICIJSKI ZNAK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3" t="36484" r="1982" b="14898"/>
          <a:stretch/>
        </p:blipFill>
        <p:spPr bwMode="auto">
          <a:xfrm>
            <a:off x="8515371" y="589480"/>
            <a:ext cx="2180981" cy="555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551982" y="399761"/>
            <a:ext cx="11526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6</a:t>
            </a:r>
            <a:r>
              <a:rPr lang="sl-SI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. 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KAKO BOŠ RAVNAL?</a:t>
            </a:r>
            <a:endParaRPr lang="pl-P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Cerklje ob Krki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39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/>
        </p:nvSpPr>
        <p:spPr>
          <a:xfrm>
            <a:off x="589502" y="4596665"/>
            <a:ext cx="577499" cy="59542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802941" y="2876590"/>
            <a:ext cx="599818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sl-SI" sz="2800" dirty="0" smtClean="0"/>
              <a:t>Ne </a:t>
            </a:r>
            <a:r>
              <a:rPr lang="sl-SI" sz="2800" dirty="0" smtClean="0"/>
              <a:t>ustaviš se in ga </a:t>
            </a:r>
            <a:r>
              <a:rPr lang="sl-SI" sz="2800" dirty="0" smtClean="0"/>
              <a:t>obvoziš</a:t>
            </a:r>
          </a:p>
          <a:p>
            <a:pPr marL="342900" indent="-342900">
              <a:buAutoNum type="alphaUcParenR"/>
            </a:pPr>
            <a:endParaRPr lang="sl-SI" sz="2800" dirty="0"/>
          </a:p>
          <a:p>
            <a:pPr marL="342900" indent="-342900">
              <a:buFontTx/>
              <a:buAutoNum type="alphaUcParenR"/>
            </a:pPr>
            <a:r>
              <a:rPr lang="sl-SI" sz="2800" dirty="0"/>
              <a:t>Čakaš, da lastnik avto </a:t>
            </a:r>
            <a:r>
              <a:rPr lang="sl-SI" sz="2800" dirty="0" smtClean="0"/>
              <a:t>odpelje</a:t>
            </a:r>
          </a:p>
          <a:p>
            <a:pPr marL="342900" indent="-342900">
              <a:buFontTx/>
              <a:buAutoNum type="alphaUcParenR"/>
            </a:pPr>
            <a:endParaRPr lang="sl-SI" sz="2800" dirty="0"/>
          </a:p>
          <a:p>
            <a:pPr marL="342900" indent="-342900">
              <a:buAutoNum type="alphaUcParenR"/>
            </a:pPr>
            <a:r>
              <a:rPr lang="sl-SI" sz="2800" dirty="0" smtClean="0"/>
              <a:t>Prepričaš </a:t>
            </a:r>
            <a:r>
              <a:rPr lang="sl-SI" sz="2800" dirty="0"/>
              <a:t>se, da je varno in ga </a:t>
            </a:r>
            <a:r>
              <a:rPr lang="sl-SI" sz="2800" dirty="0" smtClean="0"/>
              <a:t>obvoziš</a:t>
            </a:r>
          </a:p>
          <a:p>
            <a:pPr marL="342900" indent="-342900">
              <a:buAutoNum type="alphaUcParenR"/>
            </a:pPr>
            <a:endParaRPr lang="sl-SI" sz="28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51982" y="399761"/>
            <a:ext cx="11526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7. </a:t>
            </a: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PRIPELJEŠ SE DO PRAVILNO PRAKIRANEGA OSEBNEGA AVTOMIBILA, KI TI ZAVIRA NADALJEVANJE POTI. KAJ NAREDIŠ?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890" y="2714541"/>
            <a:ext cx="3697843" cy="2769813"/>
          </a:xfrm>
          <a:prstGeom prst="rect">
            <a:avLst/>
          </a:prstGeom>
        </p:spPr>
      </p:pic>
      <p:sp>
        <p:nvSpPr>
          <p:cNvPr id="9" name="Označba mesta no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Cerklje ob Krki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384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/>
        </p:nvSpPr>
        <p:spPr>
          <a:xfrm>
            <a:off x="1142395" y="2253913"/>
            <a:ext cx="577499" cy="59542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1238876" y="2215712"/>
            <a:ext cx="28797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sl-SI" sz="3600" dirty="0" smtClean="0"/>
              <a:t>Peljem</a:t>
            </a:r>
          </a:p>
          <a:p>
            <a:pPr marL="342900" indent="-342900">
              <a:buAutoNum type="alphaUcParenR"/>
            </a:pPr>
            <a:endParaRPr lang="sl-SI" sz="3600" dirty="0"/>
          </a:p>
          <a:p>
            <a:pPr marL="342900" indent="-342900">
              <a:buAutoNum type="alphaUcParenR"/>
            </a:pPr>
            <a:r>
              <a:rPr lang="sl-SI" sz="3600" dirty="0" smtClean="0"/>
              <a:t>Ustavim</a:t>
            </a:r>
          </a:p>
          <a:p>
            <a:pPr marL="342900" indent="-342900">
              <a:buAutoNum type="alphaUcParenR"/>
            </a:pPr>
            <a:endParaRPr lang="sl-SI" sz="3600" dirty="0"/>
          </a:p>
          <a:p>
            <a:pPr marL="342900" indent="-342900">
              <a:buAutoNum type="alphaUcParenR"/>
            </a:pPr>
            <a:r>
              <a:rPr lang="sl-SI" sz="3600" dirty="0" smtClean="0"/>
              <a:t>Pripravim se</a:t>
            </a:r>
            <a:endParaRPr lang="sl-SI" sz="36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49060" t="36683" r="38524" b="14466"/>
          <a:stretch/>
        </p:blipFill>
        <p:spPr>
          <a:xfrm>
            <a:off x="8463517" y="1073801"/>
            <a:ext cx="1985210" cy="5558585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892224" y="750636"/>
            <a:ext cx="11526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8</a:t>
            </a:r>
            <a:r>
              <a:rPr lang="sl-SI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. 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KAKO BOŠ RAVNAL?</a:t>
            </a:r>
            <a:endParaRPr lang="pl-P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9" name="Označba mesta no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Cerklje ob Krki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93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a 6"/>
          <p:cNvSpPr/>
          <p:nvPr/>
        </p:nvSpPr>
        <p:spPr>
          <a:xfrm>
            <a:off x="408749" y="4854193"/>
            <a:ext cx="577499" cy="595423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/>
          <p:cNvSpPr txBox="1"/>
          <p:nvPr/>
        </p:nvSpPr>
        <p:spPr>
          <a:xfrm>
            <a:off x="541349" y="3202847"/>
            <a:ext cx="114474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sl-SI" sz="2800" dirty="0" smtClean="0"/>
              <a:t>Pogledaš </a:t>
            </a:r>
            <a:r>
              <a:rPr lang="sl-SI" sz="2800" dirty="0" smtClean="0"/>
              <a:t>nazaj, se prepričaš o tem, če je varno in ga </a:t>
            </a:r>
            <a:r>
              <a:rPr lang="sl-SI" sz="2800" dirty="0" smtClean="0"/>
              <a:t>prehitiš po </a:t>
            </a:r>
            <a:r>
              <a:rPr lang="sl-SI" sz="2800" dirty="0" smtClean="0"/>
              <a:t>desni </a:t>
            </a:r>
            <a:r>
              <a:rPr lang="sl-SI" sz="2800" dirty="0" smtClean="0"/>
              <a:t>strani</a:t>
            </a:r>
          </a:p>
          <a:p>
            <a:pPr marL="342900" indent="-342900">
              <a:buAutoNum type="alphaUcParenR"/>
            </a:pPr>
            <a:endParaRPr lang="sl-SI" sz="2800" dirty="0"/>
          </a:p>
          <a:p>
            <a:pPr marL="342900" indent="-342900">
              <a:buAutoNum type="alphaUcParenR"/>
            </a:pPr>
            <a:r>
              <a:rPr lang="sl-SI" sz="2800" dirty="0"/>
              <a:t>Med vožnjo se ne </a:t>
            </a:r>
            <a:r>
              <a:rPr lang="sl-SI" sz="2800" dirty="0" smtClean="0"/>
              <a:t>prehiteva</a:t>
            </a:r>
          </a:p>
          <a:p>
            <a:pPr marL="342900" indent="-342900">
              <a:buAutoNum type="alphaUcParenR"/>
            </a:pPr>
            <a:endParaRPr lang="sl-SI" sz="2800" dirty="0"/>
          </a:p>
          <a:p>
            <a:pPr marL="342900" indent="-342900">
              <a:buAutoNum type="alphaUcParenR"/>
            </a:pPr>
            <a:r>
              <a:rPr lang="sl-SI" sz="2800" dirty="0"/>
              <a:t>Pogledaš nazaj, se prepričaš o tem, če je varno in ga po levi strani prehitiš</a:t>
            </a:r>
            <a:endParaRPr lang="sl-SI" sz="28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41349" y="534121"/>
            <a:ext cx="11526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9. 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PRIJATELJ S KATERIM KOLESARIŠ JE PREPOČASEN ZA TEBE? PREHITEL BI GA RAD. KAKO TO STORIŠ?</a:t>
            </a:r>
            <a:endParaRPr lang="pl-PL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Oš Cerklje ob Krki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2267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302</Words>
  <Application>Microsoft Office PowerPoint</Application>
  <PresentationFormat>Širokozaslonsko</PresentationFormat>
  <Paragraphs>71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Cooper Black</vt:lpstr>
      <vt:lpstr>Roboto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Lidija</dc:creator>
  <cp:lastModifiedBy>Lidija Vinkler</cp:lastModifiedBy>
  <cp:revision>10</cp:revision>
  <dcterms:created xsi:type="dcterms:W3CDTF">2019-03-11T12:31:17Z</dcterms:created>
  <dcterms:modified xsi:type="dcterms:W3CDTF">2019-03-18T09:07:02Z</dcterms:modified>
</cp:coreProperties>
</file>