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5" r:id="rId6"/>
    <p:sldId id="260" r:id="rId7"/>
    <p:sldId id="261" r:id="rId8"/>
    <p:sldId id="262" r:id="rId9"/>
    <p:sldId id="266" r:id="rId10"/>
    <p:sldId id="263" r:id="rId11"/>
    <p:sldId id="264" r:id="rId12"/>
  </p:sldIdLst>
  <p:sldSz cx="9144000" cy="6858000" type="screen4x3"/>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445"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sl-SI" smtClean="0"/>
              <a:t>Uredite slog naslova matrice</a:t>
            </a:r>
            <a:endParaRPr lang="sl-SI"/>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smtClean="0"/>
              <a:t>Uredite slog podnaslova matrice</a:t>
            </a:r>
            <a:endParaRPr lang="sl-SI"/>
          </a:p>
        </p:txBody>
      </p:sp>
      <p:sp>
        <p:nvSpPr>
          <p:cNvPr id="4" name="Ograda datuma 3"/>
          <p:cNvSpPr>
            <a:spLocks noGrp="1"/>
          </p:cNvSpPr>
          <p:nvPr>
            <p:ph type="dt" sz="half" idx="10"/>
          </p:nvPr>
        </p:nvSpPr>
        <p:spPr/>
        <p:txBody>
          <a:bodyPr/>
          <a:lstStyle/>
          <a:p>
            <a:fld id="{B0C67233-74AE-4BC3-82E5-647DCB2A5AD1}" type="datetimeFigureOut">
              <a:rPr lang="sl-SI" smtClean="0"/>
              <a:t>18. 03. 2020</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40055AA3-BDAE-4B32-8B77-EAD4889022AE}" type="slidenum">
              <a:rPr lang="sl-SI" smtClean="0"/>
              <a:t>‹#›</a:t>
            </a:fld>
            <a:endParaRPr lang="sl-SI"/>
          </a:p>
        </p:txBody>
      </p:sp>
    </p:spTree>
    <p:extLst>
      <p:ext uri="{BB962C8B-B14F-4D97-AF65-F5344CB8AC3E}">
        <p14:creationId xmlns:p14="http://schemas.microsoft.com/office/powerpoint/2010/main" val="3403207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B0C67233-74AE-4BC3-82E5-647DCB2A5AD1}" type="datetimeFigureOut">
              <a:rPr lang="sl-SI" smtClean="0"/>
              <a:t>18. 03. 2020</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40055AA3-BDAE-4B32-8B77-EAD4889022AE}" type="slidenum">
              <a:rPr lang="sl-SI" smtClean="0"/>
              <a:t>‹#›</a:t>
            </a:fld>
            <a:endParaRPr lang="sl-SI"/>
          </a:p>
        </p:txBody>
      </p:sp>
    </p:spTree>
    <p:extLst>
      <p:ext uri="{BB962C8B-B14F-4D97-AF65-F5344CB8AC3E}">
        <p14:creationId xmlns:p14="http://schemas.microsoft.com/office/powerpoint/2010/main" val="940219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274638"/>
            <a:ext cx="2057400" cy="5851525"/>
          </a:xfrm>
        </p:spPr>
        <p:txBody>
          <a:bodyPr vert="eaVert"/>
          <a:lstStyle/>
          <a:p>
            <a:r>
              <a:rPr lang="sl-SI" smtClean="0"/>
              <a:t>Uredite slog naslova matrice</a:t>
            </a:r>
            <a:endParaRPr lang="sl-SI"/>
          </a:p>
        </p:txBody>
      </p:sp>
      <p:sp>
        <p:nvSpPr>
          <p:cNvPr id="3" name="Ograda navpičnega besedila 2"/>
          <p:cNvSpPr>
            <a:spLocks noGrp="1"/>
          </p:cNvSpPr>
          <p:nvPr>
            <p:ph type="body" orient="vert" idx="1"/>
          </p:nvPr>
        </p:nvSpPr>
        <p:spPr>
          <a:xfrm>
            <a:off x="457200" y="274638"/>
            <a:ext cx="6019800" cy="5851525"/>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B0C67233-74AE-4BC3-82E5-647DCB2A5AD1}" type="datetimeFigureOut">
              <a:rPr lang="sl-SI" smtClean="0"/>
              <a:t>18. 03. 2020</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40055AA3-BDAE-4B32-8B77-EAD4889022AE}" type="slidenum">
              <a:rPr lang="sl-SI" smtClean="0"/>
              <a:t>‹#›</a:t>
            </a:fld>
            <a:endParaRPr lang="sl-SI"/>
          </a:p>
        </p:txBody>
      </p:sp>
    </p:spTree>
    <p:extLst>
      <p:ext uri="{BB962C8B-B14F-4D97-AF65-F5344CB8AC3E}">
        <p14:creationId xmlns:p14="http://schemas.microsoft.com/office/powerpoint/2010/main" val="3300683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B0C67233-74AE-4BC3-82E5-647DCB2A5AD1}" type="datetimeFigureOut">
              <a:rPr lang="sl-SI" smtClean="0"/>
              <a:t>18. 03. 2020</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40055AA3-BDAE-4B32-8B77-EAD4889022AE}" type="slidenum">
              <a:rPr lang="sl-SI" smtClean="0"/>
              <a:t>‹#›</a:t>
            </a:fld>
            <a:endParaRPr lang="sl-SI"/>
          </a:p>
        </p:txBody>
      </p:sp>
    </p:spTree>
    <p:extLst>
      <p:ext uri="{BB962C8B-B14F-4D97-AF65-F5344CB8AC3E}">
        <p14:creationId xmlns:p14="http://schemas.microsoft.com/office/powerpoint/2010/main" val="2996825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sl-SI" smtClean="0"/>
              <a:t>Uredite slog naslova matrice</a:t>
            </a:r>
            <a:endParaRPr lang="sl-SI"/>
          </a:p>
        </p:txBody>
      </p:sp>
      <p:sp>
        <p:nvSpPr>
          <p:cNvPr id="3" name="Ograda besedil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Ograda datuma 3"/>
          <p:cNvSpPr>
            <a:spLocks noGrp="1"/>
          </p:cNvSpPr>
          <p:nvPr>
            <p:ph type="dt" sz="half" idx="10"/>
          </p:nvPr>
        </p:nvSpPr>
        <p:spPr/>
        <p:txBody>
          <a:bodyPr/>
          <a:lstStyle/>
          <a:p>
            <a:fld id="{B0C67233-74AE-4BC3-82E5-647DCB2A5AD1}" type="datetimeFigureOut">
              <a:rPr lang="sl-SI" smtClean="0"/>
              <a:t>18. 03. 2020</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40055AA3-BDAE-4B32-8B77-EAD4889022AE}" type="slidenum">
              <a:rPr lang="sl-SI" smtClean="0"/>
              <a:t>‹#›</a:t>
            </a:fld>
            <a:endParaRPr lang="sl-SI"/>
          </a:p>
        </p:txBody>
      </p:sp>
    </p:spTree>
    <p:extLst>
      <p:ext uri="{BB962C8B-B14F-4D97-AF65-F5344CB8AC3E}">
        <p14:creationId xmlns:p14="http://schemas.microsoft.com/office/powerpoint/2010/main" val="1691530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vsebin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vsebin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datuma 4"/>
          <p:cNvSpPr>
            <a:spLocks noGrp="1"/>
          </p:cNvSpPr>
          <p:nvPr>
            <p:ph type="dt" sz="half" idx="10"/>
          </p:nvPr>
        </p:nvSpPr>
        <p:spPr/>
        <p:txBody>
          <a:bodyPr/>
          <a:lstStyle/>
          <a:p>
            <a:fld id="{B0C67233-74AE-4BC3-82E5-647DCB2A5AD1}" type="datetimeFigureOut">
              <a:rPr lang="sl-SI" smtClean="0"/>
              <a:t>18. 03. 2020</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40055AA3-BDAE-4B32-8B77-EAD4889022AE}" type="slidenum">
              <a:rPr lang="sl-SI" smtClean="0"/>
              <a:t>‹#›</a:t>
            </a:fld>
            <a:endParaRPr lang="sl-SI"/>
          </a:p>
        </p:txBody>
      </p:sp>
    </p:spTree>
    <p:extLst>
      <p:ext uri="{BB962C8B-B14F-4D97-AF65-F5344CB8AC3E}">
        <p14:creationId xmlns:p14="http://schemas.microsoft.com/office/powerpoint/2010/main" val="3547988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sl-SI" smtClean="0"/>
              <a:t>Uredite slog naslova matrice</a:t>
            </a:r>
            <a:endParaRPr lang="sl-SI"/>
          </a:p>
        </p:txBody>
      </p:sp>
      <p:sp>
        <p:nvSpPr>
          <p:cNvPr id="3" name="Ograda besedil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Ograda vsebin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besedil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Ograda vsebin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grada datuma 6"/>
          <p:cNvSpPr>
            <a:spLocks noGrp="1"/>
          </p:cNvSpPr>
          <p:nvPr>
            <p:ph type="dt" sz="half" idx="10"/>
          </p:nvPr>
        </p:nvSpPr>
        <p:spPr/>
        <p:txBody>
          <a:bodyPr/>
          <a:lstStyle/>
          <a:p>
            <a:fld id="{B0C67233-74AE-4BC3-82E5-647DCB2A5AD1}" type="datetimeFigureOut">
              <a:rPr lang="sl-SI" smtClean="0"/>
              <a:t>18. 03. 2020</a:t>
            </a:fld>
            <a:endParaRPr lang="sl-SI"/>
          </a:p>
        </p:txBody>
      </p:sp>
      <p:sp>
        <p:nvSpPr>
          <p:cNvPr id="8" name="Ograda noge 7"/>
          <p:cNvSpPr>
            <a:spLocks noGrp="1"/>
          </p:cNvSpPr>
          <p:nvPr>
            <p:ph type="ftr" sz="quarter" idx="11"/>
          </p:nvPr>
        </p:nvSpPr>
        <p:spPr/>
        <p:txBody>
          <a:bodyPr/>
          <a:lstStyle/>
          <a:p>
            <a:endParaRPr lang="sl-SI"/>
          </a:p>
        </p:txBody>
      </p:sp>
      <p:sp>
        <p:nvSpPr>
          <p:cNvPr id="9" name="Ograda številke diapozitiva 8"/>
          <p:cNvSpPr>
            <a:spLocks noGrp="1"/>
          </p:cNvSpPr>
          <p:nvPr>
            <p:ph type="sldNum" sz="quarter" idx="12"/>
          </p:nvPr>
        </p:nvSpPr>
        <p:spPr/>
        <p:txBody>
          <a:bodyPr/>
          <a:lstStyle/>
          <a:p>
            <a:fld id="{40055AA3-BDAE-4B32-8B77-EAD4889022AE}" type="slidenum">
              <a:rPr lang="sl-SI" smtClean="0"/>
              <a:t>‹#›</a:t>
            </a:fld>
            <a:endParaRPr lang="sl-SI"/>
          </a:p>
        </p:txBody>
      </p:sp>
    </p:spTree>
    <p:extLst>
      <p:ext uri="{BB962C8B-B14F-4D97-AF65-F5344CB8AC3E}">
        <p14:creationId xmlns:p14="http://schemas.microsoft.com/office/powerpoint/2010/main" val="358285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datuma 2"/>
          <p:cNvSpPr>
            <a:spLocks noGrp="1"/>
          </p:cNvSpPr>
          <p:nvPr>
            <p:ph type="dt" sz="half" idx="10"/>
          </p:nvPr>
        </p:nvSpPr>
        <p:spPr/>
        <p:txBody>
          <a:bodyPr/>
          <a:lstStyle/>
          <a:p>
            <a:fld id="{B0C67233-74AE-4BC3-82E5-647DCB2A5AD1}" type="datetimeFigureOut">
              <a:rPr lang="sl-SI" smtClean="0"/>
              <a:t>18. 03. 2020</a:t>
            </a:fld>
            <a:endParaRPr lang="sl-SI"/>
          </a:p>
        </p:txBody>
      </p:sp>
      <p:sp>
        <p:nvSpPr>
          <p:cNvPr id="4" name="Ograda noge 3"/>
          <p:cNvSpPr>
            <a:spLocks noGrp="1"/>
          </p:cNvSpPr>
          <p:nvPr>
            <p:ph type="ftr" sz="quarter" idx="11"/>
          </p:nvPr>
        </p:nvSpPr>
        <p:spPr/>
        <p:txBody>
          <a:bodyPr/>
          <a:lstStyle/>
          <a:p>
            <a:endParaRPr lang="sl-SI"/>
          </a:p>
        </p:txBody>
      </p:sp>
      <p:sp>
        <p:nvSpPr>
          <p:cNvPr id="5" name="Ograda številke diapozitiva 4"/>
          <p:cNvSpPr>
            <a:spLocks noGrp="1"/>
          </p:cNvSpPr>
          <p:nvPr>
            <p:ph type="sldNum" sz="quarter" idx="12"/>
          </p:nvPr>
        </p:nvSpPr>
        <p:spPr/>
        <p:txBody>
          <a:bodyPr/>
          <a:lstStyle/>
          <a:p>
            <a:fld id="{40055AA3-BDAE-4B32-8B77-EAD4889022AE}" type="slidenum">
              <a:rPr lang="sl-SI" smtClean="0"/>
              <a:t>‹#›</a:t>
            </a:fld>
            <a:endParaRPr lang="sl-SI"/>
          </a:p>
        </p:txBody>
      </p:sp>
    </p:spTree>
    <p:extLst>
      <p:ext uri="{BB962C8B-B14F-4D97-AF65-F5344CB8AC3E}">
        <p14:creationId xmlns:p14="http://schemas.microsoft.com/office/powerpoint/2010/main" val="2034420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1"/>
          <p:cNvSpPr>
            <a:spLocks noGrp="1"/>
          </p:cNvSpPr>
          <p:nvPr>
            <p:ph type="dt" sz="half" idx="10"/>
          </p:nvPr>
        </p:nvSpPr>
        <p:spPr/>
        <p:txBody>
          <a:bodyPr/>
          <a:lstStyle/>
          <a:p>
            <a:fld id="{B0C67233-74AE-4BC3-82E5-647DCB2A5AD1}" type="datetimeFigureOut">
              <a:rPr lang="sl-SI" smtClean="0"/>
              <a:t>18. 03. 2020</a:t>
            </a:fld>
            <a:endParaRPr lang="sl-SI"/>
          </a:p>
        </p:txBody>
      </p:sp>
      <p:sp>
        <p:nvSpPr>
          <p:cNvPr id="3" name="Ograda noge 2"/>
          <p:cNvSpPr>
            <a:spLocks noGrp="1"/>
          </p:cNvSpPr>
          <p:nvPr>
            <p:ph type="ftr" sz="quarter" idx="11"/>
          </p:nvPr>
        </p:nvSpPr>
        <p:spPr/>
        <p:txBody>
          <a:bodyPr/>
          <a:lstStyle/>
          <a:p>
            <a:endParaRPr lang="sl-SI"/>
          </a:p>
        </p:txBody>
      </p:sp>
      <p:sp>
        <p:nvSpPr>
          <p:cNvPr id="4" name="Ograda številke diapozitiva 3"/>
          <p:cNvSpPr>
            <a:spLocks noGrp="1"/>
          </p:cNvSpPr>
          <p:nvPr>
            <p:ph type="sldNum" sz="quarter" idx="12"/>
          </p:nvPr>
        </p:nvSpPr>
        <p:spPr/>
        <p:txBody>
          <a:bodyPr/>
          <a:lstStyle/>
          <a:p>
            <a:fld id="{40055AA3-BDAE-4B32-8B77-EAD4889022AE}" type="slidenum">
              <a:rPr lang="sl-SI" smtClean="0"/>
              <a:t>‹#›</a:t>
            </a:fld>
            <a:endParaRPr lang="sl-SI"/>
          </a:p>
        </p:txBody>
      </p:sp>
    </p:spTree>
    <p:extLst>
      <p:ext uri="{BB962C8B-B14F-4D97-AF65-F5344CB8AC3E}">
        <p14:creationId xmlns:p14="http://schemas.microsoft.com/office/powerpoint/2010/main" val="2885503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sl-SI" smtClean="0"/>
              <a:t>Uredite slog naslova matrice</a:t>
            </a:r>
            <a:endParaRPr lang="sl-SI"/>
          </a:p>
        </p:txBody>
      </p:sp>
      <p:sp>
        <p:nvSpPr>
          <p:cNvPr id="3" name="Ograda vsebin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besedil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Ograda datuma 4"/>
          <p:cNvSpPr>
            <a:spLocks noGrp="1"/>
          </p:cNvSpPr>
          <p:nvPr>
            <p:ph type="dt" sz="half" idx="10"/>
          </p:nvPr>
        </p:nvSpPr>
        <p:spPr/>
        <p:txBody>
          <a:bodyPr/>
          <a:lstStyle/>
          <a:p>
            <a:fld id="{B0C67233-74AE-4BC3-82E5-647DCB2A5AD1}" type="datetimeFigureOut">
              <a:rPr lang="sl-SI" smtClean="0"/>
              <a:t>18. 03. 2020</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40055AA3-BDAE-4B32-8B77-EAD4889022AE}" type="slidenum">
              <a:rPr lang="sl-SI" smtClean="0"/>
              <a:t>‹#›</a:t>
            </a:fld>
            <a:endParaRPr lang="sl-SI"/>
          </a:p>
        </p:txBody>
      </p:sp>
    </p:spTree>
    <p:extLst>
      <p:ext uri="{BB962C8B-B14F-4D97-AF65-F5344CB8AC3E}">
        <p14:creationId xmlns:p14="http://schemas.microsoft.com/office/powerpoint/2010/main" val="3073702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sl-SI" smtClean="0"/>
              <a:t>Uredite slog naslova matrice</a:t>
            </a:r>
            <a:endParaRPr lang="sl-SI"/>
          </a:p>
        </p:txBody>
      </p:sp>
      <p:sp>
        <p:nvSpPr>
          <p:cNvPr id="3" name="Ograda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grada besedil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Ograda datuma 4"/>
          <p:cNvSpPr>
            <a:spLocks noGrp="1"/>
          </p:cNvSpPr>
          <p:nvPr>
            <p:ph type="dt" sz="half" idx="10"/>
          </p:nvPr>
        </p:nvSpPr>
        <p:spPr/>
        <p:txBody>
          <a:bodyPr/>
          <a:lstStyle/>
          <a:p>
            <a:fld id="{B0C67233-74AE-4BC3-82E5-647DCB2A5AD1}" type="datetimeFigureOut">
              <a:rPr lang="sl-SI" smtClean="0"/>
              <a:t>18. 03. 2020</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40055AA3-BDAE-4B32-8B77-EAD4889022AE}" type="slidenum">
              <a:rPr lang="sl-SI" smtClean="0"/>
              <a:t>‹#›</a:t>
            </a:fld>
            <a:endParaRPr lang="sl-SI"/>
          </a:p>
        </p:txBody>
      </p:sp>
    </p:spTree>
    <p:extLst>
      <p:ext uri="{BB962C8B-B14F-4D97-AF65-F5344CB8AC3E}">
        <p14:creationId xmlns:p14="http://schemas.microsoft.com/office/powerpoint/2010/main" val="764559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l-SI" smtClean="0"/>
              <a:t>Uredite slog naslova matrice</a:t>
            </a:r>
            <a:endParaRPr lang="sl-SI"/>
          </a:p>
        </p:txBody>
      </p:sp>
      <p:sp>
        <p:nvSpPr>
          <p:cNvPr id="3" name="Ograda besedil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C67233-74AE-4BC3-82E5-647DCB2A5AD1}" type="datetimeFigureOut">
              <a:rPr lang="sl-SI" smtClean="0"/>
              <a:t>18. 03. 2020</a:t>
            </a:fld>
            <a:endParaRPr lang="sl-SI"/>
          </a:p>
        </p:txBody>
      </p:sp>
      <p:sp>
        <p:nvSpPr>
          <p:cNvPr id="5" name="Ograda no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grada številke diapoz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055AA3-BDAE-4B32-8B77-EAD4889022AE}" type="slidenum">
              <a:rPr lang="sl-SI" smtClean="0"/>
              <a:t>‹#›</a:t>
            </a:fld>
            <a:endParaRPr lang="sl-SI"/>
          </a:p>
        </p:txBody>
      </p:sp>
    </p:spTree>
    <p:extLst>
      <p:ext uri="{BB962C8B-B14F-4D97-AF65-F5344CB8AC3E}">
        <p14:creationId xmlns:p14="http://schemas.microsoft.com/office/powerpoint/2010/main" val="38067941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14593" y="188640"/>
            <a:ext cx="2054930" cy="2187863"/>
          </a:xfrm>
          <a:prstGeom prst="rect">
            <a:avLst/>
          </a:prstGeom>
        </p:spPr>
      </p:pic>
      <p:sp>
        <p:nvSpPr>
          <p:cNvPr id="3" name="Podnaslov 2"/>
          <p:cNvSpPr>
            <a:spLocks noGrp="1"/>
          </p:cNvSpPr>
          <p:nvPr>
            <p:ph type="subTitle" idx="1"/>
          </p:nvPr>
        </p:nvSpPr>
        <p:spPr>
          <a:xfrm>
            <a:off x="683568" y="4534441"/>
            <a:ext cx="7920880" cy="2376264"/>
          </a:xfrm>
        </p:spPr>
        <p:txBody>
          <a:bodyPr>
            <a:normAutofit fontScale="92500" lnSpcReduction="10000"/>
          </a:bodyPr>
          <a:lstStyle/>
          <a:p>
            <a:r>
              <a:rPr lang="sl-SI" sz="2400" b="1" dirty="0">
                <a:solidFill>
                  <a:schemeClr val="tx1"/>
                </a:solidFill>
              </a:rPr>
              <a:t>MENTORICE</a:t>
            </a:r>
            <a:r>
              <a:rPr lang="sl-SI" sz="2400" dirty="0">
                <a:solidFill>
                  <a:schemeClr val="tx1"/>
                </a:solidFill>
              </a:rPr>
              <a:t>: </a:t>
            </a:r>
            <a:r>
              <a:rPr lang="sl-SI" sz="2400" b="1" dirty="0">
                <a:solidFill>
                  <a:schemeClr val="tx1"/>
                </a:solidFill>
              </a:rPr>
              <a:t>Silva Seliškar, Katja Lavrič Čurk, </a:t>
            </a:r>
          </a:p>
          <a:p>
            <a:r>
              <a:rPr lang="sl-SI" sz="2400" b="1" dirty="0">
                <a:solidFill>
                  <a:schemeClr val="tx1"/>
                </a:solidFill>
              </a:rPr>
              <a:t>      Ana Tekavčič Primon</a:t>
            </a:r>
          </a:p>
          <a:p>
            <a:r>
              <a:rPr lang="sl-SI" sz="2400" b="1" dirty="0">
                <a:solidFill>
                  <a:schemeClr val="tx1"/>
                </a:solidFill>
              </a:rPr>
              <a:t>SODELUJOČI</a:t>
            </a:r>
            <a:r>
              <a:rPr lang="sl-SI" sz="2400" dirty="0">
                <a:solidFill>
                  <a:schemeClr val="tx1"/>
                </a:solidFill>
              </a:rPr>
              <a:t>: </a:t>
            </a:r>
            <a:r>
              <a:rPr lang="sl-SI" sz="2400" b="1" dirty="0">
                <a:solidFill>
                  <a:schemeClr val="tx1"/>
                </a:solidFill>
              </a:rPr>
              <a:t>5. a, 5. b </a:t>
            </a:r>
            <a:r>
              <a:rPr lang="sl-SI" sz="2400" dirty="0">
                <a:solidFill>
                  <a:schemeClr val="tx1"/>
                </a:solidFill>
              </a:rPr>
              <a:t>(40 učencev, 10 – 11 let) in </a:t>
            </a:r>
          </a:p>
          <a:p>
            <a:pPr algn="l"/>
            <a:r>
              <a:rPr lang="sl-SI" sz="2400" b="1" dirty="0">
                <a:solidFill>
                  <a:schemeClr val="tx1"/>
                </a:solidFill>
              </a:rPr>
              <a:t>                                     prometni krožek </a:t>
            </a:r>
            <a:r>
              <a:rPr lang="sl-SI" sz="2400" dirty="0">
                <a:solidFill>
                  <a:schemeClr val="tx1"/>
                </a:solidFill>
              </a:rPr>
              <a:t>(10 učencev, 6-11 let) in </a:t>
            </a:r>
          </a:p>
          <a:p>
            <a:endParaRPr lang="sl-SI" sz="2400" dirty="0">
              <a:solidFill>
                <a:schemeClr val="tx1"/>
              </a:solidFill>
            </a:endParaRPr>
          </a:p>
          <a:p>
            <a:r>
              <a:rPr lang="sl-SI" sz="2400" b="1" dirty="0" smtClean="0">
                <a:solidFill>
                  <a:srgbClr val="0070C0"/>
                </a:solidFill>
              </a:rPr>
              <a:t>MAREC 2020</a:t>
            </a:r>
          </a:p>
          <a:p>
            <a:pPr algn="l"/>
            <a:endParaRPr lang="sl-SI" dirty="0" smtClean="0">
              <a:solidFill>
                <a:srgbClr val="0070C0"/>
              </a:solidFill>
            </a:endParaRPr>
          </a:p>
          <a:p>
            <a:endParaRPr lang="sl-SI"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5251" y="476673"/>
            <a:ext cx="5178998" cy="1326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avokotnik 3"/>
          <p:cNvSpPr/>
          <p:nvPr/>
        </p:nvSpPr>
        <p:spPr>
          <a:xfrm>
            <a:off x="137307" y="2376503"/>
            <a:ext cx="8473987" cy="2123658"/>
          </a:xfrm>
          <a:prstGeom prst="rect">
            <a:avLst/>
          </a:prstGeom>
          <a:noFill/>
          <a:ln>
            <a:solidFill>
              <a:schemeClr val="tx2">
                <a:lumMod val="60000"/>
                <a:lumOff val="40000"/>
              </a:schemeClr>
            </a:solidFill>
          </a:ln>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sl-SI" sz="4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Predlog za najboljši KOLESARSKI IZLET  - POT OB SAVI, TOMAČEVO (Ljubljana)</a:t>
            </a:r>
            <a:endParaRPr lang="sl-SI" sz="4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Podnaslov 2"/>
          <p:cNvSpPr txBox="1">
            <a:spLocks/>
          </p:cNvSpPr>
          <p:nvPr/>
        </p:nvSpPr>
        <p:spPr>
          <a:xfrm>
            <a:off x="683568" y="4277529"/>
            <a:ext cx="7920880" cy="23762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sl-SI" dirty="0" smtClean="0">
              <a:solidFill>
                <a:srgbClr val="0070C0"/>
              </a:solidFill>
            </a:endParaRPr>
          </a:p>
          <a:p>
            <a:pPr algn="l"/>
            <a:endParaRPr lang="sl-SI" dirty="0" smtClean="0">
              <a:solidFill>
                <a:srgbClr val="0070C0"/>
              </a:solidFill>
            </a:endParaRPr>
          </a:p>
          <a:p>
            <a:pPr algn="l"/>
            <a:endParaRPr lang="sl-SI" dirty="0" smtClean="0">
              <a:solidFill>
                <a:srgbClr val="0070C0"/>
              </a:solidFill>
            </a:endParaRPr>
          </a:p>
          <a:p>
            <a:endParaRPr lang="sl-SI" dirty="0"/>
          </a:p>
        </p:txBody>
      </p:sp>
    </p:spTree>
    <p:extLst>
      <p:ext uri="{BB962C8B-B14F-4D97-AF65-F5344CB8AC3E}">
        <p14:creationId xmlns:p14="http://schemas.microsoft.com/office/powerpoint/2010/main" val="40712095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Autofit/>
          </a:bodyPr>
          <a:lstStyle/>
          <a:p>
            <a:pPr algn="l"/>
            <a:r>
              <a:rPr lang="sl-SI" sz="2400" dirty="0">
                <a:solidFill>
                  <a:srgbClr val="00B050"/>
                </a:solidFill>
              </a:rPr>
              <a:t>Počasi se približujemo koncu </a:t>
            </a:r>
            <a:r>
              <a:rPr lang="sl-SI" sz="2400" dirty="0" smtClean="0">
                <a:solidFill>
                  <a:srgbClr val="00B050"/>
                </a:solidFill>
              </a:rPr>
              <a:t>naše </a:t>
            </a:r>
            <a:r>
              <a:rPr lang="sl-SI" sz="2400" dirty="0">
                <a:solidFill>
                  <a:srgbClr val="00B050"/>
                </a:solidFill>
              </a:rPr>
              <a:t>poti </a:t>
            </a:r>
            <a:r>
              <a:rPr lang="sl-SI" sz="2400" dirty="0" smtClean="0">
                <a:solidFill>
                  <a:srgbClr val="00B050"/>
                </a:solidFill>
              </a:rPr>
              <a:t>ob Savi. Pred nami je mini živalski vrt v Tomačevem.</a:t>
            </a:r>
            <a:br>
              <a:rPr lang="sl-SI" sz="2400" dirty="0" smtClean="0">
                <a:solidFill>
                  <a:srgbClr val="00B050"/>
                </a:solidFill>
              </a:rPr>
            </a:br>
            <a:endParaRPr lang="sl-SI" sz="2400" dirty="0">
              <a:solidFill>
                <a:srgbClr val="00B05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124744"/>
            <a:ext cx="1847804" cy="328498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463" y="3863652"/>
            <a:ext cx="1812895" cy="292494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6506" y="908720"/>
            <a:ext cx="3173965" cy="564260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9576" y="908720"/>
            <a:ext cx="2682809" cy="4005064"/>
          </a:xfrm>
          <a:prstGeom prst="rect">
            <a:avLst/>
          </a:prstGeom>
        </p:spPr>
      </p:pic>
    </p:spTree>
    <p:extLst>
      <p:ext uri="{BB962C8B-B14F-4D97-AF65-F5344CB8AC3E}">
        <p14:creationId xmlns:p14="http://schemas.microsoft.com/office/powerpoint/2010/main" val="27859287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sl-SI" sz="2400" dirty="0" smtClean="0">
                <a:solidFill>
                  <a:srgbClr val="00B050"/>
                </a:solidFill>
              </a:rPr>
              <a:t>Od tam se odpeljemo po asfaltni Danjkovi in Tomačevski cesti do pokopališča Žale, kjer si lahko ogledamo stavbne umetnine arhitekta Jožeta Plečnika. Od tam naprej imamo kolesarsko stezo do Savskega naselje, kjer se naša pot zaokroži na cilju.</a:t>
            </a:r>
            <a:br>
              <a:rPr lang="sl-SI" sz="2400" dirty="0" smtClean="0">
                <a:solidFill>
                  <a:srgbClr val="00B050"/>
                </a:solidFill>
              </a:rPr>
            </a:br>
            <a:endParaRPr lang="sl-SI" sz="2400" dirty="0">
              <a:solidFill>
                <a:srgbClr val="00B050"/>
              </a:solidFill>
            </a:endParaRPr>
          </a:p>
        </p:txBody>
      </p:sp>
      <p:pic>
        <p:nvPicPr>
          <p:cNvPr id="5" name="Picture 4"/>
          <p:cNvPicPr>
            <a:picLocks noChangeAspect="1"/>
          </p:cNvPicPr>
          <p:nvPr/>
        </p:nvPicPr>
        <p:blipFill>
          <a:blip r:embed="rId2"/>
          <a:stretch>
            <a:fillRect/>
          </a:stretch>
        </p:blipFill>
        <p:spPr>
          <a:xfrm rot="5400000">
            <a:off x="1174811" y="3585829"/>
            <a:ext cx="2617913" cy="3600400"/>
          </a:xfrm>
          <a:prstGeom prst="rect">
            <a:avLst/>
          </a:prstGeom>
        </p:spPr>
      </p:pic>
      <p:pic>
        <p:nvPicPr>
          <p:cNvPr id="6" name="Picture 5"/>
          <p:cNvPicPr>
            <a:picLocks noChangeAspect="1"/>
          </p:cNvPicPr>
          <p:nvPr/>
        </p:nvPicPr>
        <p:blipFill>
          <a:blip r:embed="rId3"/>
          <a:stretch>
            <a:fillRect/>
          </a:stretch>
        </p:blipFill>
        <p:spPr>
          <a:xfrm>
            <a:off x="457200" y="1556792"/>
            <a:ext cx="4452317" cy="2983511"/>
          </a:xfrm>
          <a:prstGeom prst="rect">
            <a:avLst/>
          </a:prstGeom>
        </p:spPr>
      </p:pic>
      <p:pic>
        <p:nvPicPr>
          <p:cNvPr id="7" name="Picture 6"/>
          <p:cNvPicPr>
            <a:picLocks noChangeAspect="1"/>
          </p:cNvPicPr>
          <p:nvPr/>
        </p:nvPicPr>
        <p:blipFill>
          <a:blip r:embed="rId4"/>
          <a:stretch>
            <a:fillRect/>
          </a:stretch>
        </p:blipFill>
        <p:spPr>
          <a:xfrm>
            <a:off x="5135884" y="1563637"/>
            <a:ext cx="3550916" cy="5315679"/>
          </a:xfrm>
          <a:prstGeom prst="rect">
            <a:avLst/>
          </a:prstGeom>
        </p:spPr>
      </p:pic>
    </p:spTree>
    <p:extLst>
      <p:ext uri="{BB962C8B-B14F-4D97-AF65-F5344CB8AC3E}">
        <p14:creationId xmlns:p14="http://schemas.microsoft.com/office/powerpoint/2010/main" val="12220477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sl-SI" sz="2400" dirty="0" smtClean="0"/>
              <a:t>ZA KOGA? Primerna za otroke, družine...</a:t>
            </a:r>
            <a:br>
              <a:rPr lang="sl-SI" sz="2400" dirty="0" smtClean="0"/>
            </a:br>
            <a:r>
              <a:rPr lang="sl-SI" sz="2400" dirty="0" smtClean="0"/>
              <a:t>ZAKAJ? Ker je pot ravninska, zanimiva, kulska...</a:t>
            </a:r>
            <a:endParaRPr lang="sl-SI" sz="2400" dirty="0"/>
          </a:p>
        </p:txBody>
      </p:sp>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414785"/>
            <a:ext cx="8507288" cy="5207903"/>
          </a:xfrm>
          <a:prstGeom prst="rect">
            <a:avLst/>
          </a:prstGeom>
        </p:spPr>
      </p:pic>
    </p:spTree>
    <p:extLst>
      <p:ext uri="{BB962C8B-B14F-4D97-AF65-F5344CB8AC3E}">
        <p14:creationId xmlns:p14="http://schemas.microsoft.com/office/powerpoint/2010/main" val="17882770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t>ZEMLJEVID POTI</a:t>
            </a:r>
            <a:endParaRPr lang="sl-SI" dirty="0"/>
          </a:p>
        </p:txBody>
      </p:sp>
      <p:pic>
        <p:nvPicPr>
          <p:cNvPr id="4" name="Picture 3"/>
          <p:cNvPicPr>
            <a:picLocks noChangeAspect="1"/>
          </p:cNvPicPr>
          <p:nvPr/>
        </p:nvPicPr>
        <p:blipFill>
          <a:blip r:embed="rId2"/>
          <a:stretch>
            <a:fillRect/>
          </a:stretch>
        </p:blipFill>
        <p:spPr>
          <a:xfrm>
            <a:off x="3275856" y="1426195"/>
            <a:ext cx="2944630" cy="3551312"/>
          </a:xfrm>
          <a:prstGeom prst="rect">
            <a:avLst/>
          </a:prstGeom>
        </p:spPr>
      </p:pic>
    </p:spTree>
    <p:extLst>
      <p:ext uri="{BB962C8B-B14F-4D97-AF65-F5344CB8AC3E}">
        <p14:creationId xmlns:p14="http://schemas.microsoft.com/office/powerpoint/2010/main" val="8848879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395" y="332656"/>
            <a:ext cx="8229600" cy="1143000"/>
          </a:xfrm>
        </p:spPr>
        <p:txBody>
          <a:bodyPr>
            <a:noAutofit/>
          </a:bodyPr>
          <a:lstStyle/>
          <a:p>
            <a:pPr algn="l"/>
            <a:r>
              <a:rPr lang="sl-SI" sz="3200" dirty="0" smtClean="0">
                <a:solidFill>
                  <a:srgbClr val="FF0000"/>
                </a:solidFill>
              </a:rPr>
              <a:t>ČAS: 2-3 h</a:t>
            </a:r>
            <a:br>
              <a:rPr lang="sl-SI" sz="3200" dirty="0" smtClean="0">
                <a:solidFill>
                  <a:srgbClr val="FF0000"/>
                </a:solidFill>
              </a:rPr>
            </a:br>
            <a:r>
              <a:rPr lang="sl-SI" sz="3200" dirty="0" smtClean="0">
                <a:solidFill>
                  <a:srgbClr val="0070C0"/>
                </a:solidFill>
              </a:rPr>
              <a:t>TEŽAVNOSTNA STOPNJA: lahka</a:t>
            </a:r>
            <a:r>
              <a:rPr lang="sl-SI" sz="3200" dirty="0" smtClean="0"/>
              <a:t/>
            </a:r>
            <a:br>
              <a:rPr lang="sl-SI" sz="3200" dirty="0" smtClean="0"/>
            </a:br>
            <a:r>
              <a:rPr lang="sl-SI" sz="3200" dirty="0" smtClean="0">
                <a:solidFill>
                  <a:srgbClr val="00B050"/>
                </a:solidFill>
              </a:rPr>
              <a:t>KRATEK OPIS:</a:t>
            </a:r>
            <a:endParaRPr lang="sl-SI" sz="3200" dirty="0">
              <a:solidFill>
                <a:srgbClr val="00B050"/>
              </a:solidFill>
            </a:endParaRPr>
          </a:p>
        </p:txBody>
      </p:sp>
      <p:sp>
        <p:nvSpPr>
          <p:cNvPr id="3" name="Content Placeholder 2"/>
          <p:cNvSpPr>
            <a:spLocks noGrp="1"/>
          </p:cNvSpPr>
          <p:nvPr>
            <p:ph idx="1"/>
          </p:nvPr>
        </p:nvSpPr>
        <p:spPr/>
        <p:txBody>
          <a:bodyPr>
            <a:normAutofit fontScale="85000" lnSpcReduction="20000"/>
          </a:bodyPr>
          <a:lstStyle/>
          <a:p>
            <a:pPr marL="0" indent="0">
              <a:buNone/>
            </a:pPr>
            <a:r>
              <a:rPr lang="sl-SI" dirty="0">
                <a:solidFill>
                  <a:srgbClr val="00B050"/>
                </a:solidFill>
              </a:rPr>
              <a:t>Klasična obsavska pot, ki izbira manj prometne ceste in bolj privlačne zanimivosti. Vseskozi ravninska, asfaltirana</a:t>
            </a:r>
            <a:r>
              <a:rPr lang="sl-SI" dirty="0" smtClean="0">
                <a:solidFill>
                  <a:srgbClr val="00B050"/>
                </a:solidFill>
              </a:rPr>
              <a:t>, peščena, </a:t>
            </a:r>
            <a:r>
              <a:rPr lang="sl-SI" dirty="0">
                <a:solidFill>
                  <a:srgbClr val="00B050"/>
                </a:solidFill>
              </a:rPr>
              <a:t>lahka in v vsakem vremenu prevozna trasa je idealna izbira za začetek sezone ali kot </a:t>
            </a:r>
            <a:r>
              <a:rPr lang="sl-SI" dirty="0" smtClean="0">
                <a:solidFill>
                  <a:srgbClr val="00B050"/>
                </a:solidFill>
              </a:rPr>
              <a:t>lep </a:t>
            </a:r>
            <a:r>
              <a:rPr lang="sl-SI" dirty="0">
                <a:solidFill>
                  <a:srgbClr val="00B050"/>
                </a:solidFill>
              </a:rPr>
              <a:t>popoldanski sprehod s kolesom.</a:t>
            </a:r>
          </a:p>
          <a:p>
            <a:pPr marL="0" indent="0">
              <a:buNone/>
            </a:pPr>
            <a:r>
              <a:rPr lang="sl-SI" dirty="0" smtClean="0">
                <a:solidFill>
                  <a:srgbClr val="00B050"/>
                </a:solidFill>
              </a:rPr>
              <a:t>Pot </a:t>
            </a:r>
            <a:r>
              <a:rPr lang="sl-SI" dirty="0">
                <a:solidFill>
                  <a:srgbClr val="00B050"/>
                </a:solidFill>
              </a:rPr>
              <a:t>vodi ob reki Savi in je dolga več kilometrov (približno 10 km</a:t>
            </a:r>
            <a:r>
              <a:rPr lang="sl-SI" dirty="0" smtClean="0">
                <a:solidFill>
                  <a:srgbClr val="00B050"/>
                </a:solidFill>
              </a:rPr>
              <a:t>). Je zelo zanimiva, saj se ob reki vedno kaj dogaja (razno rastlinje in živali), lahko se sprostimo na igriščih s </a:t>
            </a:r>
            <a:r>
              <a:rPr lang="sl-SI" dirty="0">
                <a:solidFill>
                  <a:srgbClr val="00B050"/>
                </a:solidFill>
              </a:rPr>
              <a:t>plezalno steno, veliko </a:t>
            </a:r>
            <a:r>
              <a:rPr lang="sl-SI" dirty="0" smtClean="0">
                <a:solidFill>
                  <a:srgbClr val="00B050"/>
                </a:solidFill>
              </a:rPr>
              <a:t>igrali </a:t>
            </a:r>
            <a:r>
              <a:rPr lang="sl-SI" dirty="0">
                <a:solidFill>
                  <a:srgbClr val="00B050"/>
                </a:solidFill>
              </a:rPr>
              <a:t>za majhne otroke ter </a:t>
            </a:r>
            <a:r>
              <a:rPr lang="sl-SI" dirty="0" smtClean="0">
                <a:solidFill>
                  <a:srgbClr val="00B050"/>
                </a:solidFill>
              </a:rPr>
              <a:t>športnimi igrali. V </a:t>
            </a:r>
            <a:r>
              <a:rPr lang="sl-SI" dirty="0">
                <a:solidFill>
                  <a:srgbClr val="00B050"/>
                </a:solidFill>
              </a:rPr>
              <a:t>konjeniškem centru Stožice si lahko ogledamo konje in mini živalski </a:t>
            </a:r>
            <a:r>
              <a:rPr lang="sl-SI" dirty="0" smtClean="0">
                <a:solidFill>
                  <a:srgbClr val="00B050"/>
                </a:solidFill>
              </a:rPr>
              <a:t>vrt v Tomačevem. Tam </a:t>
            </a:r>
            <a:r>
              <a:rPr lang="sl-SI" dirty="0">
                <a:solidFill>
                  <a:srgbClr val="00B050"/>
                </a:solidFill>
              </a:rPr>
              <a:t>se nahaja še veliko prostora za </a:t>
            </a:r>
            <a:r>
              <a:rPr lang="sl-SI" dirty="0" smtClean="0">
                <a:solidFill>
                  <a:srgbClr val="00B050"/>
                </a:solidFill>
              </a:rPr>
              <a:t>organizacijo piknikov. </a:t>
            </a:r>
            <a:endParaRPr lang="sl-SI" dirty="0">
              <a:solidFill>
                <a:srgbClr val="00B050"/>
              </a:solidFill>
            </a:endParaRPr>
          </a:p>
          <a:p>
            <a:endParaRPr lang="sl-SI" dirty="0"/>
          </a:p>
        </p:txBody>
      </p:sp>
    </p:spTree>
    <p:extLst>
      <p:ext uri="{BB962C8B-B14F-4D97-AF65-F5344CB8AC3E}">
        <p14:creationId xmlns:p14="http://schemas.microsoft.com/office/powerpoint/2010/main" val="18871914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3568" y="3322215"/>
            <a:ext cx="4985694" cy="2803948"/>
          </a:xfrm>
          <a:prstGeom prst="rect">
            <a:avLst/>
          </a:prstGeom>
        </p:spPr>
      </p:pic>
      <p:sp>
        <p:nvSpPr>
          <p:cNvPr id="2" name="Title 1"/>
          <p:cNvSpPr>
            <a:spLocks noGrp="1"/>
          </p:cNvSpPr>
          <p:nvPr>
            <p:ph type="title"/>
          </p:nvPr>
        </p:nvSpPr>
        <p:spPr/>
        <p:txBody>
          <a:bodyPr>
            <a:normAutofit fontScale="90000"/>
          </a:bodyPr>
          <a:lstStyle/>
          <a:p>
            <a:r>
              <a:rPr lang="sl-SI" dirty="0" smtClean="0"/>
              <a:t/>
            </a:r>
            <a:br>
              <a:rPr lang="sl-SI" dirty="0" smtClean="0"/>
            </a:br>
            <a:r>
              <a:rPr lang="sl-SI" dirty="0"/>
              <a:t/>
            </a:r>
            <a:br>
              <a:rPr lang="sl-SI" dirty="0"/>
            </a:br>
            <a:r>
              <a:rPr lang="sl-SI" dirty="0" smtClean="0"/>
              <a:t>POTEK: </a:t>
            </a:r>
            <a:br>
              <a:rPr lang="sl-SI" dirty="0" smtClean="0"/>
            </a:br>
            <a:r>
              <a:rPr lang="sl-SI" sz="2700" dirty="0" smtClean="0"/>
              <a:t>OŠ </a:t>
            </a:r>
            <a:r>
              <a:rPr lang="sl-SI" sz="2700" dirty="0"/>
              <a:t>Savsko naselje – ZRI – POP TV – BS 3 – Dvorana Stožice – Hipodrom Ljubljana – pot ob Savi – Tomačevo – Žale – Savsko naselje</a:t>
            </a:r>
            <a:br>
              <a:rPr lang="sl-SI" sz="2700" dirty="0"/>
            </a:br>
            <a:endParaRPr lang="sl-SI" dirty="0"/>
          </a:p>
        </p:txBody>
      </p:sp>
      <p:sp>
        <p:nvSpPr>
          <p:cNvPr id="3" name="Content Placeholder 2"/>
          <p:cNvSpPr>
            <a:spLocks noGrp="1"/>
          </p:cNvSpPr>
          <p:nvPr>
            <p:ph idx="1"/>
          </p:nvPr>
        </p:nvSpPr>
        <p:spPr>
          <a:xfrm>
            <a:off x="457200" y="2331491"/>
            <a:ext cx="8229600" cy="4525963"/>
          </a:xfrm>
        </p:spPr>
        <p:txBody>
          <a:bodyPr>
            <a:normAutofit/>
          </a:bodyPr>
          <a:lstStyle/>
          <a:p>
            <a:pPr marL="0" indent="0">
              <a:buNone/>
            </a:pPr>
            <a:r>
              <a:rPr lang="sl-SI" sz="2000" dirty="0" smtClean="0">
                <a:solidFill>
                  <a:srgbClr val="00B050"/>
                </a:solidFill>
              </a:rPr>
              <a:t>Pričnemo kolesariti od šole do Linhartove ceste in po kolesarski stezi mimo ZRI do „žalskega“ rondoja in nadaljujemo po </a:t>
            </a:r>
            <a:r>
              <a:rPr lang="sl-SI" sz="2000" dirty="0">
                <a:solidFill>
                  <a:srgbClr val="00B050"/>
                </a:solidFill>
              </a:rPr>
              <a:t>Štajerski </a:t>
            </a:r>
            <a:r>
              <a:rPr lang="sl-SI" sz="2000" dirty="0" smtClean="0">
                <a:solidFill>
                  <a:srgbClr val="00B050"/>
                </a:solidFill>
              </a:rPr>
              <a:t>cesti</a:t>
            </a:r>
            <a:r>
              <a:rPr lang="sl-SI" sz="2000" dirty="0">
                <a:solidFill>
                  <a:srgbClr val="00B050"/>
                </a:solidFill>
              </a:rPr>
              <a:t>.</a:t>
            </a:r>
            <a:endParaRPr lang="sl-SI" dirty="0"/>
          </a:p>
          <a:p>
            <a:pPr marL="0" indent="0">
              <a:buNone/>
            </a:pPr>
            <a:r>
              <a:rPr lang="sl-SI" dirty="0" smtClean="0"/>
              <a:t>                                                         </a:t>
            </a:r>
            <a:r>
              <a:rPr lang="sl-SI" sz="2400" dirty="0" smtClean="0"/>
              <a:t>ZRI – Zavod za          </a:t>
            </a:r>
          </a:p>
          <a:p>
            <a:pPr marL="0" indent="0">
              <a:buNone/>
            </a:pPr>
            <a:r>
              <a:rPr lang="sl-SI" sz="2400" dirty="0"/>
              <a:t> </a:t>
            </a:r>
            <a:r>
              <a:rPr lang="sl-SI" sz="2400" dirty="0" smtClean="0"/>
              <a:t>                                                                                rehabilitacijo                    </a:t>
            </a:r>
          </a:p>
          <a:p>
            <a:pPr marL="0" indent="0">
              <a:buNone/>
            </a:pPr>
            <a:r>
              <a:rPr lang="sl-SI" sz="2400" dirty="0"/>
              <a:t> </a:t>
            </a:r>
            <a:r>
              <a:rPr lang="sl-SI" sz="2400" dirty="0" smtClean="0"/>
              <a:t>                                                                                invalidov (Soča)</a:t>
            </a:r>
            <a:endParaRPr lang="sl-SI" sz="2400" dirty="0"/>
          </a:p>
        </p:txBody>
      </p:sp>
    </p:spTree>
    <p:extLst>
      <p:ext uri="{BB962C8B-B14F-4D97-AF65-F5344CB8AC3E}">
        <p14:creationId xmlns:p14="http://schemas.microsoft.com/office/powerpoint/2010/main" val="35673798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9969" y="301006"/>
            <a:ext cx="4474840" cy="3086819"/>
          </a:xfrm>
        </p:spPr>
        <p:txBody>
          <a:bodyPr>
            <a:noAutofit/>
          </a:bodyPr>
          <a:lstStyle/>
          <a:p>
            <a:pPr algn="l"/>
            <a:r>
              <a:rPr lang="sl-SI" sz="2400" dirty="0" smtClean="0">
                <a:solidFill>
                  <a:srgbClr val="00B050"/>
                </a:solidFill>
              </a:rPr>
              <a:t/>
            </a:r>
            <a:br>
              <a:rPr lang="sl-SI" sz="2400" dirty="0" smtClean="0">
                <a:solidFill>
                  <a:srgbClr val="00B050"/>
                </a:solidFill>
              </a:rPr>
            </a:br>
            <a:r>
              <a:rPr lang="sl-SI" sz="2400" dirty="0">
                <a:solidFill>
                  <a:srgbClr val="00B050"/>
                </a:solidFill>
              </a:rPr>
              <a:t/>
            </a:r>
            <a:br>
              <a:rPr lang="sl-SI" sz="2400" dirty="0">
                <a:solidFill>
                  <a:srgbClr val="00B050"/>
                </a:solidFill>
              </a:rPr>
            </a:br>
            <a:r>
              <a:rPr lang="sl-SI" sz="2000" dirty="0" smtClean="0">
                <a:solidFill>
                  <a:srgbClr val="00B050"/>
                </a:solidFill>
              </a:rPr>
              <a:t>Zavijemo mimo POP TV na </a:t>
            </a:r>
            <a:r>
              <a:rPr lang="sl-SI" sz="2000" dirty="0">
                <a:solidFill>
                  <a:srgbClr val="00B050"/>
                </a:solidFill>
              </a:rPr>
              <a:t>S proti BS </a:t>
            </a:r>
            <a:r>
              <a:rPr lang="sl-SI" sz="2000" dirty="0" smtClean="0">
                <a:solidFill>
                  <a:srgbClr val="00B050"/>
                </a:solidFill>
              </a:rPr>
              <a:t>3, k športnemu </a:t>
            </a:r>
            <a:r>
              <a:rPr lang="sl-SI" sz="2000" dirty="0">
                <a:solidFill>
                  <a:srgbClr val="00B050"/>
                </a:solidFill>
              </a:rPr>
              <a:t>kompleksu </a:t>
            </a:r>
            <a:r>
              <a:rPr lang="sl-SI" sz="2000" dirty="0" smtClean="0">
                <a:solidFill>
                  <a:srgbClr val="00B050"/>
                </a:solidFill>
              </a:rPr>
              <a:t>Stožice z značilno školjkasto obliko in </a:t>
            </a:r>
            <a:r>
              <a:rPr lang="sl-SI" sz="2000" dirty="0">
                <a:solidFill>
                  <a:srgbClr val="00B050"/>
                </a:solidFill>
              </a:rPr>
              <a:t>prečkamo </a:t>
            </a:r>
            <a:r>
              <a:rPr lang="sl-SI" sz="2000" dirty="0" smtClean="0">
                <a:solidFill>
                  <a:srgbClr val="00B050"/>
                </a:solidFill>
              </a:rPr>
              <a:t>glavno </a:t>
            </a:r>
            <a:r>
              <a:rPr lang="sl-SI" sz="2000" dirty="0">
                <a:solidFill>
                  <a:srgbClr val="00B050"/>
                </a:solidFill>
              </a:rPr>
              <a:t>cesto </a:t>
            </a:r>
            <a:r>
              <a:rPr lang="sl-SI" sz="2000" dirty="0" smtClean="0">
                <a:solidFill>
                  <a:srgbClr val="00B050"/>
                </a:solidFill>
              </a:rPr>
              <a:t>proti hipodromu </a:t>
            </a:r>
            <a:r>
              <a:rPr lang="sl-SI" sz="2000" dirty="0">
                <a:solidFill>
                  <a:srgbClr val="00B050"/>
                </a:solidFill>
              </a:rPr>
              <a:t>Stožice. </a:t>
            </a:r>
            <a:r>
              <a:rPr lang="sl-SI" sz="2000" dirty="0" smtClean="0">
                <a:solidFill>
                  <a:srgbClr val="00B050"/>
                </a:solidFill>
              </a:rPr>
              <a:t/>
            </a:r>
            <a:br>
              <a:rPr lang="sl-SI" sz="2000" dirty="0" smtClean="0">
                <a:solidFill>
                  <a:srgbClr val="00B050"/>
                </a:solidFill>
              </a:rPr>
            </a:br>
            <a:r>
              <a:rPr lang="sl-SI" sz="2000" dirty="0" smtClean="0">
                <a:solidFill>
                  <a:srgbClr val="00B050"/>
                </a:solidFill>
              </a:rPr>
              <a:t>ZANIMIVOSTI: </a:t>
            </a:r>
            <a:br>
              <a:rPr lang="sl-SI" sz="2000" dirty="0" smtClean="0">
                <a:solidFill>
                  <a:srgbClr val="00B050"/>
                </a:solidFill>
              </a:rPr>
            </a:br>
            <a:r>
              <a:rPr lang="sl-SI" sz="2000" dirty="0">
                <a:solidFill>
                  <a:srgbClr val="00B050"/>
                </a:solidFill>
              </a:rPr>
              <a:t> </a:t>
            </a:r>
            <a:r>
              <a:rPr lang="sl-SI" sz="2000" dirty="0" smtClean="0">
                <a:solidFill>
                  <a:srgbClr val="00B050"/>
                </a:solidFill>
              </a:rPr>
              <a:t>skate park, drsališče Lumpi,    </a:t>
            </a:r>
            <a:br>
              <a:rPr lang="sl-SI" sz="2000" dirty="0" smtClean="0">
                <a:solidFill>
                  <a:srgbClr val="00B050"/>
                </a:solidFill>
              </a:rPr>
            </a:br>
            <a:r>
              <a:rPr lang="sl-SI" sz="2000" dirty="0" smtClean="0">
                <a:solidFill>
                  <a:srgbClr val="00B050"/>
                </a:solidFill>
              </a:rPr>
              <a:t>dvorana Stožice</a:t>
            </a:r>
            <a:r>
              <a:rPr lang="sl-SI" sz="2800" dirty="0"/>
              <a:t/>
            </a:r>
            <a:br>
              <a:rPr lang="sl-SI" sz="2800" dirty="0"/>
            </a:br>
            <a:endParaRPr lang="sl-SI" sz="2800" dirty="0"/>
          </a:p>
        </p:txBody>
      </p:sp>
      <p:pic>
        <p:nvPicPr>
          <p:cNvPr id="4" name="Content Placeholder 3"/>
          <p:cNvPicPr>
            <a:picLocks noGrp="1" noChangeAspect="1"/>
          </p:cNvPicPr>
          <p:nvPr>
            <p:ph idx="1"/>
          </p:nvPr>
        </p:nvPicPr>
        <p:blipFill>
          <a:blip r:embed="rId2"/>
          <a:stretch>
            <a:fillRect/>
          </a:stretch>
        </p:blipFill>
        <p:spPr>
          <a:xfrm>
            <a:off x="251520" y="295251"/>
            <a:ext cx="3816424" cy="6104432"/>
          </a:xfrm>
          <a:prstGeom prst="rect">
            <a:avLst/>
          </a:prstGeom>
        </p:spPr>
      </p:pic>
      <p:pic>
        <p:nvPicPr>
          <p:cNvPr id="5" name="Picture 4"/>
          <p:cNvPicPr>
            <a:picLocks noChangeAspect="1"/>
          </p:cNvPicPr>
          <p:nvPr/>
        </p:nvPicPr>
        <p:blipFill>
          <a:blip r:embed="rId3"/>
          <a:stretch>
            <a:fillRect/>
          </a:stretch>
        </p:blipFill>
        <p:spPr>
          <a:xfrm>
            <a:off x="4283968" y="3645024"/>
            <a:ext cx="1656184" cy="2564904"/>
          </a:xfrm>
          <a:prstGeom prst="rect">
            <a:avLst/>
          </a:prstGeom>
        </p:spPr>
      </p:pic>
      <p:pic>
        <p:nvPicPr>
          <p:cNvPr id="6" name="Picture 5"/>
          <p:cNvPicPr>
            <a:picLocks noChangeAspect="1"/>
          </p:cNvPicPr>
          <p:nvPr/>
        </p:nvPicPr>
        <p:blipFill>
          <a:blip r:embed="rId4"/>
          <a:stretch>
            <a:fillRect/>
          </a:stretch>
        </p:blipFill>
        <p:spPr>
          <a:xfrm>
            <a:off x="6106981" y="3623865"/>
            <a:ext cx="3002714" cy="2004987"/>
          </a:xfrm>
          <a:prstGeom prst="rect">
            <a:avLst/>
          </a:prstGeom>
        </p:spPr>
      </p:pic>
    </p:spTree>
    <p:extLst>
      <p:ext uri="{BB962C8B-B14F-4D97-AF65-F5344CB8AC3E}">
        <p14:creationId xmlns:p14="http://schemas.microsoft.com/office/powerpoint/2010/main" val="394564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472" y="116632"/>
            <a:ext cx="6105445" cy="3276972"/>
          </a:xfrm>
        </p:spPr>
        <p:txBody>
          <a:bodyPr>
            <a:normAutofit/>
          </a:bodyPr>
          <a:lstStyle/>
          <a:p>
            <a:pPr algn="l"/>
            <a:r>
              <a:rPr lang="sl-SI" sz="2400" dirty="0" smtClean="0">
                <a:solidFill>
                  <a:srgbClr val="00B050"/>
                </a:solidFill>
              </a:rPr>
              <a:t>Potem kolesarimo po cesti (pozor na promet) skozi </a:t>
            </a:r>
            <a:r>
              <a:rPr lang="sl-SI" sz="2400" dirty="0">
                <a:solidFill>
                  <a:srgbClr val="00B050"/>
                </a:solidFill>
              </a:rPr>
              <a:t>Stožice in Malo vas </a:t>
            </a:r>
            <a:r>
              <a:rPr lang="sl-SI" sz="2400" dirty="0" smtClean="0">
                <a:solidFill>
                  <a:srgbClr val="00B050"/>
                </a:solidFill>
              </a:rPr>
              <a:t>do hipodroma Stožice, kjer lahko kolo zamenjamo za konja. </a:t>
            </a:r>
            <a:br>
              <a:rPr lang="sl-SI" sz="2400" dirty="0" smtClean="0">
                <a:solidFill>
                  <a:srgbClr val="00B050"/>
                </a:solidFill>
              </a:rPr>
            </a:br>
            <a:r>
              <a:rPr lang="sl-SI" sz="1800" b="1" dirty="0"/>
              <a:t>Konjeniški center Stožice</a:t>
            </a:r>
            <a:r>
              <a:rPr lang="sl-SI" sz="1800" dirty="0"/>
              <a:t/>
            </a:r>
            <a:br>
              <a:rPr lang="sl-SI" sz="1800" dirty="0"/>
            </a:br>
            <a:r>
              <a:rPr lang="sl-SI" sz="1800" dirty="0"/>
              <a:t>Pot nas </a:t>
            </a:r>
            <a:r>
              <a:rPr lang="sl-SI" sz="1800" dirty="0" smtClean="0"/>
              <a:t>pripelje </a:t>
            </a:r>
            <a:r>
              <a:rPr lang="sl-SI" sz="1800" dirty="0"/>
              <a:t>do prvih ograd konjeniškega centra Stožice s </a:t>
            </a:r>
            <a:r>
              <a:rPr lang="sl-SI" sz="1800" dirty="0" smtClean="0"/>
              <a:t>hipodromom, </a:t>
            </a:r>
            <a:r>
              <a:rPr lang="sl-SI" sz="1800" dirty="0"/>
              <a:t>kjer je vsako leto veliko konjeniških prireditev. Konji nas zvedavo pogledujejo, nam pa se ob pogledu na plemenite štirinožce oko nehote ustavi tudi na novem Športnem centru </a:t>
            </a:r>
            <a:r>
              <a:rPr lang="sl-SI" sz="1800" dirty="0" smtClean="0"/>
              <a:t>Stožice.</a:t>
            </a:r>
            <a:r>
              <a:rPr lang="sl-SI" sz="1800" dirty="0"/>
              <a:t> </a:t>
            </a:r>
            <a:r>
              <a:rPr lang="sl-SI" sz="1800" dirty="0">
                <a:solidFill>
                  <a:srgbClr val="00B050"/>
                </a:solidFill>
              </a:rPr>
              <a:t/>
            </a:r>
            <a:br>
              <a:rPr lang="sl-SI" sz="1800" dirty="0">
                <a:solidFill>
                  <a:srgbClr val="00B050"/>
                </a:solidFill>
              </a:rPr>
            </a:br>
            <a:endParaRPr lang="sl-SI" sz="1800" dirty="0">
              <a:solidFill>
                <a:srgbClr val="00B050"/>
              </a:solidFill>
            </a:endParaRPr>
          </a:p>
        </p:txBody>
      </p:sp>
      <p:pic>
        <p:nvPicPr>
          <p:cNvPr id="25" name="Content Placeholder 24"/>
          <p:cNvPicPr>
            <a:picLocks noGrp="1" noChangeAspect="1"/>
          </p:cNvPicPr>
          <p:nvPr>
            <p:ph idx="1"/>
          </p:nvPr>
        </p:nvPicPr>
        <p:blipFill>
          <a:blip r:embed="rId2"/>
          <a:stretch>
            <a:fillRect/>
          </a:stretch>
        </p:blipFill>
        <p:spPr>
          <a:xfrm>
            <a:off x="4886517" y="3212950"/>
            <a:ext cx="4205829" cy="2808337"/>
          </a:xfrm>
          <a:prstGeom prst="rect">
            <a:avLst/>
          </a:prstGeom>
        </p:spPr>
      </p:pic>
      <p:pic>
        <p:nvPicPr>
          <p:cNvPr id="26" name="Picture 25"/>
          <p:cNvPicPr>
            <a:picLocks noChangeAspect="1"/>
          </p:cNvPicPr>
          <p:nvPr/>
        </p:nvPicPr>
        <p:blipFill>
          <a:blip r:embed="rId3"/>
          <a:stretch>
            <a:fillRect/>
          </a:stretch>
        </p:blipFill>
        <p:spPr>
          <a:xfrm>
            <a:off x="382402" y="3212976"/>
            <a:ext cx="4222979" cy="3168352"/>
          </a:xfrm>
          <a:prstGeom prst="rect">
            <a:avLst/>
          </a:prstGeom>
        </p:spPr>
      </p:pic>
      <p:pic>
        <p:nvPicPr>
          <p:cNvPr id="30" name="Picture 29"/>
          <p:cNvPicPr>
            <a:picLocks noChangeAspect="1"/>
          </p:cNvPicPr>
          <p:nvPr/>
        </p:nvPicPr>
        <p:blipFill>
          <a:blip r:embed="rId4"/>
          <a:stretch>
            <a:fillRect/>
          </a:stretch>
        </p:blipFill>
        <p:spPr>
          <a:xfrm>
            <a:off x="395876" y="332656"/>
            <a:ext cx="2591025" cy="2591025"/>
          </a:xfrm>
          <a:prstGeom prst="rect">
            <a:avLst/>
          </a:prstGeom>
        </p:spPr>
      </p:pic>
    </p:spTree>
    <p:extLst>
      <p:ext uri="{BB962C8B-B14F-4D97-AF65-F5344CB8AC3E}">
        <p14:creationId xmlns:p14="http://schemas.microsoft.com/office/powerpoint/2010/main" val="18733135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20688"/>
            <a:ext cx="8229600" cy="2016224"/>
          </a:xfrm>
        </p:spPr>
        <p:txBody>
          <a:bodyPr>
            <a:normAutofit fontScale="90000"/>
          </a:bodyPr>
          <a:lstStyle/>
          <a:p>
            <a:pPr algn="l"/>
            <a:r>
              <a:rPr lang="sl-SI" sz="2000" dirty="0" smtClean="0">
                <a:solidFill>
                  <a:srgbClr val="00B050"/>
                </a:solidFill>
              </a:rPr>
              <a:t/>
            </a:r>
            <a:br>
              <a:rPr lang="sl-SI" sz="2000" dirty="0" smtClean="0">
                <a:solidFill>
                  <a:srgbClr val="00B050"/>
                </a:solidFill>
              </a:rPr>
            </a:br>
            <a:r>
              <a:rPr lang="sl-SI" sz="2000" dirty="0">
                <a:solidFill>
                  <a:srgbClr val="00B050"/>
                </a:solidFill>
              </a:rPr>
              <a:t/>
            </a:r>
            <a:br>
              <a:rPr lang="sl-SI" sz="2000" dirty="0">
                <a:solidFill>
                  <a:srgbClr val="00B050"/>
                </a:solidFill>
              </a:rPr>
            </a:br>
            <a:r>
              <a:rPr lang="sl-SI" sz="2000" dirty="0" smtClean="0">
                <a:solidFill>
                  <a:srgbClr val="00B050"/>
                </a:solidFill>
              </a:rPr>
              <a:t/>
            </a:r>
            <a:br>
              <a:rPr lang="sl-SI" sz="2000" dirty="0" smtClean="0">
                <a:solidFill>
                  <a:srgbClr val="00B050"/>
                </a:solidFill>
              </a:rPr>
            </a:br>
            <a:r>
              <a:rPr lang="sl-SI" sz="2000" dirty="0" smtClean="0">
                <a:solidFill>
                  <a:srgbClr val="00B050"/>
                </a:solidFill>
              </a:rPr>
              <a:t/>
            </a:r>
            <a:br>
              <a:rPr lang="sl-SI" sz="2000" dirty="0" smtClean="0">
                <a:solidFill>
                  <a:srgbClr val="00B050"/>
                </a:solidFill>
              </a:rPr>
            </a:br>
            <a:r>
              <a:rPr lang="sl-SI" sz="2000" dirty="0">
                <a:solidFill>
                  <a:srgbClr val="00B050"/>
                </a:solidFill>
              </a:rPr>
              <a:t/>
            </a:r>
            <a:br>
              <a:rPr lang="sl-SI" sz="2000" dirty="0">
                <a:solidFill>
                  <a:srgbClr val="00B050"/>
                </a:solidFill>
              </a:rPr>
            </a:br>
            <a:r>
              <a:rPr lang="sl-SI" sz="2000" dirty="0" smtClean="0">
                <a:solidFill>
                  <a:srgbClr val="00B050"/>
                </a:solidFill>
              </a:rPr>
              <a:t/>
            </a:r>
            <a:br>
              <a:rPr lang="sl-SI" sz="2000" dirty="0" smtClean="0">
                <a:solidFill>
                  <a:srgbClr val="00B050"/>
                </a:solidFill>
              </a:rPr>
            </a:br>
            <a:r>
              <a:rPr lang="sl-SI" sz="2000" dirty="0" smtClean="0">
                <a:solidFill>
                  <a:srgbClr val="00B050"/>
                </a:solidFill>
              </a:rPr>
              <a:t>Nadaljujemo </a:t>
            </a:r>
            <a:r>
              <a:rPr lang="sl-SI" sz="2000" dirty="0">
                <a:solidFill>
                  <a:srgbClr val="00B050"/>
                </a:solidFill>
              </a:rPr>
              <a:t>pot do reke Save.</a:t>
            </a:r>
            <a:br>
              <a:rPr lang="sl-SI" sz="2000" dirty="0">
                <a:solidFill>
                  <a:srgbClr val="00B050"/>
                </a:solidFill>
              </a:rPr>
            </a:br>
            <a:r>
              <a:rPr lang="sl-SI" sz="2000" dirty="0">
                <a:solidFill>
                  <a:srgbClr val="00B050"/>
                </a:solidFill>
              </a:rPr>
              <a:t>ZANIMIVOSTI: </a:t>
            </a:r>
            <a:br>
              <a:rPr lang="sl-SI" sz="2000" dirty="0">
                <a:solidFill>
                  <a:srgbClr val="00B050"/>
                </a:solidFill>
              </a:rPr>
            </a:br>
            <a:r>
              <a:rPr lang="sl-SI" sz="2000" dirty="0">
                <a:solidFill>
                  <a:srgbClr val="00B050"/>
                </a:solidFill>
              </a:rPr>
              <a:t>Gostilna pod lipco (za ljubitelje ogromnih zrezkov), hipodrom in KK LJubljana</a:t>
            </a:r>
            <a:br>
              <a:rPr lang="sl-SI" sz="2000" dirty="0">
                <a:solidFill>
                  <a:srgbClr val="00B050"/>
                </a:solidFill>
              </a:rPr>
            </a:br>
            <a:r>
              <a:rPr lang="sl-SI" sz="2000" dirty="0" smtClean="0">
                <a:solidFill>
                  <a:srgbClr val="00B050"/>
                </a:solidFill>
              </a:rPr>
              <a:t/>
            </a:r>
            <a:br>
              <a:rPr lang="sl-SI" sz="2000" dirty="0" smtClean="0">
                <a:solidFill>
                  <a:srgbClr val="00B050"/>
                </a:solidFill>
              </a:rPr>
            </a:br>
            <a:r>
              <a:rPr lang="sl-SI" sz="2200" dirty="0" smtClean="0">
                <a:solidFill>
                  <a:srgbClr val="00B050"/>
                </a:solidFill>
              </a:rPr>
              <a:t>Večji del poti (vsaj 3 km) je odmaknjen od rečnega brega in poteka po peščeni poti, ki je namenjena pešcem, zato kolesarimo s hitrostjo pešca. </a:t>
            </a:r>
            <a:r>
              <a:rPr lang="sl-SI" sz="2200" dirty="0">
                <a:solidFill>
                  <a:srgbClr val="00B050"/>
                </a:solidFill>
              </a:rPr>
              <a:t>Pot je </a:t>
            </a:r>
            <a:r>
              <a:rPr lang="sl-SI" sz="2200" dirty="0" smtClean="0">
                <a:solidFill>
                  <a:srgbClr val="00B050"/>
                </a:solidFill>
              </a:rPr>
              <a:t>tudi posebej </a:t>
            </a:r>
            <a:r>
              <a:rPr lang="sl-SI" sz="2200" dirty="0">
                <a:solidFill>
                  <a:srgbClr val="00B050"/>
                </a:solidFill>
              </a:rPr>
              <a:t>ločena za ljudi (peščena) in konje. </a:t>
            </a:r>
            <a:r>
              <a:rPr lang="sl-SI" sz="2200" dirty="0" smtClean="0">
                <a:solidFill>
                  <a:srgbClr val="00B050"/>
                </a:solidFill>
              </a:rPr>
              <a:t/>
            </a:r>
            <a:br>
              <a:rPr lang="sl-SI" sz="2200" dirty="0" smtClean="0">
                <a:solidFill>
                  <a:srgbClr val="00B050"/>
                </a:solidFill>
              </a:rPr>
            </a:br>
            <a:r>
              <a:rPr lang="sl-SI" sz="2200" dirty="0">
                <a:solidFill>
                  <a:srgbClr val="00B050"/>
                </a:solidFill>
              </a:rPr>
              <a:t>ZANIMIVOSTI: </a:t>
            </a:r>
            <a:r>
              <a:rPr lang="sl-SI" sz="2200" dirty="0" smtClean="0">
                <a:solidFill>
                  <a:srgbClr val="00B050"/>
                </a:solidFill>
              </a:rPr>
              <a:t/>
            </a:r>
            <a:br>
              <a:rPr lang="sl-SI" sz="2200" dirty="0" smtClean="0">
                <a:solidFill>
                  <a:srgbClr val="00B050"/>
                </a:solidFill>
              </a:rPr>
            </a:br>
            <a:r>
              <a:rPr lang="sl-SI" sz="2200" dirty="0" smtClean="0">
                <a:solidFill>
                  <a:srgbClr val="00B050"/>
                </a:solidFill>
              </a:rPr>
              <a:t>igrišča in plezalna stena, igrala </a:t>
            </a:r>
            <a:r>
              <a:rPr lang="sl-SI" sz="2200" dirty="0">
                <a:solidFill>
                  <a:srgbClr val="00B050"/>
                </a:solidFill>
              </a:rPr>
              <a:t>za majhne otroke ter </a:t>
            </a:r>
            <a:r>
              <a:rPr lang="sl-SI" sz="2200" dirty="0" smtClean="0">
                <a:solidFill>
                  <a:srgbClr val="00B050"/>
                </a:solidFill>
              </a:rPr>
              <a:t>športna igrala, piknik prostori</a:t>
            </a:r>
            <a:br>
              <a:rPr lang="sl-SI" sz="2200" dirty="0" smtClean="0">
                <a:solidFill>
                  <a:srgbClr val="00B050"/>
                </a:solidFill>
              </a:rPr>
            </a:br>
            <a:r>
              <a:rPr lang="sl-SI" sz="2400" dirty="0">
                <a:solidFill>
                  <a:srgbClr val="00B050"/>
                </a:solidFill>
              </a:rPr>
              <a:t/>
            </a:r>
            <a:br>
              <a:rPr lang="sl-SI" sz="2400" dirty="0">
                <a:solidFill>
                  <a:srgbClr val="00B050"/>
                </a:solidFill>
              </a:rPr>
            </a:br>
            <a:r>
              <a:rPr lang="sl-SI" sz="2700" dirty="0" smtClean="0">
                <a:solidFill>
                  <a:srgbClr val="00B050"/>
                </a:solidFill>
              </a:rPr>
              <a:t> </a:t>
            </a:r>
            <a:endParaRPr lang="sl-SI"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4" y="3307828"/>
            <a:ext cx="4750903" cy="2672383"/>
          </a:xfrm>
          <a:prstGeom prst="rect">
            <a:avLst/>
          </a:prstGeom>
        </p:spPr>
      </p:pic>
      <p:pic>
        <p:nvPicPr>
          <p:cNvPr id="8" name="Picture 7"/>
          <p:cNvPicPr>
            <a:picLocks noChangeAspect="1"/>
          </p:cNvPicPr>
          <p:nvPr/>
        </p:nvPicPr>
        <p:blipFill>
          <a:blip r:embed="rId3"/>
          <a:stretch>
            <a:fillRect/>
          </a:stretch>
        </p:blipFill>
        <p:spPr>
          <a:xfrm rot="5400000">
            <a:off x="5595743" y="2751997"/>
            <a:ext cx="2962113" cy="4073776"/>
          </a:xfrm>
          <a:prstGeom prst="rect">
            <a:avLst/>
          </a:prstGeom>
        </p:spPr>
      </p:pic>
    </p:spTree>
    <p:extLst>
      <p:ext uri="{BB962C8B-B14F-4D97-AF65-F5344CB8AC3E}">
        <p14:creationId xmlns:p14="http://schemas.microsoft.com/office/powerpoint/2010/main" val="29014120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332656"/>
            <a:ext cx="4129613" cy="3098303"/>
          </a:xfrm>
          <a:prstGeom prst="rect">
            <a:avLst/>
          </a:prstGeom>
        </p:spPr>
      </p:pic>
      <p:pic>
        <p:nvPicPr>
          <p:cNvPr id="5" name="Picture 4"/>
          <p:cNvPicPr>
            <a:picLocks noChangeAspect="1"/>
          </p:cNvPicPr>
          <p:nvPr/>
        </p:nvPicPr>
        <p:blipFill>
          <a:blip r:embed="rId3"/>
          <a:stretch>
            <a:fillRect/>
          </a:stretch>
        </p:blipFill>
        <p:spPr>
          <a:xfrm>
            <a:off x="4572000" y="351530"/>
            <a:ext cx="4104456" cy="3079429"/>
          </a:xfrm>
          <a:prstGeom prst="rect">
            <a:avLst/>
          </a:prstGeom>
        </p:spPr>
      </p:pic>
      <p:pic>
        <p:nvPicPr>
          <p:cNvPr id="6" name="Picture 5"/>
          <p:cNvPicPr>
            <a:picLocks noChangeAspect="1"/>
          </p:cNvPicPr>
          <p:nvPr/>
        </p:nvPicPr>
        <p:blipFill>
          <a:blip r:embed="rId4"/>
          <a:stretch>
            <a:fillRect/>
          </a:stretch>
        </p:blipFill>
        <p:spPr>
          <a:xfrm>
            <a:off x="478222" y="3789040"/>
            <a:ext cx="3676207" cy="2066723"/>
          </a:xfrm>
          <a:prstGeom prst="rect">
            <a:avLst/>
          </a:prstGeom>
        </p:spPr>
      </p:pic>
      <p:pic>
        <p:nvPicPr>
          <p:cNvPr id="7" name="Picture 6"/>
          <p:cNvPicPr>
            <a:picLocks noChangeAspect="1"/>
          </p:cNvPicPr>
          <p:nvPr/>
        </p:nvPicPr>
        <p:blipFill>
          <a:blip r:embed="rId5"/>
          <a:stretch>
            <a:fillRect/>
          </a:stretch>
        </p:blipFill>
        <p:spPr>
          <a:xfrm rot="5400000">
            <a:off x="5446977" y="3203335"/>
            <a:ext cx="2354502" cy="3238133"/>
          </a:xfrm>
          <a:prstGeom prst="rect">
            <a:avLst/>
          </a:prstGeom>
        </p:spPr>
      </p:pic>
    </p:spTree>
    <p:extLst>
      <p:ext uri="{BB962C8B-B14F-4D97-AF65-F5344CB8AC3E}">
        <p14:creationId xmlns:p14="http://schemas.microsoft.com/office/powerpoint/2010/main" val="9614226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327</TotalTime>
  <Words>312</Words>
  <Application>Microsoft Office PowerPoint</Application>
  <PresentationFormat>Diaprojekcija na zaslonu (4:3)</PresentationFormat>
  <Paragraphs>24</Paragraphs>
  <Slides>11</Slides>
  <Notes>0</Notes>
  <HiddenSlides>0</HiddenSlides>
  <MMClips>0</MMClips>
  <ScaleCrop>false</ScaleCrop>
  <HeadingPairs>
    <vt:vector size="6" baseType="variant">
      <vt:variant>
        <vt:lpstr>Uporabljene pisave</vt:lpstr>
      </vt:variant>
      <vt:variant>
        <vt:i4>2</vt:i4>
      </vt:variant>
      <vt:variant>
        <vt:lpstr>Tema</vt:lpstr>
      </vt:variant>
      <vt:variant>
        <vt:i4>1</vt:i4>
      </vt:variant>
      <vt:variant>
        <vt:lpstr>Naslovi diapozitivov</vt:lpstr>
      </vt:variant>
      <vt:variant>
        <vt:i4>11</vt:i4>
      </vt:variant>
    </vt:vector>
  </HeadingPairs>
  <TitlesOfParts>
    <vt:vector size="14" baseType="lpstr">
      <vt:lpstr>Arial</vt:lpstr>
      <vt:lpstr>Calibri</vt:lpstr>
      <vt:lpstr>Officeova tema</vt:lpstr>
      <vt:lpstr>PowerPointova predstavitev</vt:lpstr>
      <vt:lpstr>ZA KOGA? Primerna za otroke, družine... ZAKAJ? Ker je pot ravninska, zanimiva, kulska...</vt:lpstr>
      <vt:lpstr>ZEMLJEVID POTI</vt:lpstr>
      <vt:lpstr>ČAS: 2-3 h TEŽAVNOSTNA STOPNJA: lahka KRATEK OPIS:</vt:lpstr>
      <vt:lpstr>  POTEK:  OŠ Savsko naselje – ZRI – POP TV – BS 3 – Dvorana Stožice – Hipodrom Ljubljana – pot ob Savi – Tomačevo – Žale – Savsko naselje </vt:lpstr>
      <vt:lpstr>  Zavijemo mimo POP TV na S proti BS 3, k športnemu kompleksu Stožice z značilno školjkasto obliko in prečkamo glavno cesto proti hipodromu Stožice.  ZANIMIVOSTI:   skate park, drsališče Lumpi,     dvorana Stožice </vt:lpstr>
      <vt:lpstr>Potem kolesarimo po cesti (pozor na promet) skozi Stožice in Malo vas do hipodroma Stožice, kjer lahko kolo zamenjamo za konja.  Konjeniški center Stožice Pot nas pripelje do prvih ograd konjeniškega centra Stožice s hipodromom, kjer je vsako leto veliko konjeniških prireditev. Konji nas zvedavo pogledujejo, nam pa se ob pogledu na plemenite štirinožce oko nehote ustavi tudi na novem Športnem centru Stožice.  </vt:lpstr>
      <vt:lpstr>      Nadaljujemo pot do reke Save. ZANIMIVOSTI:  Gostilna pod lipco (za ljubitelje ogromnih zrezkov), hipodrom in KK LJubljana  Večji del poti (vsaj 3 km) je odmaknjen od rečnega brega in poteka po peščeni poti, ki je namenjena pešcem, zato kolesarimo s hitrostjo pešca. Pot je tudi posebej ločena za ljudi (peščena) in konje.  ZANIMIVOSTI:  igrišča in plezalna stena, igrala za majhne otroke ter športna igrala, piknik prostori   </vt:lpstr>
      <vt:lpstr>PowerPointova predstavitev</vt:lpstr>
      <vt:lpstr>Počasi se približujemo koncu naše poti ob Savi. Pred nami je mini živalski vrt v Tomačevem. </vt:lpstr>
      <vt:lpstr>Od tam se odpeljemo po asfaltni Danjkovi in Tomačevski cesti do pokopališča Žale, kjer si lahko ogledamo stavbne umetnine arhitekta Jožeta Plečnika. Od tam naprej imamo kolesarsko stezo do Savskega naselje, kjer se naša pot zaokroži na cilju.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nika</dc:creator>
  <cp:lastModifiedBy>tanja.medved@outlook.com</cp:lastModifiedBy>
  <cp:revision>34</cp:revision>
  <dcterms:created xsi:type="dcterms:W3CDTF">2017-10-08T10:19:46Z</dcterms:created>
  <dcterms:modified xsi:type="dcterms:W3CDTF">2020-03-18T08:42:14Z</dcterms:modified>
</cp:coreProperties>
</file>