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98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/>
          </a:p>
        </p:txBody>
      </p:sp>
      <p:sp>
        <p:nvSpPr>
          <p:cNvPr id="179" name="Google Shape;17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0" name="Google Shape;18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/>
          </a:p>
        </p:txBody>
      </p:sp>
      <p:sp>
        <p:nvSpPr>
          <p:cNvPr id="189" name="Google Shape;18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0" name="Google Shape;19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/>
          </a:p>
        </p:txBody>
      </p:sp>
      <p:sp>
        <p:nvSpPr>
          <p:cNvPr id="197" name="Google Shape;19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8" name="Google Shape;19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/>
          </a:p>
        </p:txBody>
      </p:sp>
      <p:sp>
        <p:nvSpPr>
          <p:cNvPr id="207" name="Google Shape;20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8" name="Google Shape;20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/>
          </a:p>
        </p:txBody>
      </p:sp>
      <p:sp>
        <p:nvSpPr>
          <p:cNvPr id="215" name="Google Shape;21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6" name="Google Shape;21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/>
          </a:p>
        </p:txBody>
      </p:sp>
      <p:sp>
        <p:nvSpPr>
          <p:cNvPr id="225" name="Google Shape;22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6" name="Google Shape;22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/>
          </a:p>
        </p:txBody>
      </p:sp>
      <p:sp>
        <p:nvSpPr>
          <p:cNvPr id="233" name="Google Shape;23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4" name="Google Shape;23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/>
          </a:p>
        </p:txBody>
      </p:sp>
      <p:sp>
        <p:nvSpPr>
          <p:cNvPr id="243" name="Google Shape;24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4" name="Google Shape;24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/>
          </a:p>
        </p:txBody>
      </p:sp>
      <p:sp>
        <p:nvSpPr>
          <p:cNvPr id="251" name="Google Shape;25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2" name="Google Shape;25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/>
          </a:p>
        </p:txBody>
      </p:sp>
      <p:sp>
        <p:nvSpPr>
          <p:cNvPr id="262" name="Google Shape;26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3" name="Google Shape;26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/>
          </a:p>
        </p:txBody>
      </p:sp>
      <p:sp>
        <p:nvSpPr>
          <p:cNvPr id="270" name="Google Shape;27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1" name="Google Shape;27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/>
          </a:p>
        </p:txBody>
      </p:sp>
      <p:sp>
        <p:nvSpPr>
          <p:cNvPr id="279" name="Google Shape;27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0" name="Google Shape;28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/>
          </a:p>
        </p:txBody>
      </p:sp>
      <p:sp>
        <p:nvSpPr>
          <p:cNvPr id="287" name="Google Shape;28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8" name="Google Shape;28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/>
          </a:p>
        </p:txBody>
      </p:sp>
      <p:sp>
        <p:nvSpPr>
          <p:cNvPr id="296" name="Google Shape;29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7" name="Google Shape;29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/>
          </a:p>
        </p:txBody>
      </p:sp>
      <p:sp>
        <p:nvSpPr>
          <p:cNvPr id="304" name="Google Shape;30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5" name="Google Shape;305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/>
          </a:p>
        </p:txBody>
      </p:sp>
      <p:sp>
        <p:nvSpPr>
          <p:cNvPr id="313" name="Google Shape;31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4" name="Google Shape;314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/>
          </a:p>
        </p:txBody>
      </p:sp>
      <p:sp>
        <p:nvSpPr>
          <p:cNvPr id="322" name="Google Shape;32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3" name="Google Shape;323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/>
          </a:p>
        </p:txBody>
      </p:sp>
      <p:sp>
        <p:nvSpPr>
          <p:cNvPr id="331" name="Google Shape;33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2" name="Google Shape;332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/>
          </a:p>
        </p:txBody>
      </p:sp>
      <p:sp>
        <p:nvSpPr>
          <p:cNvPr id="339" name="Google Shape;33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0" name="Google Shape;34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/>
          </a:p>
        </p:txBody>
      </p:sp>
      <p:sp>
        <p:nvSpPr>
          <p:cNvPr id="349" name="Google Shape;34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0" name="Google Shape;350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/>
          </a:p>
        </p:txBody>
      </p:sp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0" name="Google Shape;12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</a:t>
            </a:fld>
            <a:endParaRPr/>
          </a:p>
        </p:txBody>
      </p:sp>
      <p:sp>
        <p:nvSpPr>
          <p:cNvPr id="361" name="Google Shape;36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2" name="Google Shape;362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31</a:t>
            </a:fld>
            <a:endParaRPr/>
          </a:p>
        </p:txBody>
      </p:sp>
      <p:sp>
        <p:nvSpPr>
          <p:cNvPr id="372" name="Google Shape;37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3" name="Google Shape;373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</a:t>
            </a:fld>
            <a:endParaRPr/>
          </a:p>
        </p:txBody>
      </p:sp>
      <p:sp>
        <p:nvSpPr>
          <p:cNvPr id="380" name="Google Shape;38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1" name="Google Shape;381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33</a:t>
            </a:fld>
            <a:endParaRPr/>
          </a:p>
        </p:txBody>
      </p:sp>
      <p:sp>
        <p:nvSpPr>
          <p:cNvPr id="389" name="Google Shape;38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0" name="Google Shape;390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34</a:t>
            </a:fld>
            <a:endParaRPr/>
          </a:p>
        </p:txBody>
      </p:sp>
      <p:sp>
        <p:nvSpPr>
          <p:cNvPr id="397" name="Google Shape;397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8" name="Google Shape;398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35</a:t>
            </a:fld>
            <a:endParaRPr/>
          </a:p>
        </p:txBody>
      </p:sp>
      <p:sp>
        <p:nvSpPr>
          <p:cNvPr id="407" name="Google Shape;40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8" name="Google Shape;408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36</a:t>
            </a:fld>
            <a:endParaRPr/>
          </a:p>
        </p:txBody>
      </p:sp>
      <p:sp>
        <p:nvSpPr>
          <p:cNvPr id="415" name="Google Shape;415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6" name="Google Shape;416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3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37</a:t>
            </a:fld>
            <a:endParaRPr/>
          </a:p>
        </p:txBody>
      </p:sp>
      <p:sp>
        <p:nvSpPr>
          <p:cNvPr id="424" name="Google Shape;42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5" name="Google Shape;425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3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38</a:t>
            </a:fld>
            <a:endParaRPr/>
          </a:p>
        </p:txBody>
      </p:sp>
      <p:sp>
        <p:nvSpPr>
          <p:cNvPr id="432" name="Google Shape;432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3" name="Google Shape;433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3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39</a:t>
            </a:fld>
            <a:endParaRPr/>
          </a:p>
        </p:txBody>
      </p:sp>
      <p:sp>
        <p:nvSpPr>
          <p:cNvPr id="441" name="Google Shape;441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2" name="Google Shape;442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8" name="Google Shape;12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40</a:t>
            </a:fld>
            <a:endParaRPr/>
          </a:p>
        </p:txBody>
      </p:sp>
      <p:sp>
        <p:nvSpPr>
          <p:cNvPr id="449" name="Google Shape;449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0" name="Google Shape;450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4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41</a:t>
            </a:fld>
            <a:endParaRPr/>
          </a:p>
        </p:txBody>
      </p:sp>
      <p:sp>
        <p:nvSpPr>
          <p:cNvPr id="458" name="Google Shape;45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9" name="Google Shape;459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42</a:t>
            </a:fld>
            <a:endParaRPr/>
          </a:p>
        </p:txBody>
      </p:sp>
      <p:sp>
        <p:nvSpPr>
          <p:cNvPr id="466" name="Google Shape;466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7" name="Google Shape;467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/>
          </a:p>
        </p:txBody>
      </p:sp>
      <p:sp>
        <p:nvSpPr>
          <p:cNvPr id="137" name="Google Shape;1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8" name="Google Shape;13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/>
          </a:p>
        </p:txBody>
      </p:sp>
      <p:sp>
        <p:nvSpPr>
          <p:cNvPr id="145" name="Google Shape;14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6" name="Google Shape;14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/>
          </a:p>
        </p:txBody>
      </p:sp>
      <p:sp>
        <p:nvSpPr>
          <p:cNvPr id="154" name="Google Shape;15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5" name="Google Shape;15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/>
          </a:p>
        </p:txBody>
      </p:sp>
      <p:sp>
        <p:nvSpPr>
          <p:cNvPr id="162" name="Google Shape;16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3" name="Google Shape;16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/>
          </a:p>
        </p:txBody>
      </p:sp>
      <p:sp>
        <p:nvSpPr>
          <p:cNvPr id="171" name="Google Shape;17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2" name="Google Shape;17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vsebina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lava odseka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diapozitiv" type="title">
  <p:cSld name="TITL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vpični naslov in besedilo" type="vertTitleAndTx">
  <p:cSld name="VERTICAL_TITLE_AND_VERTICAL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navpično besedilo" type="vertTx">
  <p:cSld name="VERTICAL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slika" type="picTx">
  <p:cSld name="PICTURE_WITH_CAPTIO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Naslov in vsebina" type="objTx">
  <p:cSld name="OBJECT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en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imerjava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e vsebini" type="twoObj">
  <p:cSld name="TWO_OBJECT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eHQG6-DojVw" TargetMode="Externa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GugsCdLHm-Q" TargetMode="Externa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-UV0QGLmYys" TargetMode="Externa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thpwaOoMr0M" TargetMode="Externa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yqijRT0VVgo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yqijRT0VVgo" TargetMode="Externa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x7kUuXR7pKw" TargetMode="External"/><Relationship Id="rId5" Type="http://schemas.openxmlformats.org/officeDocument/2006/relationships/image" Target="../media/image29.jp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NauLkNZiJrc" TargetMode="Externa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 descr="family-cycling-holiday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650" y="1219200"/>
            <a:ext cx="7709477" cy="56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3600"/>
              <a:buFont typeface="Calibri"/>
              <a:buNone/>
            </a:pPr>
            <a:r>
              <a:rPr lang="en-US" sz="3600" b="0" i="0" u="none" dirty="0">
                <a:solidFill>
                  <a:srgbClr val="FFFF66"/>
                </a:solidFill>
                <a:latin typeface="Calibri"/>
                <a:ea typeface="Calibri"/>
                <a:cs typeface="Calibri"/>
                <a:sym typeface="Calibri"/>
              </a:rPr>
              <a:t>20 VPRAŠANJ ZA VARNOST NA </a:t>
            </a:r>
            <a:r>
              <a:rPr lang="en-US" sz="3600" b="0" i="0" u="none" dirty="0" smtClean="0">
                <a:solidFill>
                  <a:srgbClr val="FFFF66"/>
                </a:solidFill>
                <a:latin typeface="Calibri"/>
                <a:ea typeface="Calibri"/>
                <a:cs typeface="Calibri"/>
                <a:sym typeface="Calibri"/>
              </a:rPr>
              <a:t>KOLESU</a:t>
            </a:r>
            <a:r>
              <a:rPr lang="sl-SI" sz="3600" b="0" i="0" u="none" dirty="0" smtClean="0">
                <a:solidFill>
                  <a:srgbClr val="FFFF66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sl-SI" sz="3600" b="0" i="0" u="none" dirty="0" smtClean="0">
                <a:solidFill>
                  <a:srgbClr val="FFFF6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l-SI" sz="3600" dirty="0" smtClean="0">
                <a:solidFill>
                  <a:srgbClr val="FFFF66"/>
                </a:solidFill>
                <a:latin typeface="Calibri"/>
                <a:ea typeface="Calibri"/>
                <a:cs typeface="Calibri"/>
                <a:sym typeface="Calibri"/>
              </a:rPr>
              <a:t>OŠ KRIŽE</a:t>
            </a:r>
            <a:endParaRPr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2"/>
          <p:cNvSpPr txBox="1"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9FF"/>
              </a:buClr>
              <a:buSzPts val="4800"/>
              <a:buFont typeface="Calibri"/>
              <a:buNone/>
            </a:pPr>
            <a:r>
              <a:rPr lang="en-US" sz="4800" b="1" i="0" u="none">
                <a:solidFill>
                  <a:srgbClr val="A7D9FF"/>
                </a:solidFill>
                <a:latin typeface="Calibri"/>
                <a:ea typeface="Calibri"/>
                <a:cs typeface="Calibri"/>
                <a:sym typeface="Calibri"/>
              </a:rPr>
              <a:t>In odgovor je…</a:t>
            </a:r>
            <a:endParaRPr/>
          </a:p>
        </p:txBody>
      </p:sp>
      <p:sp>
        <p:nvSpPr>
          <p:cNvPr id="183" name="Google Shape;183;p22"/>
          <p:cNvSpPr txBox="1">
            <a:spLocks noGrp="1"/>
          </p:cNvSpPr>
          <p:nvPr>
            <p:ph type="body" idx="1"/>
          </p:nvPr>
        </p:nvSpPr>
        <p:spPr>
          <a:xfrm>
            <a:off x="990600" y="1600200"/>
            <a:ext cx="69342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•"/>
            </a:pPr>
            <a:r>
              <a:rPr lang="en-US" sz="2800" b="0" i="1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Če še nimam kolesarskega izpita, lahko kolo vozim samo v spremstvu odrasle osebe. </a:t>
            </a:r>
            <a:endParaRPr/>
          </a:p>
        </p:txBody>
      </p:sp>
      <p:pic>
        <p:nvPicPr>
          <p:cNvPr id="184" name="Google Shape;184;p22" descr="C:\Documents and Settings\user\My Documents\SPLETNE\PREPIS\KVIZIITD\HotPot\memorySlike\stavbe\house-wt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9600" y="5867400"/>
            <a:ext cx="685800" cy="69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2" descr="file_173735_0_120724-biketips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3000" y="2513012"/>
            <a:ext cx="7010400" cy="4344987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2"/>
          <p:cNvSpPr txBox="1"/>
          <p:nvPr/>
        </p:nvSpPr>
        <p:spPr>
          <a:xfrm>
            <a:off x="762000" y="6400800"/>
            <a:ext cx="702151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i="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KATIE MELUA: https://www.youtube.com/watch?v=eHQG6-DojVw</a:t>
            </a: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3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4800"/>
              <a:buFont typeface="Calibri"/>
              <a:buNone/>
            </a:pPr>
            <a:r>
              <a:rPr lang="en-US" sz="4800" b="1" i="0" u="none">
                <a:solidFill>
                  <a:srgbClr val="FFFF66"/>
                </a:solidFill>
                <a:latin typeface="Calibri"/>
                <a:ea typeface="Calibri"/>
                <a:cs typeface="Calibri"/>
                <a:sym typeface="Calibri"/>
              </a:rPr>
              <a:t>5. vprašanje</a:t>
            </a:r>
            <a:endParaRPr/>
          </a:p>
        </p:txBody>
      </p:sp>
      <p:sp>
        <p:nvSpPr>
          <p:cNvPr id="193" name="Google Shape;193;p23"/>
          <p:cNvSpPr txBox="1">
            <a:spLocks noGrp="1"/>
          </p:cNvSpPr>
          <p:nvPr>
            <p:ph type="body" idx="1"/>
          </p:nvPr>
        </p:nvSpPr>
        <p:spPr>
          <a:xfrm>
            <a:off x="1295400" y="1066800"/>
            <a:ext cx="6858000" cy="1066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•"/>
            </a:pPr>
            <a:r>
              <a:rPr lang="en-US" sz="28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Ali moram poznati pravila za vožnjo, če me spremlja odrasla oseba? Zakaj?</a:t>
            </a:r>
            <a:endParaRPr/>
          </a:p>
          <a:p>
            <a:pPr marL="34290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 b="0" i="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 b="0" i="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p23" descr="Rezultat iskanja slik za cycling in the tow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990725"/>
            <a:ext cx="9144000" cy="486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4" descr="5666c16dc1d4e551f21cd072b849939b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62000"/>
            <a:ext cx="91440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4"/>
          <p:cNvSpPr txBox="1">
            <a:spLocks noGrp="1"/>
          </p:cNvSpPr>
          <p:nvPr>
            <p:ph type="title"/>
          </p:nvPr>
        </p:nvSpPr>
        <p:spPr>
          <a:xfrm>
            <a:off x="457200" y="-152400"/>
            <a:ext cx="6096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9FF"/>
              </a:buClr>
              <a:buSzPts val="4800"/>
              <a:buFont typeface="Calibri"/>
              <a:buNone/>
            </a:pPr>
            <a:r>
              <a:rPr lang="en-US" sz="4800" b="1" i="0" u="none">
                <a:solidFill>
                  <a:srgbClr val="A7D9FF"/>
                </a:solidFill>
                <a:latin typeface="Calibri"/>
                <a:ea typeface="Calibri"/>
                <a:cs typeface="Calibri"/>
                <a:sym typeface="Calibri"/>
              </a:rPr>
              <a:t>In odgovor je…</a:t>
            </a:r>
            <a:endParaRPr/>
          </a:p>
        </p:txBody>
      </p:sp>
      <p:pic>
        <p:nvPicPr>
          <p:cNvPr id="202" name="Google Shape;202;p24" descr="C:\Documents and Settings\user\My Documents\SPLETNE\PREPIS\KVIZIITD\HotPot\memorySlike\stavbe\house-wt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29600" y="5867400"/>
            <a:ext cx="685800" cy="69215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4"/>
          <p:cNvSpPr/>
          <p:nvPr/>
        </p:nvSpPr>
        <p:spPr>
          <a:xfrm>
            <a:off x="457200" y="838200"/>
            <a:ext cx="3429000" cy="2057400"/>
          </a:xfrm>
          <a:prstGeom prst="wedgeRoundRectCallout">
            <a:avLst>
              <a:gd name="adj1" fmla="val 33323"/>
              <a:gd name="adj2" fmla="val 10597"/>
              <a:gd name="adj3" fmla="val 0"/>
            </a:avLst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US" sz="2800" b="0" i="1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DA. Ker se v prometu lahko varno gibljemo samo, če poznamo pravila.</a:t>
            </a:r>
            <a:endParaRPr/>
          </a:p>
        </p:txBody>
      </p:sp>
      <p:sp>
        <p:nvSpPr>
          <p:cNvPr id="204" name="Google Shape;204;p24"/>
          <p:cNvSpPr txBox="1"/>
          <p:nvPr/>
        </p:nvSpPr>
        <p:spPr>
          <a:xfrm>
            <a:off x="1219200" y="5791200"/>
            <a:ext cx="639762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QUEEN: </a:t>
            </a:r>
            <a:r>
              <a:rPr lang="en-US" sz="1800" b="0" i="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https://www.youtube.com/watch?v=GugsCdLHm-Q</a:t>
            </a: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4800"/>
              <a:buFont typeface="Calibri"/>
              <a:buNone/>
            </a:pPr>
            <a:r>
              <a:rPr lang="en-US" sz="4800" b="1" i="0" u="none">
                <a:solidFill>
                  <a:srgbClr val="FFFF66"/>
                </a:solidFill>
                <a:latin typeface="Calibri"/>
                <a:ea typeface="Calibri"/>
                <a:cs typeface="Calibri"/>
                <a:sym typeface="Calibri"/>
              </a:rPr>
              <a:t>6. vprašanje</a:t>
            </a:r>
            <a:endParaRPr/>
          </a:p>
        </p:txBody>
      </p:sp>
      <p:sp>
        <p:nvSpPr>
          <p:cNvPr id="211" name="Google Shape;211;p25"/>
          <p:cNvSpPr txBox="1">
            <a:spLocks noGrp="1"/>
          </p:cNvSpPr>
          <p:nvPr>
            <p:ph type="body" idx="1"/>
          </p:nvPr>
        </p:nvSpPr>
        <p:spPr>
          <a:xfrm>
            <a:off x="1524000" y="1752600"/>
            <a:ext cx="6858000" cy="155416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•"/>
            </a:pPr>
            <a:r>
              <a:rPr lang="en-US" sz="28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Kdaj začne veljati omejitev ali prepoved, ki je prikazana na spodnjih prometnih znakih?</a:t>
            </a:r>
            <a:endParaRPr/>
          </a:p>
        </p:txBody>
      </p:sp>
      <p:pic>
        <p:nvPicPr>
          <p:cNvPr id="212" name="Google Shape;212;p25" descr="izrecne odredb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3429000"/>
            <a:ext cx="8410575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26" descr="street-art-in-georgetown-penang-0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6"/>
          <p:cNvSpPr txBox="1">
            <a:spLocks noGrp="1"/>
          </p:cNvSpPr>
          <p:nvPr>
            <p:ph type="title"/>
          </p:nvPr>
        </p:nvSpPr>
        <p:spPr>
          <a:xfrm>
            <a:off x="914400" y="-7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9FF"/>
              </a:buClr>
              <a:buSzPts val="4800"/>
              <a:buFont typeface="Calibri"/>
              <a:buNone/>
            </a:pPr>
            <a:r>
              <a:rPr lang="en-US" sz="4800" b="1" i="0" u="none">
                <a:solidFill>
                  <a:srgbClr val="A7D9FF"/>
                </a:solidFill>
                <a:latin typeface="Calibri"/>
                <a:ea typeface="Calibri"/>
                <a:cs typeface="Calibri"/>
                <a:sym typeface="Calibri"/>
              </a:rPr>
              <a:t>In odgovor je…</a:t>
            </a:r>
            <a:endParaRPr/>
          </a:p>
        </p:txBody>
      </p:sp>
      <p:pic>
        <p:nvPicPr>
          <p:cNvPr id="220" name="Google Shape;220;p26" descr="C:\Documents and Settings\user\My Documents\SPLETNE\PREPIS\KVIZIITD\HotPot\memorySlike\stavbe\house-wt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29600" y="5867400"/>
            <a:ext cx="685800" cy="69215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6"/>
          <p:cNvSpPr/>
          <p:nvPr/>
        </p:nvSpPr>
        <p:spPr>
          <a:xfrm>
            <a:off x="381000" y="914400"/>
            <a:ext cx="3429000" cy="2819400"/>
          </a:xfrm>
          <a:prstGeom prst="wedgeRectCallout">
            <a:avLst>
              <a:gd name="adj1" fmla="val 25558"/>
              <a:gd name="adj2" fmla="val 2798"/>
            </a:avLst>
          </a:prstGeom>
          <a:solidFill>
            <a:schemeClr val="dk1"/>
          </a:solidFill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libri"/>
              <a:buNone/>
            </a:pPr>
            <a:r>
              <a:rPr lang="en-US" sz="2800" b="0" i="1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Prepoved ali omejitev začne veljati od mesta, kjer je postavljen prometni znak.</a:t>
            </a:r>
            <a:endParaRPr/>
          </a:p>
        </p:txBody>
      </p:sp>
      <p:sp>
        <p:nvSpPr>
          <p:cNvPr id="222" name="Google Shape;222;p26"/>
          <p:cNvSpPr txBox="1"/>
          <p:nvPr/>
        </p:nvSpPr>
        <p:spPr>
          <a:xfrm>
            <a:off x="1066800" y="6259512"/>
            <a:ext cx="6589712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SHAKIRA: </a:t>
            </a:r>
            <a:r>
              <a:rPr lang="en-US" sz="1800" b="0" i="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https://www.youtube.com/watch?v=-UV0QGLmYys</a:t>
            </a: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27" descr="Povezana slik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3187" y="228600"/>
            <a:ext cx="9247187" cy="662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7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4800"/>
              <a:buFont typeface="Calibri"/>
              <a:buNone/>
            </a:pPr>
            <a:r>
              <a:rPr lang="en-US" sz="4800" b="1" i="0" u="none">
                <a:solidFill>
                  <a:srgbClr val="FFFF66"/>
                </a:solidFill>
                <a:latin typeface="Calibri"/>
                <a:ea typeface="Calibri"/>
                <a:cs typeface="Calibri"/>
                <a:sym typeface="Calibri"/>
              </a:rPr>
              <a:t>7. vprašanje</a:t>
            </a:r>
            <a:endParaRPr/>
          </a:p>
        </p:txBody>
      </p:sp>
      <p:sp>
        <p:nvSpPr>
          <p:cNvPr id="230" name="Google Shape;230;p27"/>
          <p:cNvSpPr txBox="1">
            <a:spLocks noGrp="1"/>
          </p:cNvSpPr>
          <p:nvPr>
            <p:ph type="body" idx="1"/>
          </p:nvPr>
        </p:nvSpPr>
        <p:spPr>
          <a:xfrm>
            <a:off x="0" y="1219200"/>
            <a:ext cx="9144000" cy="533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•"/>
            </a:pPr>
            <a:r>
              <a:rPr lang="en-US" sz="28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Kakšna črta ločuje kolesarsko stezo in stezo za pešce? 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28" descr="DSC06602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9FF"/>
              </a:buClr>
              <a:buSzPts val="4800"/>
              <a:buFont typeface="Calibri"/>
              <a:buNone/>
            </a:pPr>
            <a:r>
              <a:rPr lang="en-US" sz="4800" b="1" i="0" u="none">
                <a:solidFill>
                  <a:srgbClr val="A7D9FF"/>
                </a:solidFill>
                <a:latin typeface="Calibri"/>
                <a:ea typeface="Calibri"/>
                <a:cs typeface="Calibri"/>
                <a:sym typeface="Calibri"/>
              </a:rPr>
              <a:t>In odgovor je…</a:t>
            </a:r>
            <a:endParaRPr/>
          </a:p>
        </p:txBody>
      </p:sp>
      <p:sp>
        <p:nvSpPr>
          <p:cNvPr id="238" name="Google Shape;238;p28"/>
          <p:cNvSpPr txBox="1">
            <a:spLocks noGrp="1"/>
          </p:cNvSpPr>
          <p:nvPr>
            <p:ph type="body" idx="1"/>
          </p:nvPr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•"/>
            </a:pPr>
            <a:r>
              <a:rPr lang="en-US" sz="2800" b="0" i="1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Kolesarsko stezo in stezo za pešce ločuje bela neprekinjena črta. </a:t>
            </a:r>
            <a:endParaRPr/>
          </a:p>
        </p:txBody>
      </p:sp>
      <p:pic>
        <p:nvPicPr>
          <p:cNvPr id="239" name="Google Shape;239;p28" descr="C:\Documents and Settings\user\My Documents\SPLETNE\PREPIS\KVIZIITD\HotPot\memorySlike\stavbe\house-wt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29600" y="5867400"/>
            <a:ext cx="685800" cy="69215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8"/>
          <p:cNvSpPr txBox="1"/>
          <p:nvPr/>
        </p:nvSpPr>
        <p:spPr>
          <a:xfrm>
            <a:off x="838200" y="5257800"/>
            <a:ext cx="6577012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MADNESS: </a:t>
            </a:r>
            <a:r>
              <a:rPr lang="en-US" sz="1800" b="0" i="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https://www.youtube.com/watch?v=thpwaOoMr0M</a:t>
            </a: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9"/>
          <p:cNvSpPr txBox="1">
            <a:spLocks noGrp="1"/>
          </p:cNvSpPr>
          <p:nvPr>
            <p:ph type="title"/>
          </p:nvPr>
        </p:nvSpPr>
        <p:spPr>
          <a:xfrm>
            <a:off x="1143000" y="274637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4800"/>
              <a:buFont typeface="Calibri"/>
              <a:buNone/>
            </a:pPr>
            <a:r>
              <a:rPr lang="en-US" sz="4800" b="1" i="0" u="none">
                <a:solidFill>
                  <a:srgbClr val="FFFF66"/>
                </a:solidFill>
                <a:latin typeface="Calibri"/>
                <a:ea typeface="Calibri"/>
                <a:cs typeface="Calibri"/>
                <a:sym typeface="Calibri"/>
              </a:rPr>
              <a:t>8. vprašanje</a:t>
            </a:r>
            <a:endParaRPr/>
          </a:p>
        </p:txBody>
      </p:sp>
      <p:sp>
        <p:nvSpPr>
          <p:cNvPr id="247" name="Google Shape;247;p29"/>
          <p:cNvSpPr txBox="1">
            <a:spLocks noGrp="1"/>
          </p:cNvSpPr>
          <p:nvPr>
            <p:ph type="body" idx="1"/>
          </p:nvPr>
        </p:nvSpPr>
        <p:spPr>
          <a:xfrm>
            <a:off x="1295400" y="1600200"/>
            <a:ext cx="75438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•"/>
            </a:pPr>
            <a:r>
              <a:rPr lang="en-US" sz="28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 katero skupino razvrščamo naslednje prometne znake? Opiši jih.</a:t>
            </a:r>
            <a:endParaRPr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 b="0" i="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8" name="Google Shape;248;p29" descr="3100 Znaki za obveÅ¡Äanje o sluÅ¾bah, objektih in napravah"/>
          <p:cNvPicPr preferRelativeResize="0"/>
          <p:nvPr/>
        </p:nvPicPr>
        <p:blipFill rotWithShape="1">
          <a:blip r:embed="rId3">
            <a:alphaModFix/>
          </a:blip>
          <a:srcRect l="2521" t="2709" r="17990" b="60553"/>
          <a:stretch/>
        </p:blipFill>
        <p:spPr>
          <a:xfrm>
            <a:off x="538162" y="2971800"/>
            <a:ext cx="7843837" cy="337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9FF"/>
              </a:buClr>
              <a:buSzPts val="4800"/>
              <a:buFont typeface="Calibri"/>
              <a:buNone/>
            </a:pPr>
            <a:r>
              <a:rPr lang="en-US" sz="4800" b="1" i="0" u="none">
                <a:solidFill>
                  <a:srgbClr val="A7D9FF"/>
                </a:solidFill>
                <a:latin typeface="Calibri"/>
                <a:ea typeface="Calibri"/>
                <a:cs typeface="Calibri"/>
                <a:sym typeface="Calibri"/>
              </a:rPr>
              <a:t>In odgovor je…</a:t>
            </a:r>
            <a:endParaRPr/>
          </a:p>
        </p:txBody>
      </p:sp>
      <p:pic>
        <p:nvPicPr>
          <p:cNvPr id="255" name="Google Shape;255;p30" descr="C:\Documents and Settings\user\My Documents\SPLETNE\PREPIS\KVIZIITD\HotPot\memorySlike\stavbe\house-wt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9600" y="5867400"/>
            <a:ext cx="685800" cy="69215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0"/>
          <p:cNvSpPr txBox="1"/>
          <p:nvPr/>
        </p:nvSpPr>
        <p:spPr>
          <a:xfrm>
            <a:off x="762000" y="1371600"/>
            <a:ext cx="7924800" cy="1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US" sz="2800" b="0" i="1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 so znaki, ki nas OBVEŠČAJO. So različnih oblik in barv, vsi pa obveščajo udeležence v prometu.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1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30" descr="Povezana slika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30" descr="Povezana slika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" name="Google Shape;259;p30" descr="3100 Znaki za obveÅ¡Äanje o sluÅ¾bah, objektih in napravah"/>
          <p:cNvPicPr preferRelativeResize="0"/>
          <p:nvPr/>
        </p:nvPicPr>
        <p:blipFill rotWithShape="1">
          <a:blip r:embed="rId4">
            <a:alphaModFix/>
          </a:blip>
          <a:srcRect l="2521" t="2709" r="17990" b="3782"/>
          <a:stretch/>
        </p:blipFill>
        <p:spPr>
          <a:xfrm>
            <a:off x="2590800" y="2438400"/>
            <a:ext cx="3895725" cy="426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31" descr="señale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1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4800"/>
              <a:buFont typeface="Calibri"/>
              <a:buNone/>
            </a:pPr>
            <a:r>
              <a:rPr lang="en-US" sz="4800" b="1" i="0" u="none">
                <a:solidFill>
                  <a:srgbClr val="FFFF66"/>
                </a:solidFill>
                <a:latin typeface="Calibri"/>
                <a:ea typeface="Calibri"/>
                <a:cs typeface="Calibri"/>
                <a:sym typeface="Calibri"/>
              </a:rPr>
              <a:t>9. vprašanje</a:t>
            </a:r>
            <a:endParaRPr/>
          </a:p>
        </p:txBody>
      </p:sp>
      <p:sp>
        <p:nvSpPr>
          <p:cNvPr id="267" name="Google Shape;267;p31"/>
          <p:cNvSpPr txBox="1">
            <a:spLocks noGrp="1"/>
          </p:cNvSpPr>
          <p:nvPr>
            <p:ph type="body" idx="1"/>
          </p:nvPr>
        </p:nvSpPr>
        <p:spPr>
          <a:xfrm>
            <a:off x="0" y="3429000"/>
            <a:ext cx="9144000" cy="609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•"/>
            </a:pPr>
            <a:r>
              <a:rPr lang="en-US" sz="28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Kaj nam povejo okrogli modri znaki?</a:t>
            </a:r>
            <a:endParaRPr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 b="0" i="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B5FF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800"/>
              <a:buFont typeface="Calibri"/>
              <a:buNone/>
            </a:pPr>
            <a:r>
              <a:rPr lang="en-US" sz="4800" b="1" i="0" u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Izberi vprašanje</a:t>
            </a:r>
            <a:endParaRPr/>
          </a:p>
        </p:txBody>
      </p:sp>
      <p:sp>
        <p:nvSpPr>
          <p:cNvPr id="97" name="Google Shape;97;p14"/>
          <p:cNvSpPr/>
          <p:nvPr/>
        </p:nvSpPr>
        <p:spPr>
          <a:xfrm>
            <a:off x="304800" y="1066800"/>
            <a:ext cx="1600200" cy="12192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98" name="Google Shape;98;p14"/>
          <p:cNvSpPr/>
          <p:nvPr/>
        </p:nvSpPr>
        <p:spPr>
          <a:xfrm>
            <a:off x="2057400" y="1066800"/>
            <a:ext cx="1600200" cy="12192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99" name="Google Shape;99;p14"/>
          <p:cNvSpPr/>
          <p:nvPr/>
        </p:nvSpPr>
        <p:spPr>
          <a:xfrm>
            <a:off x="3810000" y="1066800"/>
            <a:ext cx="1600200" cy="12192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100" name="Google Shape;100;p14"/>
          <p:cNvSpPr/>
          <p:nvPr/>
        </p:nvSpPr>
        <p:spPr>
          <a:xfrm>
            <a:off x="5562600" y="1066800"/>
            <a:ext cx="1600200" cy="12192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101" name="Google Shape;101;p14"/>
          <p:cNvSpPr/>
          <p:nvPr/>
        </p:nvSpPr>
        <p:spPr>
          <a:xfrm>
            <a:off x="7315200" y="1066800"/>
            <a:ext cx="1600200" cy="12192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102" name="Google Shape;102;p14"/>
          <p:cNvSpPr/>
          <p:nvPr/>
        </p:nvSpPr>
        <p:spPr>
          <a:xfrm>
            <a:off x="304800" y="2514600"/>
            <a:ext cx="1600200" cy="12192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103" name="Google Shape;103;p14"/>
          <p:cNvSpPr/>
          <p:nvPr/>
        </p:nvSpPr>
        <p:spPr>
          <a:xfrm>
            <a:off x="2057400" y="2514600"/>
            <a:ext cx="1600200" cy="12192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  <p:sp>
        <p:nvSpPr>
          <p:cNvPr id="104" name="Google Shape;104;p14"/>
          <p:cNvSpPr/>
          <p:nvPr/>
        </p:nvSpPr>
        <p:spPr>
          <a:xfrm>
            <a:off x="3810000" y="2514600"/>
            <a:ext cx="1600200" cy="12192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105" name="Google Shape;105;p14"/>
          <p:cNvSpPr/>
          <p:nvPr/>
        </p:nvSpPr>
        <p:spPr>
          <a:xfrm>
            <a:off x="5562600" y="2514600"/>
            <a:ext cx="1600200" cy="12192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  <p:sp>
        <p:nvSpPr>
          <p:cNvPr id="106" name="Google Shape;106;p14"/>
          <p:cNvSpPr/>
          <p:nvPr/>
        </p:nvSpPr>
        <p:spPr>
          <a:xfrm>
            <a:off x="7315200" y="2514600"/>
            <a:ext cx="1600200" cy="12192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107" name="Google Shape;107;p14"/>
          <p:cNvSpPr/>
          <p:nvPr/>
        </p:nvSpPr>
        <p:spPr>
          <a:xfrm>
            <a:off x="304800" y="3886200"/>
            <a:ext cx="1600200" cy="12192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/>
          </a:p>
        </p:txBody>
      </p:sp>
      <p:sp>
        <p:nvSpPr>
          <p:cNvPr id="108" name="Google Shape;108;p14"/>
          <p:cNvSpPr/>
          <p:nvPr/>
        </p:nvSpPr>
        <p:spPr>
          <a:xfrm>
            <a:off x="2057400" y="3886200"/>
            <a:ext cx="1600200" cy="12192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/>
          </a:p>
        </p:txBody>
      </p:sp>
      <p:sp>
        <p:nvSpPr>
          <p:cNvPr id="109" name="Google Shape;109;p14"/>
          <p:cNvSpPr/>
          <p:nvPr/>
        </p:nvSpPr>
        <p:spPr>
          <a:xfrm>
            <a:off x="3810000" y="3886200"/>
            <a:ext cx="1600200" cy="12192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endParaRPr/>
          </a:p>
        </p:txBody>
      </p:sp>
      <p:sp>
        <p:nvSpPr>
          <p:cNvPr id="110" name="Google Shape;110;p14"/>
          <p:cNvSpPr/>
          <p:nvPr/>
        </p:nvSpPr>
        <p:spPr>
          <a:xfrm>
            <a:off x="5562600" y="3886200"/>
            <a:ext cx="1600200" cy="12192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endParaRPr/>
          </a:p>
        </p:txBody>
      </p:sp>
      <p:sp>
        <p:nvSpPr>
          <p:cNvPr id="111" name="Google Shape;111;p14"/>
          <p:cNvSpPr/>
          <p:nvPr/>
        </p:nvSpPr>
        <p:spPr>
          <a:xfrm>
            <a:off x="7315200" y="3886200"/>
            <a:ext cx="1600200" cy="12192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endParaRPr/>
          </a:p>
        </p:txBody>
      </p:sp>
      <p:sp>
        <p:nvSpPr>
          <p:cNvPr id="112" name="Google Shape;112;p14"/>
          <p:cNvSpPr/>
          <p:nvPr/>
        </p:nvSpPr>
        <p:spPr>
          <a:xfrm>
            <a:off x="304800" y="5334000"/>
            <a:ext cx="1600200" cy="12192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  <a:endParaRPr/>
          </a:p>
        </p:txBody>
      </p:sp>
      <p:sp>
        <p:nvSpPr>
          <p:cNvPr id="113" name="Google Shape;113;p14"/>
          <p:cNvSpPr/>
          <p:nvPr/>
        </p:nvSpPr>
        <p:spPr>
          <a:xfrm>
            <a:off x="2057400" y="5334000"/>
            <a:ext cx="1600200" cy="12192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</a:t>
            </a:r>
            <a:endParaRPr/>
          </a:p>
        </p:txBody>
      </p:sp>
      <p:sp>
        <p:nvSpPr>
          <p:cNvPr id="114" name="Google Shape;114;p14"/>
          <p:cNvSpPr/>
          <p:nvPr/>
        </p:nvSpPr>
        <p:spPr>
          <a:xfrm>
            <a:off x="3810000" y="5334000"/>
            <a:ext cx="1600200" cy="12192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</a:t>
            </a:r>
            <a:endParaRPr/>
          </a:p>
        </p:txBody>
      </p:sp>
      <p:sp>
        <p:nvSpPr>
          <p:cNvPr id="115" name="Google Shape;115;p14"/>
          <p:cNvSpPr/>
          <p:nvPr/>
        </p:nvSpPr>
        <p:spPr>
          <a:xfrm>
            <a:off x="5562600" y="5334000"/>
            <a:ext cx="1600200" cy="12192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</a:t>
            </a:r>
            <a:endParaRPr/>
          </a:p>
        </p:txBody>
      </p:sp>
      <p:sp>
        <p:nvSpPr>
          <p:cNvPr id="116" name="Google Shape;116;p14"/>
          <p:cNvSpPr/>
          <p:nvPr/>
        </p:nvSpPr>
        <p:spPr>
          <a:xfrm>
            <a:off x="7315200" y="5334000"/>
            <a:ext cx="1600200" cy="12192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2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9FF"/>
              </a:buClr>
              <a:buSzPts val="4800"/>
              <a:buFont typeface="Calibri"/>
              <a:buNone/>
            </a:pPr>
            <a:r>
              <a:rPr lang="en-US" sz="4800" b="1" i="0" u="none">
                <a:solidFill>
                  <a:srgbClr val="A7D9FF"/>
                </a:solidFill>
                <a:latin typeface="Calibri"/>
                <a:ea typeface="Calibri"/>
                <a:cs typeface="Calibri"/>
                <a:sym typeface="Calibri"/>
              </a:rPr>
              <a:t>In odgovor je…</a:t>
            </a:r>
            <a:endParaRPr/>
          </a:p>
        </p:txBody>
      </p:sp>
      <p:sp>
        <p:nvSpPr>
          <p:cNvPr id="274" name="Google Shape;274;p32"/>
          <p:cNvSpPr txBox="1">
            <a:spLocks noGrp="1"/>
          </p:cNvSpPr>
          <p:nvPr>
            <p:ph type="body" idx="1"/>
          </p:nvPr>
        </p:nvSpPr>
        <p:spPr>
          <a:xfrm>
            <a:off x="914400" y="1143000"/>
            <a:ext cx="7772400" cy="144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•"/>
            </a:pPr>
            <a:r>
              <a:rPr lang="en-US" sz="28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Okrogli MODRI ZNAKI so znaki za OBVEZNOST   (kaj MORAŠ storiti). </a:t>
            </a:r>
            <a:endParaRPr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 b="0" i="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5" name="Google Shape;275;p32" descr="C:\Documents and Settings\user\My Documents\SPLETNE\PREPIS\KVIZIITD\HotPot\memorySlike\stavbe\house-wt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9600" y="5867400"/>
            <a:ext cx="685800" cy="69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2" descr="2300 Znaki za obveznosti"/>
          <p:cNvPicPr preferRelativeResize="0"/>
          <p:nvPr/>
        </p:nvPicPr>
        <p:blipFill rotWithShape="1">
          <a:blip r:embed="rId4">
            <a:alphaModFix/>
          </a:blip>
          <a:srcRect r="16362" b="36364"/>
          <a:stretch/>
        </p:blipFill>
        <p:spPr>
          <a:xfrm>
            <a:off x="2057400" y="2057400"/>
            <a:ext cx="5486400" cy="48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33" descr="señale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4800"/>
              <a:buFont typeface="Calibri"/>
              <a:buNone/>
            </a:pPr>
            <a:r>
              <a:rPr lang="en-US" sz="4800" b="1" i="0" u="none">
                <a:solidFill>
                  <a:srgbClr val="FFFF66"/>
                </a:solidFill>
                <a:latin typeface="Calibri"/>
                <a:ea typeface="Calibri"/>
                <a:cs typeface="Calibri"/>
                <a:sym typeface="Calibri"/>
              </a:rPr>
              <a:t>10. vprašanje</a:t>
            </a:r>
            <a:endParaRPr/>
          </a:p>
        </p:txBody>
      </p:sp>
      <p:sp>
        <p:nvSpPr>
          <p:cNvPr id="284" name="Google Shape;284;p33"/>
          <p:cNvSpPr txBox="1">
            <a:spLocks noGrp="1"/>
          </p:cNvSpPr>
          <p:nvPr>
            <p:ph type="body" idx="1"/>
          </p:nvPr>
        </p:nvSpPr>
        <p:spPr>
          <a:xfrm>
            <a:off x="0" y="3429000"/>
            <a:ext cx="9144000" cy="914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•"/>
            </a:pPr>
            <a:r>
              <a:rPr lang="en-US" sz="28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V katero skupino razvrščamo TRIKOTNE prometne znake?</a:t>
            </a:r>
            <a:endParaRPr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 b="0" i="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4"/>
          <p:cNvSpPr txBox="1">
            <a:spLocks noGrp="1"/>
          </p:cNvSpPr>
          <p:nvPr>
            <p:ph type="title"/>
          </p:nvPr>
        </p:nvSpPr>
        <p:spPr>
          <a:xfrm>
            <a:off x="4648200" y="274637"/>
            <a:ext cx="4038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9FF"/>
              </a:buClr>
              <a:buSzPts val="4800"/>
              <a:buFont typeface="Calibri"/>
              <a:buNone/>
            </a:pPr>
            <a:r>
              <a:rPr lang="en-US" sz="4800" b="1" i="0" u="none">
                <a:solidFill>
                  <a:srgbClr val="A7D9FF"/>
                </a:solidFill>
                <a:latin typeface="Calibri"/>
                <a:ea typeface="Calibri"/>
                <a:cs typeface="Calibri"/>
                <a:sym typeface="Calibri"/>
              </a:rPr>
              <a:t>In odgovor je…</a:t>
            </a:r>
            <a:endParaRPr/>
          </a:p>
        </p:txBody>
      </p:sp>
      <p:sp>
        <p:nvSpPr>
          <p:cNvPr id="291" name="Google Shape;291;p34"/>
          <p:cNvSpPr txBox="1">
            <a:spLocks noGrp="1"/>
          </p:cNvSpPr>
          <p:nvPr>
            <p:ph type="body" idx="1"/>
          </p:nvPr>
        </p:nvSpPr>
        <p:spPr>
          <a:xfrm>
            <a:off x="4648200" y="1600200"/>
            <a:ext cx="4191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•"/>
            </a:pPr>
            <a:r>
              <a:rPr lang="en-US" sz="2800" b="0" i="1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TRIKOTNI ZNAK  te OPOZARJA na nevarnost zato jih uvrščamo v skupino znakov za NEVARNOST.</a:t>
            </a:r>
            <a:endParaRPr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 b="0" i="1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2" name="Google Shape;292;p34" descr="C:\Documents and Settings\user\My Documents\SPLETNE\PREPIS\KVIZIITD\HotPot\memorySlike\stavbe\house-wt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9600" y="5867400"/>
            <a:ext cx="685800" cy="69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4" descr="1100 SploÅ¡ni znaki za nevarnost"/>
          <p:cNvPicPr preferRelativeResize="0"/>
          <p:nvPr/>
        </p:nvPicPr>
        <p:blipFill rotWithShape="1">
          <a:blip r:embed="rId4">
            <a:alphaModFix/>
          </a:blip>
          <a:srcRect t="19276" r="15024" b="10842"/>
          <a:stretch/>
        </p:blipFill>
        <p:spPr>
          <a:xfrm>
            <a:off x="152400" y="112712"/>
            <a:ext cx="4419600" cy="6745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35" descr="señale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4800"/>
              <a:buFont typeface="Calibri"/>
              <a:buNone/>
            </a:pPr>
            <a:r>
              <a:rPr lang="en-US" sz="4800" b="1" i="0" u="none">
                <a:solidFill>
                  <a:srgbClr val="FFFF66"/>
                </a:solidFill>
                <a:latin typeface="Calibri"/>
                <a:ea typeface="Calibri"/>
                <a:cs typeface="Calibri"/>
                <a:sym typeface="Calibri"/>
              </a:rPr>
              <a:t>11. vprašanje</a:t>
            </a:r>
            <a:endParaRPr/>
          </a:p>
        </p:txBody>
      </p:sp>
      <p:sp>
        <p:nvSpPr>
          <p:cNvPr id="301" name="Google Shape;301;p35"/>
          <p:cNvSpPr txBox="1">
            <a:spLocks noGrp="1"/>
          </p:cNvSpPr>
          <p:nvPr>
            <p:ph type="body" idx="1"/>
          </p:nvPr>
        </p:nvSpPr>
        <p:spPr>
          <a:xfrm>
            <a:off x="0" y="2057400"/>
            <a:ext cx="9144000" cy="685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•"/>
            </a:pPr>
            <a:r>
              <a:rPr lang="en-US" sz="28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Kaj nam povejo okrogli znaki, z rdečo obrobo?</a:t>
            </a: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6"/>
          <p:cNvSpPr txBox="1">
            <a:spLocks noGrp="1"/>
          </p:cNvSpPr>
          <p:nvPr>
            <p:ph type="title"/>
          </p:nvPr>
        </p:nvSpPr>
        <p:spPr>
          <a:xfrm>
            <a:off x="4648200" y="274637"/>
            <a:ext cx="4038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9FF"/>
              </a:buClr>
              <a:buSzPts val="4800"/>
              <a:buFont typeface="Calibri"/>
              <a:buNone/>
            </a:pPr>
            <a:r>
              <a:rPr lang="en-US" sz="4800" b="1" i="0" u="none">
                <a:solidFill>
                  <a:srgbClr val="A7D9FF"/>
                </a:solidFill>
                <a:latin typeface="Calibri"/>
                <a:ea typeface="Calibri"/>
                <a:cs typeface="Calibri"/>
                <a:sym typeface="Calibri"/>
              </a:rPr>
              <a:t>In odgovor je…</a:t>
            </a:r>
            <a:endParaRPr/>
          </a:p>
        </p:txBody>
      </p:sp>
      <p:pic>
        <p:nvPicPr>
          <p:cNvPr id="308" name="Google Shape;308;p36" descr="C:\Documents and Settings\user\My Documents\SPLETNE\PREPIS\KVIZIITD\HotPot\memorySlike\stavbe\house-wt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9600" y="5867400"/>
            <a:ext cx="685800" cy="69215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36"/>
          <p:cNvSpPr txBox="1"/>
          <p:nvPr/>
        </p:nvSpPr>
        <p:spPr>
          <a:xfrm>
            <a:off x="4648200" y="1981200"/>
            <a:ext cx="3962400" cy="224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US" sz="2800" b="0" i="1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 so znaki za PREPOVED in OMEJITVE. Ta znak ti govori, česar NE SMEŠ početi.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1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0" name="Google Shape;310;p36" descr="2200 Znaki za prepoved in omejitev"/>
          <p:cNvPicPr preferRelativeResize="0"/>
          <p:nvPr/>
        </p:nvPicPr>
        <p:blipFill rotWithShape="1">
          <a:blip r:embed="rId4">
            <a:alphaModFix/>
          </a:blip>
          <a:srcRect r="15930" b="41128"/>
          <a:stretch/>
        </p:blipFill>
        <p:spPr>
          <a:xfrm>
            <a:off x="74612" y="-127000"/>
            <a:ext cx="4497387" cy="698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37" descr="e4b202a4925195199f391f1c5d118fc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106362"/>
            <a:ext cx="4495800" cy="6751637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4800"/>
              <a:buFont typeface="Calibri"/>
              <a:buNone/>
            </a:pPr>
            <a:r>
              <a:rPr lang="en-US" sz="4800" b="1" i="0" u="none">
                <a:solidFill>
                  <a:srgbClr val="FFFF66"/>
                </a:solidFill>
                <a:latin typeface="Calibri"/>
                <a:ea typeface="Calibri"/>
                <a:cs typeface="Calibri"/>
                <a:sym typeface="Calibri"/>
              </a:rPr>
              <a:t>12. vprašanje</a:t>
            </a:r>
            <a:endParaRPr/>
          </a:p>
        </p:txBody>
      </p:sp>
      <p:sp>
        <p:nvSpPr>
          <p:cNvPr id="318" name="Google Shape;318;p37"/>
          <p:cNvSpPr txBox="1">
            <a:spLocks noGrp="1"/>
          </p:cNvSpPr>
          <p:nvPr>
            <p:ph type="body" idx="1"/>
          </p:nvPr>
        </p:nvSpPr>
        <p:spPr>
          <a:xfrm>
            <a:off x="762000" y="1295400"/>
            <a:ext cx="3733800" cy="1371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•"/>
            </a:pPr>
            <a:r>
              <a:rPr lang="en-US" sz="28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Kje lahko voziš s kolesom?</a:t>
            </a:r>
            <a:endParaRPr/>
          </a:p>
        </p:txBody>
      </p:sp>
      <p:sp>
        <p:nvSpPr>
          <p:cNvPr id="319" name="Google Shape;319;p37"/>
          <p:cNvSpPr txBox="1"/>
          <p:nvPr/>
        </p:nvSpPr>
        <p:spPr>
          <a:xfrm>
            <a:off x="1143000" y="5334000"/>
            <a:ext cx="6834187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UGLY KID JOE: </a:t>
            </a:r>
            <a:r>
              <a:rPr lang="en-US" sz="1800" b="0" i="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https://www.youtube.com/watch?v=yqijRT0VVgo</a:t>
            </a: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9FF"/>
              </a:buClr>
              <a:buSzPts val="4800"/>
              <a:buFont typeface="Calibri"/>
              <a:buNone/>
            </a:pPr>
            <a:r>
              <a:rPr lang="en-US" sz="4800" b="1" i="0" u="none">
                <a:solidFill>
                  <a:srgbClr val="A7D9FF"/>
                </a:solidFill>
                <a:latin typeface="Calibri"/>
                <a:ea typeface="Calibri"/>
                <a:cs typeface="Calibri"/>
                <a:sym typeface="Calibri"/>
              </a:rPr>
              <a:t>In odgovor je…</a:t>
            </a:r>
            <a:endParaRPr/>
          </a:p>
        </p:txBody>
      </p:sp>
      <p:sp>
        <p:nvSpPr>
          <p:cNvPr id="326" name="Google Shape;326;p38"/>
          <p:cNvSpPr txBox="1">
            <a:spLocks noGrp="1"/>
          </p:cNvSpPr>
          <p:nvPr>
            <p:ph type="body" idx="1"/>
          </p:nvPr>
        </p:nvSpPr>
        <p:spPr>
          <a:xfrm>
            <a:off x="1066800" y="1600200"/>
            <a:ext cx="76200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US" sz="2800" b="0" i="1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 desnem robu vozišča, po kolesarski stezi ali po kolesarskem pasu.</a:t>
            </a:r>
            <a:endParaRPr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 b="0" i="1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7" name="Google Shape;327;p38" descr="C:\Documents and Settings\user\My Documents\SPLETNE\PREPIS\KVIZIITD\HotPot\memorySlike\stavbe\house-wt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9600" y="5867400"/>
            <a:ext cx="685800" cy="69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38" descr="e3a3e79f296db4af1bf498ef693b54ea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33600" y="2514600"/>
            <a:ext cx="5791200" cy="43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39" descr="47be0bda2466365c1eae169c8fdee0db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81525" y="0"/>
            <a:ext cx="4562475" cy="6850062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6781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4800"/>
              <a:buFont typeface="Calibri"/>
              <a:buNone/>
            </a:pPr>
            <a:r>
              <a:rPr lang="en-US" sz="4800" b="1" i="0" u="none">
                <a:solidFill>
                  <a:srgbClr val="FFFF66"/>
                </a:solidFill>
                <a:latin typeface="Calibri"/>
                <a:ea typeface="Calibri"/>
                <a:cs typeface="Calibri"/>
                <a:sym typeface="Calibri"/>
              </a:rPr>
              <a:t>13. vprašanje</a:t>
            </a:r>
            <a:endParaRPr/>
          </a:p>
        </p:txBody>
      </p:sp>
      <p:sp>
        <p:nvSpPr>
          <p:cNvPr id="336" name="Google Shape;336;p39"/>
          <p:cNvSpPr txBox="1">
            <a:spLocks noGrp="1"/>
          </p:cNvSpPr>
          <p:nvPr>
            <p:ph type="body" idx="1"/>
          </p:nvPr>
        </p:nvSpPr>
        <p:spPr>
          <a:xfrm>
            <a:off x="1143000" y="1828800"/>
            <a:ext cx="29718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•"/>
            </a:pPr>
            <a:r>
              <a:rPr lang="en-US" sz="28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Kako zavijam na desno?</a:t>
            </a:r>
            <a:endParaRPr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 b="0" i="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40" descr="Rezultat iskanja slik za hand signal for save bik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62000"/>
            <a:ext cx="9144000" cy="5832475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40"/>
          <p:cNvSpPr txBox="1"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9FF"/>
              </a:buClr>
              <a:buSzPts val="4800"/>
              <a:buFont typeface="Calibri"/>
              <a:buNone/>
            </a:pPr>
            <a:r>
              <a:rPr lang="en-US" sz="4800" b="1" i="0" u="none">
                <a:solidFill>
                  <a:srgbClr val="A7D9FF"/>
                </a:solidFill>
                <a:latin typeface="Calibri"/>
                <a:ea typeface="Calibri"/>
                <a:cs typeface="Calibri"/>
                <a:sym typeface="Calibri"/>
              </a:rPr>
              <a:t>In odgovor je…</a:t>
            </a:r>
            <a:endParaRPr/>
          </a:p>
        </p:txBody>
      </p:sp>
      <p:sp>
        <p:nvSpPr>
          <p:cNvPr id="344" name="Google Shape;344;p40"/>
          <p:cNvSpPr txBox="1">
            <a:spLocks noGrp="1"/>
          </p:cNvSpPr>
          <p:nvPr>
            <p:ph type="body" idx="1"/>
          </p:nvPr>
        </p:nvSpPr>
        <p:spPr>
          <a:xfrm>
            <a:off x="0" y="5867400"/>
            <a:ext cx="9144000" cy="1066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•"/>
            </a:pPr>
            <a:r>
              <a:rPr lang="en-US" sz="2800" b="0" i="1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Pogledam nazaj, nakažem smer, krmilo primem z obema rokama in zavijem na desno.</a:t>
            </a:r>
            <a:endParaRPr/>
          </a:p>
        </p:txBody>
      </p:sp>
      <p:pic>
        <p:nvPicPr>
          <p:cNvPr id="345" name="Google Shape;345;p40" descr="C:\Documents and Settings\user\My Documents\SPLETNE\PREPIS\KVIZIITD\HotPot\memorySlike\stavbe\house-wt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29600" y="5867400"/>
            <a:ext cx="685800" cy="69215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40"/>
          <p:cNvSpPr txBox="1"/>
          <p:nvPr/>
        </p:nvSpPr>
        <p:spPr>
          <a:xfrm>
            <a:off x="4333875" y="5591175"/>
            <a:ext cx="465772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UGLY KID JOE: </a:t>
            </a:r>
            <a:r>
              <a:rPr lang="en-US" sz="1200" b="0" i="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https://www.youtube.com/watch?v=yqijRT0VVgo</a:t>
            </a: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4800"/>
              <a:buFont typeface="Calibri"/>
              <a:buNone/>
            </a:pPr>
            <a:r>
              <a:rPr lang="en-US" sz="4800" b="1" i="0" u="none">
                <a:solidFill>
                  <a:srgbClr val="FFFF66"/>
                </a:solidFill>
                <a:latin typeface="Calibri"/>
                <a:ea typeface="Calibri"/>
                <a:cs typeface="Calibri"/>
                <a:sym typeface="Calibri"/>
              </a:rPr>
              <a:t>14. vprašanje</a:t>
            </a:r>
            <a:endParaRPr/>
          </a:p>
        </p:txBody>
      </p:sp>
      <p:sp>
        <p:nvSpPr>
          <p:cNvPr id="353" name="Google Shape;353;p41"/>
          <p:cNvSpPr txBox="1">
            <a:spLocks noGrp="1"/>
          </p:cNvSpPr>
          <p:nvPr>
            <p:ph type="body" idx="1"/>
          </p:nvPr>
        </p:nvSpPr>
        <p:spPr>
          <a:xfrm>
            <a:off x="1066800" y="1600200"/>
            <a:ext cx="7315200" cy="990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•"/>
            </a:pPr>
            <a:r>
              <a:rPr lang="en-US" sz="28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Kako ravnam v križišču: kdaj se moram ustaviti?</a:t>
            </a:r>
            <a:endParaRPr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 b="0" i="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41" descr="Povezana slika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41" descr="Povezana slika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41" descr="Povezana slika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41" descr="Povezana slika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8" name="Google Shape;358;p41" descr="bicycle-3045580__34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9400" y="2349500"/>
            <a:ext cx="6324600" cy="450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5" descr="kids-bike-sizes-1682995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1800" y="1463675"/>
            <a:ext cx="8172450" cy="5446712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5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4800"/>
              <a:buFont typeface="Calibri"/>
              <a:buNone/>
            </a:pPr>
            <a:r>
              <a:rPr lang="en-US" sz="4800" b="1" i="0" u="none">
                <a:solidFill>
                  <a:srgbClr val="FFFF66"/>
                </a:solidFill>
                <a:latin typeface="Calibri"/>
                <a:ea typeface="Calibri"/>
                <a:cs typeface="Calibri"/>
                <a:sym typeface="Calibri"/>
              </a:rPr>
              <a:t>1. vprašanje</a:t>
            </a:r>
            <a:r>
              <a:rPr lang="en-US" sz="4800" b="0" i="0" u="none">
                <a:solidFill>
                  <a:srgbClr val="FFFF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body" idx="1"/>
          </p:nvPr>
        </p:nvSpPr>
        <p:spPr>
          <a:xfrm>
            <a:off x="228600" y="5562600"/>
            <a:ext cx="8763000" cy="1295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•"/>
            </a:pPr>
            <a:r>
              <a:rPr lang="en-US" sz="28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Kaj potrebuješ za samostojno vožnjo v prometu?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•"/>
            </a:pPr>
            <a:r>
              <a:rPr lang="en-US" sz="28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 čim zaščitiš glavo pri vožnji s kolesom?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p42" descr="Rezultat iskanja slik za biking and traffic ligh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66800"/>
            <a:ext cx="9163050" cy="5791200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42"/>
          <p:cNvSpPr txBox="1"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9FF"/>
              </a:buClr>
              <a:buSzPts val="4800"/>
              <a:buFont typeface="Calibri"/>
              <a:buNone/>
            </a:pPr>
            <a:r>
              <a:rPr lang="en-US" sz="4800" b="1" i="0" u="none">
                <a:solidFill>
                  <a:srgbClr val="A7D9FF"/>
                </a:solidFill>
                <a:latin typeface="Calibri"/>
                <a:ea typeface="Calibri"/>
                <a:cs typeface="Calibri"/>
                <a:sym typeface="Calibri"/>
              </a:rPr>
              <a:t>In odgovor je…</a:t>
            </a:r>
            <a:endParaRPr/>
          </a:p>
        </p:txBody>
      </p:sp>
      <p:sp>
        <p:nvSpPr>
          <p:cNvPr id="366" name="Google Shape;366;p42"/>
          <p:cNvSpPr txBox="1">
            <a:spLocks noGrp="1"/>
          </p:cNvSpPr>
          <p:nvPr>
            <p:ph type="body" idx="1"/>
          </p:nvPr>
        </p:nvSpPr>
        <p:spPr>
          <a:xfrm>
            <a:off x="0" y="5791200"/>
            <a:ext cx="9144000" cy="1066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US" sz="2800" b="0" i="1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 križišču se ustavim kjer stoji znak STOP, pri rumeni </a:t>
            </a:r>
            <a:endParaRPr/>
          </a:p>
          <a:p>
            <a:pPr marL="342900" lvl="0" indent="-3429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US" sz="2800" b="0" i="1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luči semaforja ali pri rdeči luči semaforja.</a:t>
            </a:r>
            <a:endParaRPr/>
          </a:p>
        </p:txBody>
      </p:sp>
      <p:pic>
        <p:nvPicPr>
          <p:cNvPr id="367" name="Google Shape;367;p42" descr="C:\Documents and Settings\user\My Documents\SPLETNE\PREPIS\KVIZIITD\HotPot\memorySlike\stavbe\house-wt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29600" y="5867400"/>
            <a:ext cx="685800" cy="69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42" descr="stop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67600" y="152400"/>
            <a:ext cx="12192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42"/>
          <p:cNvSpPr txBox="1"/>
          <p:nvPr/>
        </p:nvSpPr>
        <p:spPr>
          <a:xfrm>
            <a:off x="228600" y="838200"/>
            <a:ext cx="46259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DAISY BELL: </a:t>
            </a:r>
            <a:r>
              <a:rPr lang="en-US" sz="1200" b="0" i="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https://www.youtube.com/watch?v=x7kUuXR7pKw</a:t>
            </a: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Google Shape;375;p43" descr="a6ee3cee707d73dbe95b8158920d0e3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1275"/>
            <a:ext cx="4572000" cy="689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4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4800"/>
              <a:buFont typeface="Calibri"/>
              <a:buNone/>
            </a:pPr>
            <a:r>
              <a:rPr lang="en-US" sz="4800" b="1" i="0" u="none">
                <a:solidFill>
                  <a:srgbClr val="FFFF66"/>
                </a:solidFill>
                <a:latin typeface="Calibri"/>
                <a:ea typeface="Calibri"/>
                <a:cs typeface="Calibri"/>
                <a:sym typeface="Calibri"/>
              </a:rPr>
              <a:t>15. vprašanje</a:t>
            </a:r>
            <a:endParaRPr/>
          </a:p>
        </p:txBody>
      </p:sp>
      <p:sp>
        <p:nvSpPr>
          <p:cNvPr id="377" name="Google Shape;377;p43"/>
          <p:cNvSpPr txBox="1">
            <a:spLocks noGrp="1"/>
          </p:cNvSpPr>
          <p:nvPr>
            <p:ph type="body" idx="1"/>
          </p:nvPr>
        </p:nvSpPr>
        <p:spPr>
          <a:xfrm>
            <a:off x="4876800" y="1600200"/>
            <a:ext cx="3810000" cy="2819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•"/>
            </a:pPr>
            <a:r>
              <a:rPr lang="en-US" sz="28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Kako ravnam v križišču: kdaj lahko peljem?</a:t>
            </a:r>
            <a:endParaRPr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 b="0" i="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9FF"/>
              </a:buClr>
              <a:buSzPts val="4800"/>
              <a:buFont typeface="Calibri"/>
              <a:buNone/>
            </a:pPr>
            <a:r>
              <a:rPr lang="en-US" sz="4800" b="1" i="0" u="none">
                <a:solidFill>
                  <a:srgbClr val="A7D9FF"/>
                </a:solidFill>
                <a:latin typeface="Calibri"/>
                <a:ea typeface="Calibri"/>
                <a:cs typeface="Calibri"/>
                <a:sym typeface="Calibri"/>
              </a:rPr>
              <a:t>In odgovor je…</a:t>
            </a:r>
            <a:endParaRPr/>
          </a:p>
        </p:txBody>
      </p:sp>
      <p:sp>
        <p:nvSpPr>
          <p:cNvPr id="384" name="Google Shape;384;p44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9144000" cy="1066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•"/>
            </a:pPr>
            <a:r>
              <a:rPr lang="en-US" sz="2800" b="0" i="1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V križišču lahko peljem pri zeleni luči semaforja ali če sem na prednostni cesti.</a:t>
            </a:r>
            <a:br>
              <a:rPr lang="en-US" sz="2800" b="0" i="1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pic>
        <p:nvPicPr>
          <p:cNvPr id="385" name="Google Shape;385;p44" descr="C:\Documents and Settings\user\My Documents\SPLETNE\PREPIS\KVIZIITD\HotPot\memorySlike\stavbe\house-wt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9600" y="5867400"/>
            <a:ext cx="685800" cy="69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44" descr="e3a3e79f296db4af1bf498ef693b54ea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28800" y="2628900"/>
            <a:ext cx="5638800" cy="422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45" descr="señale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4800"/>
              <a:buFont typeface="Calibri"/>
              <a:buNone/>
            </a:pPr>
            <a:r>
              <a:rPr lang="en-US" sz="4800" b="1" i="0" u="none">
                <a:solidFill>
                  <a:srgbClr val="FFFF66"/>
                </a:solidFill>
                <a:latin typeface="Calibri"/>
                <a:ea typeface="Calibri"/>
                <a:cs typeface="Calibri"/>
                <a:sym typeface="Calibri"/>
              </a:rPr>
              <a:t>16. vprašanje</a:t>
            </a:r>
            <a:endParaRPr/>
          </a:p>
        </p:txBody>
      </p:sp>
      <p:sp>
        <p:nvSpPr>
          <p:cNvPr id="394" name="Google Shape;394;p45"/>
          <p:cNvSpPr txBox="1">
            <a:spLocks noGrp="1"/>
          </p:cNvSpPr>
          <p:nvPr>
            <p:ph type="body" idx="1"/>
          </p:nvPr>
        </p:nvSpPr>
        <p:spPr>
          <a:xfrm>
            <a:off x="0" y="3200400"/>
            <a:ext cx="9144000" cy="609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•"/>
            </a:pPr>
            <a:r>
              <a:rPr lang="en-US" sz="28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Opiši znake za nevarnost.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9FF"/>
              </a:buClr>
              <a:buSzPts val="4800"/>
              <a:buFont typeface="Calibri"/>
              <a:buNone/>
            </a:pPr>
            <a:r>
              <a:rPr lang="en-US" sz="4800" b="1" i="0" u="none">
                <a:solidFill>
                  <a:srgbClr val="A7D9FF"/>
                </a:solidFill>
                <a:latin typeface="Calibri"/>
                <a:ea typeface="Calibri"/>
                <a:cs typeface="Calibri"/>
                <a:sym typeface="Calibri"/>
              </a:rPr>
              <a:t>In odgovor je…</a:t>
            </a:r>
            <a:endParaRPr/>
          </a:p>
        </p:txBody>
      </p:sp>
      <p:pic>
        <p:nvPicPr>
          <p:cNvPr id="401" name="Google Shape;401;p46" descr="C:\Documents and Settings\user\My Documents\SPLETNE\PREPIS\KVIZIITD\HotPot\memorySlike\stavbe\house-wt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9600" y="5867400"/>
            <a:ext cx="685800" cy="692150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46"/>
          <p:cNvSpPr/>
          <p:nvPr/>
        </p:nvSpPr>
        <p:spPr>
          <a:xfrm>
            <a:off x="5029200" y="1219200"/>
            <a:ext cx="3352800" cy="1066800"/>
          </a:xfrm>
          <a:prstGeom prst="wedgeRoundRectCallout">
            <a:avLst>
              <a:gd name="adj1" fmla="val -12474"/>
              <a:gd name="adj2" fmla="val 33506"/>
              <a:gd name="adj3" fmla="val 0"/>
            </a:avLst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•"/>
            </a:pPr>
            <a:r>
              <a:rPr lang="en-US" sz="2800" b="0" i="1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 trikotne oblike in rdeče obrobljeni.</a:t>
            </a:r>
            <a:endParaRPr/>
          </a:p>
        </p:txBody>
      </p:sp>
      <p:pic>
        <p:nvPicPr>
          <p:cNvPr id="403" name="Google Shape;403;p46" descr="1360757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895600"/>
            <a:ext cx="4116387" cy="355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46" descr="__tfmf_adlohjmczftbnt2mlwkg13nk_79fa1c81-075c-48e3-b0e0-716b86ddd792_0_510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30662" y="2895600"/>
            <a:ext cx="5113337" cy="291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Google Shape;410;p47" descr="hup-kids-bib-shorts3_1024x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58825"/>
            <a:ext cx="9144000" cy="6099175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47"/>
          <p:cNvSpPr txBox="1"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4800"/>
              <a:buFont typeface="Calibri"/>
              <a:buNone/>
            </a:pPr>
            <a:r>
              <a:rPr lang="en-US" sz="4800" b="1" i="0" u="none">
                <a:solidFill>
                  <a:srgbClr val="FFFF66"/>
                </a:solidFill>
                <a:latin typeface="Calibri"/>
                <a:ea typeface="Calibri"/>
                <a:cs typeface="Calibri"/>
                <a:sym typeface="Calibri"/>
              </a:rPr>
              <a:t>17. vprašanje</a:t>
            </a:r>
            <a:endParaRPr/>
          </a:p>
        </p:txBody>
      </p:sp>
      <p:sp>
        <p:nvSpPr>
          <p:cNvPr id="412" name="Google Shape;412;p47"/>
          <p:cNvSpPr txBox="1">
            <a:spLocks noGrp="1"/>
          </p:cNvSpPr>
          <p:nvPr>
            <p:ph type="body" idx="1"/>
          </p:nvPr>
        </p:nvSpPr>
        <p:spPr>
          <a:xfrm>
            <a:off x="5486400" y="3505200"/>
            <a:ext cx="3276600" cy="335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•"/>
            </a:pPr>
            <a:r>
              <a:rPr lang="en-US" sz="28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Koliko metrov so oddaljeni znaki za nevarnost od mesta, na katerega opozarjajo?</a:t>
            </a:r>
            <a:endParaRPr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 b="0" i="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Google Shape;418;p48" descr="high-visibility-clothing-630x41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90575"/>
            <a:ext cx="9144000" cy="6067425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48"/>
          <p:cNvSpPr txBox="1">
            <a:spLocks noGrp="1"/>
          </p:cNvSpPr>
          <p:nvPr>
            <p:ph type="title"/>
          </p:nvPr>
        </p:nvSpPr>
        <p:spPr>
          <a:xfrm>
            <a:off x="2286000" y="-76200"/>
            <a:ext cx="441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9FF"/>
              </a:buClr>
              <a:buSzPts val="4800"/>
              <a:buFont typeface="Calibri"/>
              <a:buNone/>
            </a:pPr>
            <a:r>
              <a:rPr lang="en-US" sz="4800" b="1" i="0" u="none">
                <a:solidFill>
                  <a:srgbClr val="A7D9FF"/>
                </a:solidFill>
                <a:latin typeface="Calibri"/>
                <a:ea typeface="Calibri"/>
                <a:cs typeface="Calibri"/>
                <a:sym typeface="Calibri"/>
              </a:rPr>
              <a:t>In odgovor je…</a:t>
            </a:r>
            <a:endParaRPr/>
          </a:p>
        </p:txBody>
      </p:sp>
      <p:pic>
        <p:nvPicPr>
          <p:cNvPr id="420" name="Google Shape;420;p48" descr="C:\Documents and Settings\user\My Documents\SPLETNE\PREPIS\KVIZIITD\HotPot\memorySlike\stavbe\house-wt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29600" y="5867400"/>
            <a:ext cx="685800" cy="692150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48"/>
          <p:cNvSpPr/>
          <p:nvPr/>
        </p:nvSpPr>
        <p:spPr>
          <a:xfrm>
            <a:off x="4800600" y="1752600"/>
            <a:ext cx="2590800" cy="1295400"/>
          </a:xfrm>
          <a:prstGeom prst="wedgeRoundRectCallout">
            <a:avLst>
              <a:gd name="adj1" fmla="val -7954"/>
              <a:gd name="adj2" fmla="val 21667"/>
              <a:gd name="adj3" fmla="val 0"/>
            </a:avLst>
          </a:prstGeom>
          <a:solidFill>
            <a:schemeClr val="dk1"/>
          </a:solidFill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US" sz="2800" b="0" i="1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200 metrov ali več.</a:t>
            </a:r>
            <a:endParaRPr sz="2800" b="0" i="1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1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4800"/>
              <a:buFont typeface="Calibri"/>
              <a:buNone/>
            </a:pPr>
            <a:r>
              <a:rPr lang="en-US" sz="4800" b="1" i="0" u="none">
                <a:solidFill>
                  <a:srgbClr val="FFFF66"/>
                </a:solidFill>
                <a:latin typeface="Calibri"/>
                <a:ea typeface="Calibri"/>
                <a:cs typeface="Calibri"/>
                <a:sym typeface="Calibri"/>
              </a:rPr>
              <a:t>18. vprašanje</a:t>
            </a:r>
            <a:endParaRPr/>
          </a:p>
        </p:txBody>
      </p:sp>
      <p:sp>
        <p:nvSpPr>
          <p:cNvPr id="428" name="Google Shape;428;p49"/>
          <p:cNvSpPr txBox="1">
            <a:spLocks noGrp="1"/>
          </p:cNvSpPr>
          <p:nvPr>
            <p:ph type="body" idx="1"/>
          </p:nvPr>
        </p:nvSpPr>
        <p:spPr>
          <a:xfrm>
            <a:off x="762000" y="1676400"/>
            <a:ext cx="73152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US" sz="28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Premisli, zakaj so prometni znaki za nevarnost nekoliko oddaljeni od nevarnega mesta.</a:t>
            </a:r>
            <a:endParaRPr/>
          </a:p>
        </p:txBody>
      </p:sp>
      <p:pic>
        <p:nvPicPr>
          <p:cNvPr id="429" name="Google Shape;429;p49" descr="questioning_duo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7400" y="2514600"/>
            <a:ext cx="4800600" cy="3986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Google Shape;435;p50" descr="a3e618b14a662a6ee5631fc76be08d0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50"/>
          <p:cNvSpPr txBox="1">
            <a:spLocks noGrp="1"/>
          </p:cNvSpPr>
          <p:nvPr>
            <p:ph type="body" idx="1"/>
          </p:nvPr>
        </p:nvSpPr>
        <p:spPr>
          <a:xfrm>
            <a:off x="4876800" y="1600200"/>
            <a:ext cx="38100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lvl="0" indent="-609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US" sz="2800" b="0" i="1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 opozori udeleženca v prometu na zmanjšano hitrost.</a:t>
            </a:r>
            <a:endParaRPr sz="2800" b="0" i="1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 b="0" i="1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50"/>
          <p:cNvSpPr txBox="1">
            <a:spLocks noGrp="1"/>
          </p:cNvSpPr>
          <p:nvPr>
            <p:ph type="title"/>
          </p:nvPr>
        </p:nvSpPr>
        <p:spPr>
          <a:xfrm>
            <a:off x="4648200" y="381000"/>
            <a:ext cx="4038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9FF"/>
              </a:buClr>
              <a:buSzPts val="4000"/>
              <a:buFont typeface="Calibri"/>
              <a:buNone/>
            </a:pPr>
            <a:r>
              <a:rPr lang="en-US" sz="4000" b="1" i="0" u="none">
                <a:solidFill>
                  <a:srgbClr val="A7D9FF"/>
                </a:solidFill>
                <a:latin typeface="Calibri"/>
                <a:ea typeface="Calibri"/>
                <a:cs typeface="Calibri"/>
                <a:sym typeface="Calibri"/>
              </a:rPr>
              <a:t>In odgovor je…</a:t>
            </a:r>
            <a:endParaRPr/>
          </a:p>
        </p:txBody>
      </p:sp>
      <p:pic>
        <p:nvPicPr>
          <p:cNvPr id="438" name="Google Shape;438;p50" descr="C:\Documents and Settings\user\My Documents\SPLETNE\PREPIS\KVIZIITD\HotPot\memorySlike\stavbe\house-wt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29600" y="5867400"/>
            <a:ext cx="685800" cy="69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4800"/>
              <a:buFont typeface="Calibri"/>
              <a:buNone/>
            </a:pPr>
            <a:r>
              <a:rPr lang="en-US" sz="4800" b="1" i="0" u="none">
                <a:solidFill>
                  <a:srgbClr val="FFFF66"/>
                </a:solidFill>
                <a:latin typeface="Calibri"/>
                <a:ea typeface="Calibri"/>
                <a:cs typeface="Calibri"/>
                <a:sym typeface="Calibri"/>
              </a:rPr>
              <a:t>19. vprašanje</a:t>
            </a:r>
            <a:endParaRPr/>
          </a:p>
        </p:txBody>
      </p:sp>
      <p:sp>
        <p:nvSpPr>
          <p:cNvPr id="445" name="Google Shape;445;p51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78486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endParaRPr sz="3200" b="0" i="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•"/>
            </a:pPr>
            <a:r>
              <a:rPr lang="en-US" sz="28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Ugotovi, v katero skupino razvrščamo naslednje prometne znake.</a:t>
            </a: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6" name="Google Shape;446;p51" descr="2200 Znaki za prepoved in omejitev"/>
          <p:cNvPicPr preferRelativeResize="0"/>
          <p:nvPr/>
        </p:nvPicPr>
        <p:blipFill rotWithShape="1">
          <a:blip r:embed="rId3">
            <a:alphaModFix/>
          </a:blip>
          <a:srcRect r="15930" b="92938"/>
          <a:stretch/>
        </p:blipFill>
        <p:spPr>
          <a:xfrm>
            <a:off x="69850" y="3810000"/>
            <a:ext cx="8997950" cy="16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6" descr="Povezana slik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85875"/>
            <a:ext cx="9906000" cy="557212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6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9FF"/>
              </a:buClr>
              <a:buSzPts val="4800"/>
              <a:buFont typeface="Calibri"/>
              <a:buNone/>
            </a:pPr>
            <a:r>
              <a:rPr lang="en-US" sz="4800" b="1" i="0" u="none">
                <a:solidFill>
                  <a:srgbClr val="A7D9FF"/>
                </a:solidFill>
                <a:latin typeface="Calibri"/>
                <a:ea typeface="Calibri"/>
                <a:cs typeface="Calibri"/>
                <a:sym typeface="Calibri"/>
              </a:rPr>
              <a:t>In odgovor je…</a:t>
            </a:r>
            <a:endParaRPr/>
          </a:p>
        </p:txBody>
      </p:sp>
      <p:pic>
        <p:nvPicPr>
          <p:cNvPr id="132" name="Google Shape;132;p16" descr="C:\Documents and Settings\user\My Documents\SPLETNE\PREPIS\KVIZIITD\HotPot\memorySlike\stavbe\house-wt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29600" y="5867400"/>
            <a:ext cx="685800" cy="69215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6"/>
          <p:cNvSpPr/>
          <p:nvPr/>
        </p:nvSpPr>
        <p:spPr>
          <a:xfrm>
            <a:off x="3810000" y="1219200"/>
            <a:ext cx="4419600" cy="2438400"/>
          </a:xfrm>
          <a:prstGeom prst="wedgeRoundRectCallout">
            <a:avLst>
              <a:gd name="adj1" fmla="val -3792"/>
              <a:gd name="adj2" fmla="val 15017"/>
              <a:gd name="adj3" fmla="val 0"/>
            </a:avLst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•"/>
            </a:pPr>
            <a:r>
              <a:rPr lang="en-US" sz="28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Za samostojno vožnjo v prometu moram opraviti kolesarski izpit. </a:t>
            </a:r>
            <a:endParaRPr/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•"/>
            </a:pPr>
            <a:r>
              <a:rPr lang="en-US" sz="28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Glavo pri vožnji s kolesom vedno zaščitim s čelado.</a:t>
            </a:r>
            <a:br>
              <a:rPr lang="en-US" sz="28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pic>
        <p:nvPicPr>
          <p:cNvPr id="134" name="Google Shape;134;p16" descr="sports_biker2.gi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58887" y="2667000"/>
            <a:ext cx="2074862" cy="40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5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9FF"/>
              </a:buClr>
              <a:buSzPts val="4800"/>
              <a:buFont typeface="Calibri"/>
              <a:buNone/>
            </a:pPr>
            <a:r>
              <a:rPr lang="en-US" sz="4800" b="1" i="0" u="none">
                <a:solidFill>
                  <a:srgbClr val="A7D9FF"/>
                </a:solidFill>
                <a:latin typeface="Calibri"/>
                <a:ea typeface="Calibri"/>
                <a:cs typeface="Calibri"/>
                <a:sym typeface="Calibri"/>
              </a:rPr>
              <a:t>In odgovor je…</a:t>
            </a:r>
            <a:endParaRPr/>
          </a:p>
        </p:txBody>
      </p:sp>
      <p:pic>
        <p:nvPicPr>
          <p:cNvPr id="453" name="Google Shape;453;p52" descr="C:\Documents and Settings\user\My Documents\SPLETNE\PREPIS\KVIZIITD\HotPot\memorySlike\stavbe\house-wt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9600" y="5867400"/>
            <a:ext cx="685800" cy="692150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52"/>
          <p:cNvSpPr/>
          <p:nvPr/>
        </p:nvSpPr>
        <p:spPr>
          <a:xfrm>
            <a:off x="2133600" y="1676400"/>
            <a:ext cx="5181600" cy="1371600"/>
          </a:xfrm>
          <a:prstGeom prst="wedgeRoundRectCallout">
            <a:avLst>
              <a:gd name="adj1" fmla="val 10154"/>
              <a:gd name="adj2" fmla="val 29445"/>
              <a:gd name="adj3" fmla="val 0"/>
            </a:avLst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•"/>
            </a:pPr>
            <a:r>
              <a:rPr lang="en-US" sz="2800" b="0" i="1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 so znaki za omejitev in prepoved.</a:t>
            </a:r>
            <a:endParaRPr/>
          </a:p>
        </p:txBody>
      </p:sp>
      <p:pic>
        <p:nvPicPr>
          <p:cNvPr id="455" name="Google Shape;455;p52" descr="school_kids_group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62200" y="3327400"/>
            <a:ext cx="5715000" cy="308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5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4800"/>
              <a:buFont typeface="Calibri"/>
              <a:buNone/>
            </a:pPr>
            <a:r>
              <a:rPr lang="en-US" sz="4800" b="1" i="0" u="none">
                <a:solidFill>
                  <a:srgbClr val="FFFF66"/>
                </a:solidFill>
                <a:latin typeface="Calibri"/>
                <a:ea typeface="Calibri"/>
                <a:cs typeface="Calibri"/>
                <a:sym typeface="Calibri"/>
              </a:rPr>
              <a:t>20. vprašanje</a:t>
            </a:r>
            <a:endParaRPr/>
          </a:p>
        </p:txBody>
      </p:sp>
      <p:sp>
        <p:nvSpPr>
          <p:cNvPr id="462" name="Google Shape;462;p53"/>
          <p:cNvSpPr txBox="1">
            <a:spLocks noGrp="1"/>
          </p:cNvSpPr>
          <p:nvPr>
            <p:ph type="body" idx="1"/>
          </p:nvPr>
        </p:nvSpPr>
        <p:spPr>
          <a:xfrm>
            <a:off x="685800" y="1570037"/>
            <a:ext cx="8001000" cy="79216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•"/>
            </a:pPr>
            <a:r>
              <a:rPr lang="en-US" sz="28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Opiši znake, ki omejujejo.</a:t>
            </a:r>
            <a:endParaRPr/>
          </a:p>
        </p:txBody>
      </p:sp>
      <p:pic>
        <p:nvPicPr>
          <p:cNvPr id="463" name="Google Shape;463;p53" descr="hqdefaul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6400" y="2209800"/>
            <a:ext cx="5892800" cy="441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9" name="Google Shape;469;p54" descr="2200 Znaki za prepoved in omejitev"/>
          <p:cNvPicPr preferRelativeResize="0"/>
          <p:nvPr/>
        </p:nvPicPr>
        <p:blipFill rotWithShape="1">
          <a:blip r:embed="rId3">
            <a:alphaModFix/>
          </a:blip>
          <a:srcRect t="50097" r="15930" b="41128"/>
          <a:stretch/>
        </p:blipFill>
        <p:spPr>
          <a:xfrm>
            <a:off x="0" y="4741862"/>
            <a:ext cx="9144000" cy="2116137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5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9FF"/>
              </a:buClr>
              <a:buSzPts val="4800"/>
              <a:buFont typeface="Calibri"/>
              <a:buNone/>
            </a:pPr>
            <a:r>
              <a:rPr lang="en-US" sz="4800" b="1" i="0" u="none">
                <a:solidFill>
                  <a:srgbClr val="A7D9FF"/>
                </a:solidFill>
                <a:latin typeface="Calibri"/>
                <a:ea typeface="Calibri"/>
                <a:cs typeface="Calibri"/>
                <a:sym typeface="Calibri"/>
              </a:rPr>
              <a:t>In odgovor je…</a:t>
            </a:r>
            <a:endParaRPr/>
          </a:p>
        </p:txBody>
      </p:sp>
      <p:pic>
        <p:nvPicPr>
          <p:cNvPr id="471" name="Google Shape;471;p54" descr="C:\Documents and Settings\user\My Documents\SPLETNE\PREPIS\KVIZIITD\HotPot\memorySlike\stavbe\house-wt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29600" y="5867400"/>
            <a:ext cx="685800" cy="692150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54"/>
          <p:cNvSpPr/>
          <p:nvPr/>
        </p:nvSpPr>
        <p:spPr>
          <a:xfrm>
            <a:off x="990600" y="1676400"/>
            <a:ext cx="2514600" cy="2514600"/>
          </a:xfrm>
          <a:prstGeom prst="wedgeRoundRectCallout">
            <a:avLst>
              <a:gd name="adj1" fmla="val 33974"/>
              <a:gd name="adj2" fmla="val 1970"/>
              <a:gd name="adj3" fmla="val 0"/>
            </a:avLst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US" sz="28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 so okrogle oblike, ponavadi z rdečo obrobo.</a:t>
            </a:r>
            <a:endParaRPr/>
          </a:p>
        </p:txBody>
      </p:sp>
      <p:pic>
        <p:nvPicPr>
          <p:cNvPr id="473" name="Google Shape;473;p54" descr="classroom-toys-clipart-1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97187" y="533400"/>
            <a:ext cx="6094412" cy="445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7" descr="Rezultat iskanja slik za watermelon bicyc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57262"/>
            <a:ext cx="9144000" cy="6129337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7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4800"/>
              <a:buFont typeface="Calibri"/>
              <a:buNone/>
            </a:pPr>
            <a:r>
              <a:rPr lang="en-US" sz="4800" b="1" i="0" u="none">
                <a:solidFill>
                  <a:srgbClr val="FFFF66"/>
                </a:solidFill>
                <a:latin typeface="Calibri"/>
                <a:ea typeface="Calibri"/>
                <a:cs typeface="Calibri"/>
                <a:sym typeface="Calibri"/>
              </a:rPr>
              <a:t>2. vprašanje</a:t>
            </a:r>
            <a:endParaRPr/>
          </a:p>
        </p:txBody>
      </p:sp>
      <p:sp>
        <p:nvSpPr>
          <p:cNvPr id="142" name="Google Shape;142;p17"/>
          <p:cNvSpPr txBox="1">
            <a:spLocks noGrp="1"/>
          </p:cNvSpPr>
          <p:nvPr>
            <p:ph type="body" idx="1"/>
          </p:nvPr>
        </p:nvSpPr>
        <p:spPr>
          <a:xfrm>
            <a:off x="0" y="5867400"/>
            <a:ext cx="9144000" cy="914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•"/>
            </a:pPr>
            <a:r>
              <a:rPr lang="en-US" sz="28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Katere naprave in oprema so nujne oziroma predpisane za vsako kolo?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8"/>
          <p:cNvSpPr txBox="1"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9FF"/>
              </a:buClr>
              <a:buSzPts val="4800"/>
              <a:buFont typeface="Calibri"/>
              <a:buNone/>
            </a:pPr>
            <a:r>
              <a:rPr lang="en-US" sz="4800" b="1" i="0" u="none">
                <a:solidFill>
                  <a:srgbClr val="A7D9FF"/>
                </a:solidFill>
                <a:latin typeface="Calibri"/>
                <a:ea typeface="Calibri"/>
                <a:cs typeface="Calibri"/>
                <a:sym typeface="Calibri"/>
              </a:rPr>
              <a:t>In odgovor je…</a:t>
            </a:r>
            <a:r>
              <a:rPr lang="en-US" sz="4800" b="0" i="0" u="none">
                <a:solidFill>
                  <a:srgbClr val="A7D9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149" name="Google Shape;149;p18" descr="C:\Documents and Settings\user\My Documents\SPLETNE\PREPIS\KVIZIITD\HotPot\memorySlike\stavbe\house-wt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9600" y="5867400"/>
            <a:ext cx="685800" cy="69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8" descr="npz.ht10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304800" y="1143000"/>
            <a:ext cx="7902575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8"/>
          <p:cNvSpPr txBox="1"/>
          <p:nvPr/>
        </p:nvSpPr>
        <p:spPr>
          <a:xfrm>
            <a:off x="1219200" y="838200"/>
            <a:ext cx="737235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LETEČI POTEPUHI: </a:t>
            </a:r>
            <a:r>
              <a:rPr lang="en-US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https://www.youtube.com/watch?v=NauLkNZiJrc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9" descr="getting_your_kids_into_cycling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76350"/>
            <a:ext cx="9144000" cy="558165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9"/>
          <p:cNvSpPr txBox="1"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4800"/>
              <a:buFont typeface="Calibri"/>
              <a:buNone/>
            </a:pPr>
            <a:r>
              <a:rPr lang="en-US" sz="4800" b="1" i="0" u="none">
                <a:solidFill>
                  <a:srgbClr val="FFFF66"/>
                </a:solidFill>
                <a:latin typeface="Calibri"/>
                <a:ea typeface="Calibri"/>
                <a:cs typeface="Calibri"/>
                <a:sym typeface="Calibri"/>
              </a:rPr>
              <a:t>3. vprašanje</a:t>
            </a:r>
            <a:endParaRPr/>
          </a:p>
        </p:txBody>
      </p:sp>
      <p:sp>
        <p:nvSpPr>
          <p:cNvPr id="159" name="Google Shape;159;p19"/>
          <p:cNvSpPr txBox="1">
            <a:spLocks noGrp="1"/>
          </p:cNvSpPr>
          <p:nvPr>
            <p:ph type="body" idx="1"/>
          </p:nvPr>
        </p:nvSpPr>
        <p:spPr>
          <a:xfrm>
            <a:off x="0" y="914400"/>
            <a:ext cx="9144000" cy="762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•"/>
            </a:pPr>
            <a:r>
              <a:rPr lang="en-US" sz="28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Kaj nam pomaga pri vožnji s kolesom?</a:t>
            </a:r>
            <a:endParaRPr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 b="0" i="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9FF"/>
              </a:buClr>
              <a:buSzPts val="4800"/>
              <a:buFont typeface="Calibri"/>
              <a:buNone/>
            </a:pPr>
            <a:r>
              <a:rPr lang="en-US" sz="4800" b="1" i="0" u="none">
                <a:solidFill>
                  <a:srgbClr val="A7D9FF"/>
                </a:solidFill>
                <a:latin typeface="Calibri"/>
                <a:ea typeface="Calibri"/>
                <a:cs typeface="Calibri"/>
                <a:sym typeface="Calibri"/>
              </a:rPr>
              <a:t>In odgovor je…</a:t>
            </a:r>
            <a:endParaRPr/>
          </a:p>
        </p:txBody>
      </p:sp>
      <p:sp>
        <p:nvSpPr>
          <p:cNvPr id="166" name="Google Shape;166;p20"/>
          <p:cNvSpPr txBox="1">
            <a:spLocks noGrp="1"/>
          </p:cNvSpPr>
          <p:nvPr>
            <p:ph type="body" idx="1"/>
          </p:nvPr>
        </p:nvSpPr>
        <p:spPr>
          <a:xfrm>
            <a:off x="1524000" y="1600200"/>
            <a:ext cx="5562600" cy="1676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•"/>
            </a:pPr>
            <a:r>
              <a:rPr lang="en-US" sz="2800" b="0" i="1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Prometni znaki,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•"/>
            </a:pPr>
            <a:r>
              <a:rPr lang="en-US" sz="2800" b="0" i="1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označbe na cestišču,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•"/>
            </a:pPr>
            <a:r>
              <a:rPr lang="en-US" sz="2800" b="0" i="1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druga prometna signalizacija.</a:t>
            </a:r>
            <a:endParaRPr/>
          </a:p>
        </p:txBody>
      </p:sp>
      <p:pic>
        <p:nvPicPr>
          <p:cNvPr id="167" name="Google Shape;167;p20" descr="C:\Documents and Settings\user\My Documents\SPLETNE\PREPIS\KVIZIITD\HotPot\memorySlike\stavbe\house-wt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9600" y="5867400"/>
            <a:ext cx="685800" cy="69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0" descr="Rezultat iskanja slik za bicycler and sign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276600"/>
            <a:ext cx="9128125" cy="251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1" descr="Rezultat iskanja slik za cycling in china 20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62" y="990600"/>
            <a:ext cx="9126537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1"/>
          <p:cNvSpPr txBox="1"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4800"/>
              <a:buFont typeface="Calibri"/>
              <a:buNone/>
            </a:pPr>
            <a:r>
              <a:rPr lang="en-US" sz="4800" b="1" i="0" u="none">
                <a:solidFill>
                  <a:srgbClr val="FFFF66"/>
                </a:solidFill>
                <a:latin typeface="Calibri"/>
                <a:ea typeface="Calibri"/>
                <a:cs typeface="Calibri"/>
                <a:sym typeface="Calibri"/>
              </a:rPr>
              <a:t>4. vprašanje</a:t>
            </a:r>
            <a:endParaRPr/>
          </a:p>
        </p:txBody>
      </p:sp>
      <p:sp>
        <p:nvSpPr>
          <p:cNvPr id="176" name="Google Shape;176;p21"/>
          <p:cNvSpPr txBox="1">
            <a:spLocks noGrp="1"/>
          </p:cNvSpPr>
          <p:nvPr>
            <p:ph type="body" idx="1"/>
          </p:nvPr>
        </p:nvSpPr>
        <p:spPr>
          <a:xfrm>
            <a:off x="0" y="1143000"/>
            <a:ext cx="9144000" cy="533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•"/>
            </a:pPr>
            <a:r>
              <a:rPr lang="en-US" sz="28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Ali lahko v prometu voziš kolo?</a:t>
            </a:r>
            <a:endParaRPr/>
          </a:p>
          <a:p>
            <a:pPr marL="342900" lvl="0" indent="-3429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 b="0" i="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1651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 b="0" i="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 b="0" i="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AA"/>
      </a:accent5>
      <a:accent6>
        <a:srgbClr val="2D2D8A"/>
      </a:accent6>
      <a:hlink>
        <a:srgbClr val="FFFF00"/>
      </a:hlink>
      <a:folHlink>
        <a:srgbClr val="9900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706</Words>
  <Application>Microsoft Office PowerPoint</Application>
  <PresentationFormat>Diaprojekcija na zaslonu (4:3)</PresentationFormat>
  <Paragraphs>159</Paragraphs>
  <Slides>42</Slides>
  <Notes>42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42</vt:i4>
      </vt:variant>
    </vt:vector>
  </HeadingPairs>
  <TitlesOfParts>
    <vt:vector size="45" baseType="lpstr">
      <vt:lpstr>Arial</vt:lpstr>
      <vt:lpstr>Calibri</vt:lpstr>
      <vt:lpstr>Default Design</vt:lpstr>
      <vt:lpstr>20 VPRAŠANJ ZA VARNOST NA KOLESU OŠ KRIŽE</vt:lpstr>
      <vt:lpstr>Izberi vprašanje</vt:lpstr>
      <vt:lpstr>1. vprašanje </vt:lpstr>
      <vt:lpstr>In odgovor je…</vt:lpstr>
      <vt:lpstr>2. vprašanje</vt:lpstr>
      <vt:lpstr>In odgovor je… </vt:lpstr>
      <vt:lpstr>3. vprašanje</vt:lpstr>
      <vt:lpstr>In odgovor je…</vt:lpstr>
      <vt:lpstr>4. vprašanje</vt:lpstr>
      <vt:lpstr>In odgovor je…</vt:lpstr>
      <vt:lpstr>5. vprašanje</vt:lpstr>
      <vt:lpstr>In odgovor je…</vt:lpstr>
      <vt:lpstr>6. vprašanje</vt:lpstr>
      <vt:lpstr>In odgovor je…</vt:lpstr>
      <vt:lpstr>7. vprašanje</vt:lpstr>
      <vt:lpstr>In odgovor je…</vt:lpstr>
      <vt:lpstr>8. vprašanje</vt:lpstr>
      <vt:lpstr>In odgovor je…</vt:lpstr>
      <vt:lpstr>9. vprašanje</vt:lpstr>
      <vt:lpstr>In odgovor je…</vt:lpstr>
      <vt:lpstr>10. vprašanje</vt:lpstr>
      <vt:lpstr>In odgovor je…</vt:lpstr>
      <vt:lpstr>11. vprašanje</vt:lpstr>
      <vt:lpstr>In odgovor je…</vt:lpstr>
      <vt:lpstr>12. vprašanje</vt:lpstr>
      <vt:lpstr>In odgovor je…</vt:lpstr>
      <vt:lpstr>13. vprašanje</vt:lpstr>
      <vt:lpstr>In odgovor je…</vt:lpstr>
      <vt:lpstr>14. vprašanje</vt:lpstr>
      <vt:lpstr>In odgovor je…</vt:lpstr>
      <vt:lpstr>15. vprašanje</vt:lpstr>
      <vt:lpstr>In odgovor je…</vt:lpstr>
      <vt:lpstr>16. vprašanje</vt:lpstr>
      <vt:lpstr>In odgovor je…</vt:lpstr>
      <vt:lpstr>17. vprašanje</vt:lpstr>
      <vt:lpstr>In odgovor je…</vt:lpstr>
      <vt:lpstr>18. vprašanje</vt:lpstr>
      <vt:lpstr>In odgovor je…</vt:lpstr>
      <vt:lpstr>19. vprašanje</vt:lpstr>
      <vt:lpstr>In odgovor je…</vt:lpstr>
      <vt:lpstr>20. vprašanje</vt:lpstr>
      <vt:lpstr>In odgovor je…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 VPRAŠANJ ZA VARNOST NA KOLESU</dc:title>
  <dc:creator>Uporabnik</dc:creator>
  <cp:lastModifiedBy>tanja.medved@outlook.com</cp:lastModifiedBy>
  <cp:revision>2</cp:revision>
  <dcterms:modified xsi:type="dcterms:W3CDTF">2019-03-14T20:40:44Z</dcterms:modified>
</cp:coreProperties>
</file>