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 id="269" r:id="rId1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607E7A-5ED1-404B-BCB5-1F1EA526BF5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CE3D4904-4747-4A9F-BA24-A067D5DC3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9C0B959A-B18C-4CC2-8535-DA14A418FE83}"/>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5" name="Označba mesta noge 4">
            <a:extLst>
              <a:ext uri="{FF2B5EF4-FFF2-40B4-BE49-F238E27FC236}">
                <a16:creationId xmlns:a16="http://schemas.microsoft.com/office/drawing/2014/main" id="{FB59C8E0-63E0-4F63-A17E-4BAEF847D6F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CFA12C4-2DCF-433F-9BA4-11ED0B4412C3}"/>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1522915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43B3AE-DAFD-4F70-9F1B-394D37756A1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B0CA3B1B-0242-4EF7-9EFD-96AB922CC64B}"/>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A6BD6D-D10C-4390-960E-647BAA1584C1}"/>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5" name="Označba mesta noge 4">
            <a:extLst>
              <a:ext uri="{FF2B5EF4-FFF2-40B4-BE49-F238E27FC236}">
                <a16:creationId xmlns:a16="http://schemas.microsoft.com/office/drawing/2014/main" id="{632550FE-39FF-449B-B96C-4B592D73217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F2AFD5B-B1C7-47ED-989C-D51D63AB966D}"/>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178762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42E203B4-629B-49EC-A635-4A04B8729D6F}"/>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2310BE8-C88D-4A38-8112-4381ADD42849}"/>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FD42FFD-4060-4EE9-AB3B-B2B6E5B8604A}"/>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5" name="Označba mesta noge 4">
            <a:extLst>
              <a:ext uri="{FF2B5EF4-FFF2-40B4-BE49-F238E27FC236}">
                <a16:creationId xmlns:a16="http://schemas.microsoft.com/office/drawing/2014/main" id="{04462026-8C5A-4896-A606-9AB919A7C49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CAD0919-EC84-4408-8643-918197ACDD5B}"/>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421779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F4D386-BB38-474B-921B-BE8B3845F8A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2FF941AD-9B51-42E1-8937-A24B0750F654}"/>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229F4D1-C23F-44CB-8E9D-ACFB6CE8956C}"/>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5" name="Označba mesta noge 4">
            <a:extLst>
              <a:ext uri="{FF2B5EF4-FFF2-40B4-BE49-F238E27FC236}">
                <a16:creationId xmlns:a16="http://schemas.microsoft.com/office/drawing/2014/main" id="{1157AD76-CA97-4F7F-B94B-8583CCAE07F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A614EB8-B7DE-4393-B5A1-DF4F4E6FFF9F}"/>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25426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E35078-0C90-47F8-A4E7-07C3B0060F25}"/>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35787414-C5CD-4A8B-A680-999867C89D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F9D0C1D5-23AA-4284-9EA1-8E91E15EF51D}"/>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5" name="Označba mesta noge 4">
            <a:extLst>
              <a:ext uri="{FF2B5EF4-FFF2-40B4-BE49-F238E27FC236}">
                <a16:creationId xmlns:a16="http://schemas.microsoft.com/office/drawing/2014/main" id="{057D7EFE-F5A4-4815-8864-DD2B7B6065E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884A812-DE5D-42BB-9904-8F30D66F628B}"/>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326411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1923CB5-FC0F-43E1-96C8-8EBC3A3998E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CB41E9E8-C695-4804-A710-491114AC208A}"/>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56F95930-3503-4B63-A3C8-06904B7F63B6}"/>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61614DF5-BEF7-4DD0-BAEB-C7ABFACA5FD3}"/>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6" name="Označba mesta noge 5">
            <a:extLst>
              <a:ext uri="{FF2B5EF4-FFF2-40B4-BE49-F238E27FC236}">
                <a16:creationId xmlns:a16="http://schemas.microsoft.com/office/drawing/2014/main" id="{3A4605F2-BD28-4B64-BE9B-0121BF3A5C6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66F8FA9-55FC-4D51-A76C-595BC60AB4CA}"/>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2450881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F5F027-EA13-4E57-B079-610E31AF1E81}"/>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9902DB60-0183-4F8D-A66B-43017C78A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172F1776-65C0-4CB2-8587-E58C0DCC955B}"/>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EDDB31FF-615C-4F1C-9AE8-0C9F39C24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3486B90F-AE3E-40CB-B8D1-546212014B83}"/>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4B35C480-ACB8-477F-83C2-B706F69A62C1}"/>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8" name="Označba mesta noge 7">
            <a:extLst>
              <a:ext uri="{FF2B5EF4-FFF2-40B4-BE49-F238E27FC236}">
                <a16:creationId xmlns:a16="http://schemas.microsoft.com/office/drawing/2014/main" id="{48CA9D1A-A796-46C7-9B3A-887322DF8FA5}"/>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AA95F774-3E6F-4C3B-935E-65AA1B8BFFC2}"/>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253491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239412-7504-4A1D-89DF-2D0A48C2AF65}"/>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1FF70AFC-FAB4-4000-B15D-00464115F274}"/>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4" name="Označba mesta noge 3">
            <a:extLst>
              <a:ext uri="{FF2B5EF4-FFF2-40B4-BE49-F238E27FC236}">
                <a16:creationId xmlns:a16="http://schemas.microsoft.com/office/drawing/2014/main" id="{F84FAAD9-629B-4B39-BDF0-E4CF9B0295B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3576053B-68B1-45E5-84CB-F97F9FF2C51E}"/>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2534018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92EB695D-46DD-4759-BD03-4C1D665481C7}"/>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3" name="Označba mesta noge 2">
            <a:extLst>
              <a:ext uri="{FF2B5EF4-FFF2-40B4-BE49-F238E27FC236}">
                <a16:creationId xmlns:a16="http://schemas.microsoft.com/office/drawing/2014/main" id="{4F398FBF-D648-4A06-A972-04C07B697FB7}"/>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29551C2-308F-489F-8656-98787EABD2C9}"/>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10785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A56025-E22B-448C-B953-2437D891171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5FB322B6-0816-4C94-967D-7617603010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35833021-06D6-4A54-B59F-B5E0FC62A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2E7A9734-57B8-4C86-996E-8DB295DE6B02}"/>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6" name="Označba mesta noge 5">
            <a:extLst>
              <a:ext uri="{FF2B5EF4-FFF2-40B4-BE49-F238E27FC236}">
                <a16:creationId xmlns:a16="http://schemas.microsoft.com/office/drawing/2014/main" id="{2F6BF4BD-B7C2-4D51-9D57-C40D25DF762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1B828491-E932-4476-9263-A3CBCA8EF8BF}"/>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76292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C550AC-994C-4FDD-804B-1200DCC1D03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3CCA12C1-B66C-47AD-BAD2-570AA55143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113D60AE-3C91-4C39-BD44-1CFAF24F2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0856EB5D-6707-4A19-8022-40C9D5A5EF35}"/>
              </a:ext>
            </a:extLst>
          </p:cNvPr>
          <p:cNvSpPr>
            <a:spLocks noGrp="1"/>
          </p:cNvSpPr>
          <p:nvPr>
            <p:ph type="dt" sz="half" idx="10"/>
          </p:nvPr>
        </p:nvSpPr>
        <p:spPr/>
        <p:txBody>
          <a:bodyPr/>
          <a:lstStyle/>
          <a:p>
            <a:fld id="{45814AA6-E9F2-403B-95B1-3E282F9F92E8}" type="datetimeFigureOut">
              <a:rPr lang="sl-SI" smtClean="0"/>
              <a:t>2. 05. 2020</a:t>
            </a:fld>
            <a:endParaRPr lang="sl-SI"/>
          </a:p>
        </p:txBody>
      </p:sp>
      <p:sp>
        <p:nvSpPr>
          <p:cNvPr id="6" name="Označba mesta noge 5">
            <a:extLst>
              <a:ext uri="{FF2B5EF4-FFF2-40B4-BE49-F238E27FC236}">
                <a16:creationId xmlns:a16="http://schemas.microsoft.com/office/drawing/2014/main" id="{6288E55D-B2B4-4724-AC12-B93757A7E93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48D74A18-DBEE-4C4E-A0E5-CCB7AED8E8BB}"/>
              </a:ext>
            </a:extLst>
          </p:cNvPr>
          <p:cNvSpPr>
            <a:spLocks noGrp="1"/>
          </p:cNvSpPr>
          <p:nvPr>
            <p:ph type="sldNum" sz="quarter" idx="12"/>
          </p:nvPr>
        </p:nvSpPr>
        <p:spPr/>
        <p:txBody>
          <a:bodyPr/>
          <a:lstStyle/>
          <a:p>
            <a:fld id="{A3DDDFF2-362F-4C14-82BC-5A66ECE85193}" type="slidenum">
              <a:rPr lang="sl-SI" smtClean="0"/>
              <a:t>‹#›</a:t>
            </a:fld>
            <a:endParaRPr lang="sl-SI"/>
          </a:p>
        </p:txBody>
      </p:sp>
    </p:spTree>
    <p:extLst>
      <p:ext uri="{BB962C8B-B14F-4D97-AF65-F5344CB8AC3E}">
        <p14:creationId xmlns:p14="http://schemas.microsoft.com/office/powerpoint/2010/main" val="8663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758D0D15-68EF-4DCF-947B-ABA768589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8A05E9D4-3B9D-40B5-8CFB-EB41FD1AE6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F45E6ED-47BE-4046-BF0D-5793D3B46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14AA6-E9F2-403B-95B1-3E282F9F92E8}" type="datetimeFigureOut">
              <a:rPr lang="sl-SI" smtClean="0"/>
              <a:t>2. 05. 2020</a:t>
            </a:fld>
            <a:endParaRPr lang="sl-SI"/>
          </a:p>
        </p:txBody>
      </p:sp>
      <p:sp>
        <p:nvSpPr>
          <p:cNvPr id="5" name="Označba mesta noge 4">
            <a:extLst>
              <a:ext uri="{FF2B5EF4-FFF2-40B4-BE49-F238E27FC236}">
                <a16:creationId xmlns:a16="http://schemas.microsoft.com/office/drawing/2014/main" id="{68F2792A-0205-4A70-BA11-677390A336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642C4452-B074-4186-AAB7-754AD7F47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DDFF2-362F-4C14-82BC-5A66ECE85193}" type="slidenum">
              <a:rPr lang="sl-SI" smtClean="0"/>
              <a:t>‹#›</a:t>
            </a:fld>
            <a:endParaRPr lang="sl-SI"/>
          </a:p>
        </p:txBody>
      </p:sp>
    </p:spTree>
    <p:extLst>
      <p:ext uri="{BB962C8B-B14F-4D97-AF65-F5344CB8AC3E}">
        <p14:creationId xmlns:p14="http://schemas.microsoft.com/office/powerpoint/2010/main" val="2355413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1A49E3-4D6C-4EDE-8FC1-2052CA18851F}"/>
              </a:ext>
            </a:extLst>
          </p:cNvPr>
          <p:cNvSpPr>
            <a:spLocks noGrp="1"/>
          </p:cNvSpPr>
          <p:nvPr>
            <p:ph type="ctrTitle"/>
          </p:nvPr>
        </p:nvSpPr>
        <p:spPr>
          <a:xfrm>
            <a:off x="1639410" y="1420428"/>
            <a:ext cx="9297880" cy="3329126"/>
          </a:xfrm>
        </p:spPr>
        <p:txBody>
          <a:bodyPr>
            <a:normAutofit fontScale="90000"/>
          </a:bodyPr>
          <a:lstStyle/>
          <a:p>
            <a:r>
              <a:rPr lang="sl-SI"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Priporočila za uporabo kolesarske čelade</a:t>
            </a:r>
            <a:r>
              <a:rPr lang="sl-SI" dirty="0"/>
              <a:t/>
            </a:r>
            <a:br>
              <a:rPr lang="sl-SI" dirty="0"/>
            </a:br>
            <a:r>
              <a:rPr lang="sl-SI" dirty="0"/>
              <a:t/>
            </a:r>
            <a:br>
              <a:rPr lang="sl-SI" dirty="0"/>
            </a:br>
            <a:r>
              <a:rPr lang="sl-SI" sz="3100" b="1" dirty="0"/>
              <a:t>5. razred,</a:t>
            </a:r>
            <a:br>
              <a:rPr lang="sl-SI" sz="3100" b="1" dirty="0"/>
            </a:br>
            <a:r>
              <a:rPr lang="sl-SI" sz="3100" b="1" dirty="0"/>
              <a:t>OŠ Toneta Tomšiča Knežak</a:t>
            </a:r>
            <a:endParaRPr lang="sl-SI" b="1" dirty="0"/>
          </a:p>
        </p:txBody>
      </p:sp>
      <p:sp>
        <p:nvSpPr>
          <p:cNvPr id="3" name="PoljeZBesedilom 2">
            <a:extLst>
              <a:ext uri="{FF2B5EF4-FFF2-40B4-BE49-F238E27FC236}">
                <a16:creationId xmlns:a16="http://schemas.microsoft.com/office/drawing/2014/main" id="{3B3C5BD5-DBDA-4762-B6FC-AC2E581EEAF1}"/>
              </a:ext>
            </a:extLst>
          </p:cNvPr>
          <p:cNvSpPr txBox="1"/>
          <p:nvPr/>
        </p:nvSpPr>
        <p:spPr>
          <a:xfrm>
            <a:off x="8016535" y="5579614"/>
            <a:ext cx="3897297" cy="923330"/>
          </a:xfrm>
          <a:prstGeom prst="rect">
            <a:avLst/>
          </a:prstGeom>
          <a:noFill/>
        </p:spPr>
        <p:txBody>
          <a:bodyPr wrap="square" rtlCol="0">
            <a:spAutoFit/>
          </a:bodyPr>
          <a:lstStyle/>
          <a:p>
            <a:pPr algn="ctr"/>
            <a:r>
              <a:rPr lang="sl-SI" dirty="0"/>
              <a:t>Tina Jenko,</a:t>
            </a:r>
          </a:p>
          <a:p>
            <a:pPr algn="ctr"/>
            <a:r>
              <a:rPr lang="sl-SI" dirty="0"/>
              <a:t>mentorica kolesarskega izpita</a:t>
            </a:r>
            <a:br>
              <a:rPr lang="sl-SI" dirty="0"/>
            </a:br>
            <a:endParaRPr lang="sl-SI" dirty="0"/>
          </a:p>
        </p:txBody>
      </p:sp>
    </p:spTree>
    <p:extLst>
      <p:ext uri="{BB962C8B-B14F-4D97-AF65-F5344CB8AC3E}">
        <p14:creationId xmlns:p14="http://schemas.microsoft.com/office/powerpoint/2010/main" val="105101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2583B34-248E-4FA5-86FD-284F5F27CBE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 t="55793" r="185"/>
          <a:stretch/>
        </p:blipFill>
        <p:spPr>
          <a:xfrm rot="10800000">
            <a:off x="678356" y="217503"/>
            <a:ext cx="6007333" cy="1975281"/>
          </a:xfrm>
          <a:prstGeom prst="rect">
            <a:avLst/>
          </a:prstGeom>
        </p:spPr>
      </p:pic>
      <p:pic>
        <p:nvPicPr>
          <p:cNvPr id="7" name="Slika 6">
            <a:extLst>
              <a:ext uri="{FF2B5EF4-FFF2-40B4-BE49-F238E27FC236}">
                <a16:creationId xmlns:a16="http://schemas.microsoft.com/office/drawing/2014/main" id="{C4CF5861-69F8-45D0-9A9F-382BDBEFCC5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8" t="17867" r="182" b="19568"/>
          <a:stretch/>
        </p:blipFill>
        <p:spPr>
          <a:xfrm rot="10800000">
            <a:off x="6685689" y="196850"/>
            <a:ext cx="4280646" cy="1995935"/>
          </a:xfrm>
          <a:prstGeom prst="rect">
            <a:avLst/>
          </a:prstGeom>
        </p:spPr>
      </p:pic>
      <p:pic>
        <p:nvPicPr>
          <p:cNvPr id="9" name="Slika 8">
            <a:extLst>
              <a:ext uri="{FF2B5EF4-FFF2-40B4-BE49-F238E27FC236}">
                <a16:creationId xmlns:a16="http://schemas.microsoft.com/office/drawing/2014/main" id="{CF2E6EA6-F95B-4715-A62D-15DB4BD2D91C}"/>
              </a:ext>
            </a:extLst>
          </p:cNvPr>
          <p:cNvPicPr>
            <a:picLocks noChangeAspect="1"/>
          </p:cNvPicPr>
          <p:nvPr/>
        </p:nvPicPr>
        <p:blipFill rotWithShape="1">
          <a:blip r:embed="rId4">
            <a:extLst>
              <a:ext uri="{28A0092B-C50C-407E-A947-70E740481C1C}">
                <a14:useLocalDpi xmlns:a14="http://schemas.microsoft.com/office/drawing/2010/main" val="0"/>
              </a:ext>
            </a:extLst>
          </a:blip>
          <a:srcRect l="4093" t="27055" r="761" b="30226"/>
          <a:stretch/>
        </p:blipFill>
        <p:spPr>
          <a:xfrm rot="10800000">
            <a:off x="1701553" y="2162390"/>
            <a:ext cx="8788893" cy="2929632"/>
          </a:xfrm>
          <a:prstGeom prst="rect">
            <a:avLst/>
          </a:prstGeom>
        </p:spPr>
      </p:pic>
      <p:sp>
        <p:nvSpPr>
          <p:cNvPr id="10" name="PoljeZBesedilom 9">
            <a:extLst>
              <a:ext uri="{FF2B5EF4-FFF2-40B4-BE49-F238E27FC236}">
                <a16:creationId xmlns:a16="http://schemas.microsoft.com/office/drawing/2014/main" id="{0C46A6F4-D04A-4433-94E6-6E6CEA278C80}"/>
              </a:ext>
            </a:extLst>
          </p:cNvPr>
          <p:cNvSpPr txBox="1"/>
          <p:nvPr/>
        </p:nvSpPr>
        <p:spPr>
          <a:xfrm>
            <a:off x="1233996" y="5477523"/>
            <a:ext cx="10111666" cy="923330"/>
          </a:xfrm>
          <a:prstGeom prst="rect">
            <a:avLst/>
          </a:prstGeom>
          <a:noFill/>
        </p:spPr>
        <p:txBody>
          <a:bodyPr wrap="square" rtlCol="0">
            <a:spAutoFit/>
          </a:bodyPr>
          <a:lstStyle/>
          <a:p>
            <a:r>
              <a:rPr lang="sl-SI" dirty="0"/>
              <a:t>Deklica Maša je odšla na vožnjo s kolesom. Kar naenkrat pa ji je nasproti vozeči kolesar presekal pot. </a:t>
            </a:r>
          </a:p>
          <a:p>
            <a:r>
              <a:rPr lang="sl-SI" dirty="0"/>
              <a:t>Maša: „Pred vožnjo je dobro poznati in znati upoštevati vsa prometna pravila. Še dobro, da sem si pred vožnjo na glavo nadela čelado.“</a:t>
            </a:r>
          </a:p>
        </p:txBody>
      </p:sp>
    </p:spTree>
    <p:extLst>
      <p:ext uri="{BB962C8B-B14F-4D97-AF65-F5344CB8AC3E}">
        <p14:creationId xmlns:p14="http://schemas.microsoft.com/office/powerpoint/2010/main" val="364177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9F3E7BCD-58D5-4BA4-AFF4-9F97503EAB7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783" t="11993" r="18838" b="4966"/>
          <a:stretch/>
        </p:blipFill>
        <p:spPr>
          <a:xfrm rot="5400000">
            <a:off x="1063545" y="479582"/>
            <a:ext cx="2654424" cy="2902625"/>
          </a:xfrm>
          <a:prstGeom prst="rect">
            <a:avLst/>
          </a:prstGeom>
          <a:ln>
            <a:noFill/>
          </a:ln>
          <a:effectLst>
            <a:softEdge rad="112500"/>
          </a:effectLst>
        </p:spPr>
      </p:pic>
      <p:pic>
        <p:nvPicPr>
          <p:cNvPr id="9" name="Slika 8">
            <a:extLst>
              <a:ext uri="{FF2B5EF4-FFF2-40B4-BE49-F238E27FC236}">
                <a16:creationId xmlns:a16="http://schemas.microsoft.com/office/drawing/2014/main" id="{2A7C2C6C-166F-43D1-A3E2-6E4A24A86CD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1274" t="14696" r="960" b="11174"/>
          <a:stretch/>
        </p:blipFill>
        <p:spPr>
          <a:xfrm rot="5400000">
            <a:off x="4098817" y="668419"/>
            <a:ext cx="2739581" cy="2610107"/>
          </a:xfrm>
          <a:prstGeom prst="rect">
            <a:avLst/>
          </a:prstGeom>
          <a:ln>
            <a:noFill/>
          </a:ln>
          <a:effectLst>
            <a:softEdge rad="112500"/>
          </a:effectLst>
        </p:spPr>
      </p:pic>
      <p:pic>
        <p:nvPicPr>
          <p:cNvPr id="11" name="Slika 10">
            <a:extLst>
              <a:ext uri="{FF2B5EF4-FFF2-40B4-BE49-F238E27FC236}">
                <a16:creationId xmlns:a16="http://schemas.microsoft.com/office/drawing/2014/main" id="{23253551-11E2-4E96-8DD6-95620F4750F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633" t="8331" r="12669" b="120"/>
          <a:stretch/>
        </p:blipFill>
        <p:spPr>
          <a:xfrm>
            <a:off x="7279689" y="603682"/>
            <a:ext cx="2760955" cy="2654423"/>
          </a:xfrm>
          <a:prstGeom prst="rect">
            <a:avLst/>
          </a:prstGeom>
          <a:ln>
            <a:noFill/>
          </a:ln>
          <a:effectLst>
            <a:softEdge rad="112500"/>
          </a:effectLst>
        </p:spPr>
      </p:pic>
      <p:sp>
        <p:nvSpPr>
          <p:cNvPr id="12" name="PoljeZBesedilom 11">
            <a:extLst>
              <a:ext uri="{FF2B5EF4-FFF2-40B4-BE49-F238E27FC236}">
                <a16:creationId xmlns:a16="http://schemas.microsoft.com/office/drawing/2014/main" id="{5E2C008D-3BAC-47FC-9260-FD03FA652407}"/>
              </a:ext>
            </a:extLst>
          </p:cNvPr>
          <p:cNvSpPr txBox="1"/>
          <p:nvPr/>
        </p:nvSpPr>
        <p:spPr>
          <a:xfrm>
            <a:off x="798991" y="3688672"/>
            <a:ext cx="9676660" cy="2267737"/>
          </a:xfrm>
          <a:prstGeom prst="rect">
            <a:avLst/>
          </a:prstGeom>
          <a:noFill/>
        </p:spPr>
        <p:txBody>
          <a:bodyPr wrap="square" rtlCol="0">
            <a:spAutoFit/>
          </a:bodyPr>
          <a:lstStyle/>
          <a:p>
            <a:pPr lvl="0">
              <a:lnSpc>
                <a:spcPct val="107000"/>
              </a:lnSpc>
              <a:spcAft>
                <a:spcPts val="800"/>
              </a:spcAft>
              <a:buSzPts val="2600"/>
            </a:pPr>
            <a:r>
              <a:rPr lang="sl-SI" dirty="0">
                <a:latin typeface="Calibri" panose="020F0502020204030204" pitchFamily="34" charset="0"/>
                <a:ea typeface="Calibri" panose="020F0502020204030204" pitchFamily="34" charset="0"/>
                <a:cs typeface="Times New Roman" panose="02020603050405020304" pitchFamily="18" charset="0"/>
              </a:rPr>
              <a:t>Deček </a:t>
            </a:r>
            <a:r>
              <a:rPr lang="sl-SI" dirty="0" err="1">
                <a:latin typeface="Calibri" panose="020F0502020204030204" pitchFamily="34" charset="0"/>
                <a:ea typeface="Calibri" panose="020F0502020204030204" pitchFamily="34" charset="0"/>
                <a:cs typeface="Times New Roman" panose="02020603050405020304" pitchFamily="18" charset="0"/>
              </a:rPr>
              <a:t>Tijan</a:t>
            </a:r>
            <a:r>
              <a:rPr lang="sl-SI" dirty="0">
                <a:latin typeface="Calibri" panose="020F0502020204030204" pitchFamily="34" charset="0"/>
                <a:ea typeface="Calibri" panose="020F0502020204030204" pitchFamily="34" charset="0"/>
                <a:cs typeface="Times New Roman" panose="02020603050405020304" pitchFamily="18" charset="0"/>
              </a:rPr>
              <a:t> izjemno rad kolesari. Nekega toplega pomladnega dne, se je odločil preizkusiti nekaj novega, in sicer vožnjo po zadnjem kolesu.</a:t>
            </a:r>
          </a:p>
          <a:p>
            <a:pPr lvl="0">
              <a:lnSpc>
                <a:spcPct val="107000"/>
              </a:lnSpc>
              <a:spcAft>
                <a:spcPts val="800"/>
              </a:spcAft>
              <a:buSzPts val="2600"/>
            </a:pPr>
            <a:r>
              <a:rPr lang="sl-SI" dirty="0" err="1">
                <a:latin typeface="Calibri" panose="020F0502020204030204" pitchFamily="34" charset="0"/>
                <a:ea typeface="Calibri" panose="020F0502020204030204" pitchFamily="34" charset="0"/>
                <a:cs typeface="Times New Roman" panose="02020603050405020304" pitchFamily="18" charset="0"/>
              </a:rPr>
              <a:t>Tijan</a:t>
            </a:r>
            <a:r>
              <a:rPr lang="sl-SI" dirty="0">
                <a:latin typeface="Calibri" panose="020F0502020204030204" pitchFamily="34" charset="0"/>
                <a:ea typeface="Calibri" panose="020F0502020204030204" pitchFamily="34" charset="0"/>
                <a:cs typeface="Times New Roman" panose="02020603050405020304" pitchFamily="18" charset="0"/>
              </a:rPr>
              <a:t>: „Juhej, uspelo bo, uspelo!“  </a:t>
            </a:r>
          </a:p>
          <a:p>
            <a:pPr lvl="0">
              <a:lnSpc>
                <a:spcPct val="107000"/>
              </a:lnSpc>
              <a:spcAft>
                <a:spcPts val="800"/>
              </a:spcAft>
              <a:buSzPts val="2600"/>
            </a:pPr>
            <a:r>
              <a:rPr lang="sl-SI" dirty="0">
                <a:latin typeface="Calibri" panose="020F0502020204030204" pitchFamily="34" charset="0"/>
                <a:ea typeface="Calibri" panose="020F0502020204030204" pitchFamily="34" charset="0"/>
                <a:cs typeface="Times New Roman" panose="02020603050405020304" pitchFamily="18" charset="0"/>
              </a:rPr>
              <a:t>Res mu je uspelo, vendar pod zadnjim kolesom se je kar naenkrat znašel žebelj. </a:t>
            </a:r>
          </a:p>
          <a:p>
            <a:pPr lvl="0">
              <a:lnSpc>
                <a:spcPct val="107000"/>
              </a:lnSpc>
              <a:spcAft>
                <a:spcPts val="800"/>
              </a:spcAft>
              <a:buSzPts val="2600"/>
            </a:pPr>
            <a:r>
              <a:rPr lang="sl-SI" dirty="0" err="1">
                <a:latin typeface="Calibri" panose="020F0502020204030204" pitchFamily="34" charset="0"/>
                <a:ea typeface="Calibri" panose="020F0502020204030204" pitchFamily="34" charset="0"/>
                <a:cs typeface="Times New Roman" panose="02020603050405020304" pitchFamily="18" charset="0"/>
              </a:rPr>
              <a:t>Tijan</a:t>
            </a:r>
            <a:r>
              <a:rPr lang="sl-SI" dirty="0">
                <a:latin typeface="Calibri" panose="020F0502020204030204" pitchFamily="34" charset="0"/>
                <a:ea typeface="Calibri" panose="020F0502020204030204" pitchFamily="34" charset="0"/>
                <a:cs typeface="Times New Roman" panose="02020603050405020304" pitchFamily="18" charset="0"/>
              </a:rPr>
              <a:t> je padel. </a:t>
            </a:r>
          </a:p>
          <a:p>
            <a:pPr lvl="0">
              <a:lnSpc>
                <a:spcPct val="107000"/>
              </a:lnSpc>
              <a:spcAft>
                <a:spcPts val="800"/>
              </a:spcAft>
              <a:buSzPts val="2600"/>
            </a:pPr>
            <a:r>
              <a:rPr lang="sl-SI" dirty="0" err="1">
                <a:latin typeface="Calibri" panose="020F0502020204030204" pitchFamily="34" charset="0"/>
                <a:ea typeface="Calibri" panose="020F0502020204030204" pitchFamily="34" charset="0"/>
                <a:cs typeface="Times New Roman" panose="02020603050405020304" pitchFamily="18" charset="0"/>
              </a:rPr>
              <a:t>Tijan</a:t>
            </a:r>
            <a:r>
              <a:rPr lang="sl-SI" dirty="0">
                <a:latin typeface="Calibri" panose="020F0502020204030204" pitchFamily="34" charset="0"/>
                <a:ea typeface="Calibri" panose="020F0502020204030204" pitchFamily="34" charset="0"/>
                <a:cs typeface="Times New Roman" panose="02020603050405020304" pitchFamily="18" charset="0"/>
              </a:rPr>
              <a:t>: „Oh, kako se je pa tale žebelj znašel tu? Še dobro, da imam čelado.“</a:t>
            </a:r>
          </a:p>
        </p:txBody>
      </p:sp>
    </p:spTree>
    <p:extLst>
      <p:ext uri="{BB962C8B-B14F-4D97-AF65-F5344CB8AC3E}">
        <p14:creationId xmlns:p14="http://schemas.microsoft.com/office/powerpoint/2010/main" val="753890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BD07C0D-73A0-4893-83F9-83BD738EC9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2" t="11790" r="64760" b="50085"/>
          <a:stretch/>
        </p:blipFill>
        <p:spPr>
          <a:xfrm>
            <a:off x="362485" y="600354"/>
            <a:ext cx="3882099" cy="3131597"/>
          </a:xfrm>
          <a:prstGeom prst="rect">
            <a:avLst/>
          </a:prstGeom>
          <a:ln>
            <a:noFill/>
          </a:ln>
          <a:effectLst>
            <a:softEdge rad="112500"/>
          </a:effectLst>
        </p:spPr>
      </p:pic>
      <p:pic>
        <p:nvPicPr>
          <p:cNvPr id="7" name="Slika 6">
            <a:extLst>
              <a:ext uri="{FF2B5EF4-FFF2-40B4-BE49-F238E27FC236}">
                <a16:creationId xmlns:a16="http://schemas.microsoft.com/office/drawing/2014/main" id="{5E3B59B0-E042-4B99-B4E2-76AF38811616}"/>
              </a:ext>
            </a:extLst>
          </p:cNvPr>
          <p:cNvPicPr>
            <a:picLocks noChangeAspect="1"/>
          </p:cNvPicPr>
          <p:nvPr/>
        </p:nvPicPr>
        <p:blipFill rotWithShape="1">
          <a:blip r:embed="rId4">
            <a:extLst>
              <a:ext uri="{28A0092B-C50C-407E-A947-70E740481C1C}">
                <a14:useLocalDpi xmlns:a14="http://schemas.microsoft.com/office/drawing/2010/main" val="0"/>
              </a:ext>
            </a:extLst>
          </a:blip>
          <a:srcRect l="36289" t="50000" r="27864" b="4337"/>
          <a:stretch/>
        </p:blipFill>
        <p:spPr>
          <a:xfrm>
            <a:off x="4244584" y="499604"/>
            <a:ext cx="3524434" cy="3333093"/>
          </a:xfrm>
          <a:prstGeom prst="rect">
            <a:avLst/>
          </a:prstGeom>
          <a:ln>
            <a:noFill/>
          </a:ln>
          <a:effectLst>
            <a:softEdge rad="112500"/>
          </a:effectLst>
        </p:spPr>
      </p:pic>
      <p:pic>
        <p:nvPicPr>
          <p:cNvPr id="9" name="Slika 8">
            <a:extLst>
              <a:ext uri="{FF2B5EF4-FFF2-40B4-BE49-F238E27FC236}">
                <a16:creationId xmlns:a16="http://schemas.microsoft.com/office/drawing/2014/main" id="{DB66AF30-F48D-4E5E-9E11-A16464096C4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6634" t="7120" r="473" b="52809"/>
          <a:stretch/>
        </p:blipFill>
        <p:spPr>
          <a:xfrm>
            <a:off x="7632430" y="544310"/>
            <a:ext cx="3524434" cy="3187641"/>
          </a:xfrm>
          <a:prstGeom prst="rect">
            <a:avLst/>
          </a:prstGeom>
          <a:ln>
            <a:noFill/>
          </a:ln>
          <a:effectLst>
            <a:softEdge rad="112500"/>
          </a:effectLst>
        </p:spPr>
      </p:pic>
      <p:sp>
        <p:nvSpPr>
          <p:cNvPr id="10" name="PoljeZBesedilom 9">
            <a:extLst>
              <a:ext uri="{FF2B5EF4-FFF2-40B4-BE49-F238E27FC236}">
                <a16:creationId xmlns:a16="http://schemas.microsoft.com/office/drawing/2014/main" id="{DBFCF3BA-74E1-4727-A992-06D44A985D80}"/>
              </a:ext>
            </a:extLst>
          </p:cNvPr>
          <p:cNvSpPr txBox="1"/>
          <p:nvPr/>
        </p:nvSpPr>
        <p:spPr>
          <a:xfrm>
            <a:off x="1207362" y="4385570"/>
            <a:ext cx="9419209" cy="1200329"/>
          </a:xfrm>
          <a:prstGeom prst="rect">
            <a:avLst/>
          </a:prstGeom>
          <a:noFill/>
        </p:spPr>
        <p:txBody>
          <a:bodyPr wrap="square" rtlCol="0">
            <a:spAutoFit/>
          </a:bodyPr>
          <a:lstStyle/>
          <a:p>
            <a:r>
              <a:rPr lang="sl-SI" dirty="0"/>
              <a:t>Deček Aljaž se je odpravil kolesarit. Pred vožnjo ni preveril delovanje zavor.</a:t>
            </a:r>
          </a:p>
          <a:p>
            <a:r>
              <a:rPr lang="sl-SI" dirty="0"/>
              <a:t>Premagal je strm klanec, zatem pa je sledil še spust navzdol. Pri spustu je začel zavirati, vendar zavore niso delovale. Na tla je spustil obe nogi in z njima poskušal zavirati. Pristal je v grmovju.</a:t>
            </a:r>
          </a:p>
          <a:p>
            <a:r>
              <a:rPr lang="sl-SI" dirty="0"/>
              <a:t>Na srečo, pa na kolesarsko čelado ni pozabil.</a:t>
            </a:r>
          </a:p>
        </p:txBody>
      </p:sp>
    </p:spTree>
    <p:extLst>
      <p:ext uri="{BB962C8B-B14F-4D97-AF65-F5344CB8AC3E}">
        <p14:creationId xmlns:p14="http://schemas.microsoft.com/office/powerpoint/2010/main" val="378900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43277B00-E2A4-477F-9671-81244DD5B3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21676" y="1064950"/>
            <a:ext cx="6368460" cy="4728099"/>
          </a:xfrm>
          <a:prstGeom prst="rect">
            <a:avLst/>
          </a:prstGeom>
          <a:ln>
            <a:noFill/>
          </a:ln>
          <a:effectLst>
            <a:softEdge rad="112500"/>
          </a:effectLst>
        </p:spPr>
      </p:pic>
      <p:sp>
        <p:nvSpPr>
          <p:cNvPr id="6" name="PoljeZBesedilom 5">
            <a:extLst>
              <a:ext uri="{FF2B5EF4-FFF2-40B4-BE49-F238E27FC236}">
                <a16:creationId xmlns:a16="http://schemas.microsoft.com/office/drawing/2014/main" id="{FE645D6A-6F57-4F9A-856B-D5F9C03897E5}"/>
              </a:ext>
            </a:extLst>
          </p:cNvPr>
          <p:cNvSpPr txBox="1"/>
          <p:nvPr/>
        </p:nvSpPr>
        <p:spPr>
          <a:xfrm>
            <a:off x="5575177" y="1198484"/>
            <a:ext cx="6356411" cy="4247317"/>
          </a:xfrm>
          <a:prstGeom prst="rect">
            <a:avLst/>
          </a:prstGeom>
          <a:noFill/>
        </p:spPr>
        <p:txBody>
          <a:bodyPr wrap="square" rtlCol="0">
            <a:spAutoFit/>
          </a:bodyPr>
          <a:lstStyle/>
          <a:p>
            <a:r>
              <a:rPr lang="sl-SI" dirty="0"/>
              <a:t>Dandanes brez mobilnega telefona skorajda ne moremo več.</a:t>
            </a:r>
          </a:p>
          <a:p>
            <a:r>
              <a:rPr lang="sl-SI" dirty="0"/>
              <a:t>Kljub temu, pa se med vožnjo mobilnega telefona ne bi </a:t>
            </a:r>
          </a:p>
          <a:p>
            <a:r>
              <a:rPr lang="sl-SI" dirty="0"/>
              <a:t>smeli posluževati. Takšno ravnanje ima lahko posledice.</a:t>
            </a:r>
          </a:p>
          <a:p>
            <a:endParaRPr lang="sl-SI" dirty="0"/>
          </a:p>
          <a:p>
            <a:r>
              <a:rPr lang="sl-SI" dirty="0"/>
              <a:t>Deklica Lea se je s kolesom odpravila k babici. </a:t>
            </a:r>
          </a:p>
          <a:p>
            <a:r>
              <a:rPr lang="sl-SI" dirty="0"/>
              <a:t>Po poti ji je zazvonil telefon. </a:t>
            </a:r>
          </a:p>
          <a:p>
            <a:r>
              <a:rPr lang="sl-SI" dirty="0"/>
              <a:t>Bila je njena najboljša prijateljica Zoja. </a:t>
            </a:r>
          </a:p>
          <a:p>
            <a:r>
              <a:rPr lang="sl-SI" dirty="0"/>
              <a:t>Lea si ni mogla kaj, kot da se oglasi.</a:t>
            </a:r>
          </a:p>
          <a:p>
            <a:endParaRPr lang="sl-SI" dirty="0"/>
          </a:p>
          <a:p>
            <a:r>
              <a:rPr lang="sl-SI" dirty="0"/>
              <a:t>Še preden je sploh pritisnila tipko, je dojela,</a:t>
            </a:r>
            <a:endParaRPr lang="sl-SI" dirty="0">
              <a:highlight>
                <a:srgbClr val="FFFF00"/>
              </a:highlight>
            </a:endParaRPr>
          </a:p>
          <a:p>
            <a:r>
              <a:rPr lang="sl-SI" dirty="0"/>
              <a:t>da rok nima več na krmilu.</a:t>
            </a:r>
          </a:p>
          <a:p>
            <a:r>
              <a:rPr lang="sl-SI" dirty="0"/>
              <a:t>Padla je. A na srečo, ji ni bilo hudega. </a:t>
            </a:r>
          </a:p>
          <a:p>
            <a:endParaRPr lang="sl-SI" dirty="0"/>
          </a:p>
          <a:p>
            <a:endParaRPr lang="sl-SI" dirty="0"/>
          </a:p>
          <a:p>
            <a:endParaRPr lang="sl-SI" dirty="0"/>
          </a:p>
        </p:txBody>
      </p:sp>
    </p:spTree>
    <p:extLst>
      <p:ext uri="{BB962C8B-B14F-4D97-AF65-F5344CB8AC3E}">
        <p14:creationId xmlns:p14="http://schemas.microsoft.com/office/powerpoint/2010/main" val="71032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9C2552AF-8422-4A6E-A43A-106EEA23FD8B}"/>
              </a:ext>
            </a:extLst>
          </p:cNvPr>
          <p:cNvSpPr txBox="1"/>
          <p:nvPr/>
        </p:nvSpPr>
        <p:spPr>
          <a:xfrm>
            <a:off x="1781452" y="751344"/>
            <a:ext cx="9072979" cy="5416868"/>
          </a:xfrm>
          <a:prstGeom prst="rect">
            <a:avLst/>
          </a:prstGeom>
          <a:noFill/>
        </p:spPr>
        <p:txBody>
          <a:bodyPr wrap="square" rtlCol="0">
            <a:spAutoFit/>
          </a:bodyPr>
          <a:lstStyle/>
          <a:p>
            <a:pPr algn="ctr"/>
            <a:r>
              <a:rPr lang="sl-SI" sz="2000" dirty="0">
                <a:solidFill>
                  <a:srgbClr val="00B050"/>
                </a:solidFill>
              </a:rPr>
              <a:t>POVZETEK ANALIZE PREGLEDANIH KOLES, KI SO JO OPRAVILI UČENCI DOMA </a:t>
            </a:r>
            <a:r>
              <a:rPr lang="sl-SI" sz="2000">
                <a:solidFill>
                  <a:srgbClr val="00B050"/>
                </a:solidFill>
              </a:rPr>
              <a:t/>
            </a:r>
            <a:br>
              <a:rPr lang="sl-SI" sz="2000">
                <a:solidFill>
                  <a:srgbClr val="00B050"/>
                </a:solidFill>
              </a:rPr>
            </a:br>
            <a:endParaRPr lang="sl-SI" sz="2000" dirty="0">
              <a:solidFill>
                <a:srgbClr val="00B050"/>
              </a:solidFill>
            </a:endParaRPr>
          </a:p>
          <a:p>
            <a:endParaRPr lang="sl-SI" dirty="0"/>
          </a:p>
          <a:p>
            <a:endParaRPr lang="sl-SI" dirty="0"/>
          </a:p>
          <a:p>
            <a:r>
              <a:rPr lang="sl-SI" dirty="0"/>
              <a:t>Vsem učencem sem razdelila delovne liste, ki so jih morali seveda rešiti doma.</a:t>
            </a:r>
          </a:p>
          <a:p>
            <a:endParaRPr lang="sl-SI" dirty="0"/>
          </a:p>
          <a:p>
            <a:r>
              <a:rPr lang="sl-SI" dirty="0">
                <a:solidFill>
                  <a:srgbClr val="0070C0"/>
                </a:solidFill>
              </a:rPr>
              <a:t>Največ učencev je zapisalo, da mora svoje kolo pred uporabo očistiti.</a:t>
            </a:r>
          </a:p>
          <a:p>
            <a:endParaRPr lang="sl-SI" dirty="0"/>
          </a:p>
          <a:p>
            <a:r>
              <a:rPr lang="sl-SI" b="1" dirty="0"/>
              <a:t>Zatem je sledilo naslednje, in sicer v tem vrstnem redu:</a:t>
            </a:r>
          </a:p>
          <a:p>
            <a:pPr marL="285750" indent="-285750">
              <a:buFontTx/>
              <a:buChar char="-"/>
            </a:pPr>
            <a:r>
              <a:rPr lang="sl-SI" dirty="0"/>
              <a:t>Kupiti ali popraviti moramo belo sprednjo luč ter napolniti pnevmatike.</a:t>
            </a:r>
          </a:p>
          <a:p>
            <a:pPr marL="285750" indent="-285750">
              <a:buFontTx/>
              <a:buChar char="-"/>
            </a:pPr>
            <a:r>
              <a:rPr lang="sl-SI" dirty="0"/>
              <a:t>Kupiti ali popraviti moramo zadnjo rdečo luč.</a:t>
            </a:r>
          </a:p>
          <a:p>
            <a:pPr marL="285750" indent="-285750">
              <a:buFontTx/>
              <a:buChar char="-"/>
            </a:pPr>
            <a:r>
              <a:rPr lang="sl-SI" dirty="0"/>
              <a:t>Pred vožnjo si moram nastaviti sedež ter kupiti moramo odsevnike za kolesi.</a:t>
            </a:r>
          </a:p>
          <a:p>
            <a:pPr marL="285750" indent="-285750">
              <a:buFontTx/>
              <a:buChar char="-"/>
            </a:pPr>
            <a:r>
              <a:rPr lang="sl-SI" dirty="0"/>
              <a:t>Kupiti moramo odsevnike za pedale.</a:t>
            </a:r>
          </a:p>
          <a:p>
            <a:pPr marL="285750" indent="-285750">
              <a:buFontTx/>
              <a:buChar char="-"/>
            </a:pPr>
            <a:endParaRPr lang="sl-SI" b="1" dirty="0"/>
          </a:p>
          <a:p>
            <a:r>
              <a:rPr lang="sl-SI" b="1" dirty="0"/>
              <a:t>Trije učenci pa so napisali tudi naslednje:</a:t>
            </a:r>
          </a:p>
          <a:p>
            <a:pPr marL="285750" indent="-285750">
              <a:buFontTx/>
              <a:buChar char="-"/>
            </a:pPr>
            <a:r>
              <a:rPr lang="sl-SI" dirty="0"/>
              <a:t>Kupiti moramo nove pedale.</a:t>
            </a:r>
          </a:p>
          <a:p>
            <a:pPr marL="285750" indent="-285750">
              <a:buFontTx/>
              <a:buChar char="-"/>
            </a:pPr>
            <a:r>
              <a:rPr lang="sl-SI" dirty="0"/>
              <a:t>Kupiti moramo zvonec.</a:t>
            </a:r>
          </a:p>
          <a:p>
            <a:pPr marL="285750" indent="-285750">
              <a:buFontTx/>
              <a:buChar char="-"/>
            </a:pPr>
            <a:r>
              <a:rPr lang="sl-SI" dirty="0"/>
              <a:t>Zvonec moramo zamenjati.</a:t>
            </a:r>
          </a:p>
          <a:p>
            <a:pPr marL="285750" indent="-285750">
              <a:buFontTx/>
              <a:buChar char="-"/>
            </a:pPr>
            <a:r>
              <a:rPr lang="sl-SI" dirty="0"/>
              <a:t>Kolo moramo servisirati.</a:t>
            </a:r>
          </a:p>
        </p:txBody>
      </p:sp>
    </p:spTree>
    <p:extLst>
      <p:ext uri="{BB962C8B-B14F-4D97-AF65-F5344CB8AC3E}">
        <p14:creationId xmlns:p14="http://schemas.microsoft.com/office/powerpoint/2010/main" val="372657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5D84E2ED-A287-4CAE-9F5D-CCC38F8C1EBA}"/>
              </a:ext>
            </a:extLst>
          </p:cNvPr>
          <p:cNvSpPr txBox="1"/>
          <p:nvPr/>
        </p:nvSpPr>
        <p:spPr>
          <a:xfrm>
            <a:off x="834502" y="1189608"/>
            <a:ext cx="10174990" cy="3539430"/>
          </a:xfrm>
          <a:prstGeom prst="rect">
            <a:avLst/>
          </a:prstGeom>
          <a:noFill/>
        </p:spPr>
        <p:txBody>
          <a:bodyPr wrap="square" rtlCol="0">
            <a:spAutoFit/>
          </a:bodyPr>
          <a:lstStyle/>
          <a:p>
            <a:pPr algn="ctr"/>
            <a:r>
              <a:rPr lang="sl-SI" sz="3200" dirty="0">
                <a:ln>
                  <a:solidFill>
                    <a:srgbClr val="00B050"/>
                  </a:solidFill>
                </a:ln>
                <a:solidFill>
                  <a:schemeClr val="accent1">
                    <a:lumMod val="60000"/>
                    <a:lumOff val="40000"/>
                  </a:schemeClr>
                </a:solidFill>
              </a:rPr>
              <a:t>Zavedati se moramo, da je kolesarska čelada nepogrešljiv del opreme vsakega kolesarja. </a:t>
            </a:r>
          </a:p>
          <a:p>
            <a:pPr algn="ctr"/>
            <a:endParaRPr lang="sl-SI" sz="3200" dirty="0">
              <a:ln>
                <a:solidFill>
                  <a:srgbClr val="00B050"/>
                </a:solidFill>
              </a:ln>
              <a:solidFill>
                <a:schemeClr val="accent1">
                  <a:lumMod val="60000"/>
                  <a:lumOff val="40000"/>
                </a:schemeClr>
              </a:solidFill>
            </a:endParaRPr>
          </a:p>
          <a:p>
            <a:pPr algn="ctr"/>
            <a:r>
              <a:rPr lang="sl-SI" sz="3200" dirty="0">
                <a:ln>
                  <a:solidFill>
                    <a:srgbClr val="00B050"/>
                  </a:solidFill>
                </a:ln>
                <a:solidFill>
                  <a:schemeClr val="accent1">
                    <a:lumMod val="60000"/>
                    <a:lumOff val="40000"/>
                  </a:schemeClr>
                </a:solidFill>
              </a:rPr>
              <a:t>Tega se zavedajo tudi petošolci OŠ Toneta Tomšiča Knežak.</a:t>
            </a:r>
          </a:p>
          <a:p>
            <a:pPr algn="ctr"/>
            <a:endParaRPr lang="sl-SI" sz="3200" dirty="0">
              <a:ln>
                <a:solidFill>
                  <a:srgbClr val="00B050"/>
                </a:solidFill>
              </a:ln>
              <a:solidFill>
                <a:schemeClr val="accent1">
                  <a:lumMod val="60000"/>
                  <a:lumOff val="40000"/>
                </a:schemeClr>
              </a:solidFill>
            </a:endParaRPr>
          </a:p>
          <a:p>
            <a:pPr algn="ctr"/>
            <a:r>
              <a:rPr lang="sl-SI" sz="3200" dirty="0">
                <a:ln>
                  <a:solidFill>
                    <a:srgbClr val="00B050"/>
                  </a:solidFill>
                </a:ln>
                <a:solidFill>
                  <a:schemeClr val="accent1">
                    <a:lumMod val="60000"/>
                    <a:lumOff val="40000"/>
                  </a:schemeClr>
                </a:solidFill>
              </a:rPr>
              <a:t>V nadaljevanju sledijo različne slike, avtorji katerih so učenci 5. razreda, poleg njih pa je zapisana tudi kratka vsebina.</a:t>
            </a:r>
          </a:p>
        </p:txBody>
      </p:sp>
    </p:spTree>
    <p:extLst>
      <p:ext uri="{BB962C8B-B14F-4D97-AF65-F5344CB8AC3E}">
        <p14:creationId xmlns:p14="http://schemas.microsoft.com/office/powerpoint/2010/main" val="109567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94B3093-FD72-4479-97A2-56C1E63868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72798" y="355107"/>
            <a:ext cx="4735631" cy="6378606"/>
          </a:xfrm>
          <a:prstGeom prst="rect">
            <a:avLst/>
          </a:prstGeom>
          <a:ln>
            <a:noFill/>
          </a:ln>
          <a:effectLst>
            <a:softEdge rad="112500"/>
          </a:effectLst>
        </p:spPr>
      </p:pic>
      <p:sp>
        <p:nvSpPr>
          <p:cNvPr id="6" name="PoljeZBesedilom 5">
            <a:extLst>
              <a:ext uri="{FF2B5EF4-FFF2-40B4-BE49-F238E27FC236}">
                <a16:creationId xmlns:a16="http://schemas.microsoft.com/office/drawing/2014/main" id="{3B2A8D83-AA8C-49F8-A3DF-6B5D9E739D23}"/>
              </a:ext>
            </a:extLst>
          </p:cNvPr>
          <p:cNvSpPr txBox="1"/>
          <p:nvPr/>
        </p:nvSpPr>
        <p:spPr>
          <a:xfrm>
            <a:off x="772357" y="958788"/>
            <a:ext cx="4554245" cy="3139321"/>
          </a:xfrm>
          <a:prstGeom prst="rect">
            <a:avLst/>
          </a:prstGeom>
          <a:noFill/>
        </p:spPr>
        <p:txBody>
          <a:bodyPr wrap="square" rtlCol="0">
            <a:spAutoFit/>
          </a:bodyPr>
          <a:lstStyle/>
          <a:p>
            <a:pPr algn="just"/>
            <a:r>
              <a:rPr lang="sl-SI" dirty="0">
                <a:latin typeface="Calibri" panose="020F0502020204030204" pitchFamily="34" charset="0"/>
                <a:ea typeface="Calibri" panose="020F0502020204030204" pitchFamily="34" charset="0"/>
                <a:cs typeface="Times New Roman" panose="02020603050405020304" pitchFamily="18" charset="0"/>
              </a:rPr>
              <a:t>Nekateri kolesarji radi preizkušajo svoje zmogljivosti. Tako se je deklica Maja odločila, da bo med vožnjo kolesa roke položila stran od krmila. </a:t>
            </a:r>
          </a:p>
          <a:p>
            <a:pPr algn="just"/>
            <a:endParaRPr lang="sl-SI" dirty="0">
              <a:latin typeface="Calibri" panose="020F0502020204030204" pitchFamily="34" charset="0"/>
              <a:ea typeface="Calibri" panose="020F0502020204030204" pitchFamily="34" charset="0"/>
              <a:cs typeface="Times New Roman" panose="02020603050405020304" pitchFamily="18" charset="0"/>
            </a:endParaRPr>
          </a:p>
          <a:p>
            <a:pPr algn="just"/>
            <a:r>
              <a:rPr lang="sl-SI" dirty="0">
                <a:latin typeface="Calibri" panose="020F0502020204030204" pitchFamily="34" charset="0"/>
                <a:ea typeface="Calibri" panose="020F0502020204030204" pitchFamily="34" charset="0"/>
                <a:cs typeface="Times New Roman" panose="02020603050405020304" pitchFamily="18" charset="0"/>
              </a:rPr>
              <a:t>Sprva je bila vsa nasmejana, saj ji je nekako uspevalo. Oh ne, kar naenkrat pa je pričela izgubljati ravnotežje in je padla. </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Pomislila je: „Oh, še dobro, da imam na glavi  kolesarsko čelado.“</a:t>
            </a:r>
          </a:p>
          <a:p>
            <a:endParaRPr lang="sl-S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075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C694C98F-6827-44C4-A333-B33BA8B50435}"/>
              </a:ext>
            </a:extLst>
          </p:cNvPr>
          <p:cNvPicPr>
            <a:picLocks noChangeAspect="1"/>
          </p:cNvPicPr>
          <p:nvPr/>
        </p:nvPicPr>
        <p:blipFill rotWithShape="1">
          <a:blip r:embed="rId2">
            <a:extLst>
              <a:ext uri="{28A0092B-C50C-407E-A947-70E740481C1C}">
                <a14:useLocalDpi xmlns:a14="http://schemas.microsoft.com/office/drawing/2010/main" val="0"/>
              </a:ext>
            </a:extLst>
          </a:blip>
          <a:srcRect l="15433" t="118" b="1"/>
          <a:stretch/>
        </p:blipFill>
        <p:spPr>
          <a:xfrm rot="5400000">
            <a:off x="3743738" y="-819283"/>
            <a:ext cx="4305768" cy="6849862"/>
          </a:xfrm>
          <a:prstGeom prst="rect">
            <a:avLst/>
          </a:prstGeom>
          <a:ln>
            <a:noFill/>
          </a:ln>
          <a:effectLst>
            <a:softEdge rad="112500"/>
          </a:effectLst>
        </p:spPr>
      </p:pic>
      <p:sp>
        <p:nvSpPr>
          <p:cNvPr id="6" name="PoljeZBesedilom 5">
            <a:extLst>
              <a:ext uri="{FF2B5EF4-FFF2-40B4-BE49-F238E27FC236}">
                <a16:creationId xmlns:a16="http://schemas.microsoft.com/office/drawing/2014/main" id="{9527CFFB-7C21-453A-9C4C-18BAFF8CDE6F}"/>
              </a:ext>
            </a:extLst>
          </p:cNvPr>
          <p:cNvSpPr txBox="1"/>
          <p:nvPr/>
        </p:nvSpPr>
        <p:spPr>
          <a:xfrm>
            <a:off x="1748901" y="5211192"/>
            <a:ext cx="8922058" cy="1477328"/>
          </a:xfrm>
          <a:prstGeom prst="rect">
            <a:avLst/>
          </a:prstGeom>
          <a:noFill/>
        </p:spPr>
        <p:txBody>
          <a:bodyPr wrap="square" rtlCol="0">
            <a:spAutoFit/>
          </a:bodyPr>
          <a:lstStyle/>
          <a:p>
            <a:r>
              <a:rPr lang="sl-SI" dirty="0"/>
              <a:t>Bila je prijetno topla sobota. Deklica Lara je odšla na vožnjo s kolesom. Vozila je in vozila, premagala je že skoraj 1 km, potem pa se je nenadoma pred njo prikazala prisrčna žival. </a:t>
            </a:r>
            <a:br>
              <a:rPr lang="sl-SI" dirty="0"/>
            </a:br>
            <a:r>
              <a:rPr lang="sl-SI" dirty="0"/>
              <a:t>Še preden je Lara uspela zavirati, je naglo zavila vstran in padla. </a:t>
            </a:r>
          </a:p>
          <a:p>
            <a:r>
              <a:rPr lang="sl-SI" dirty="0"/>
              <a:t>Pomislila je: „Še dobro, da sem si pred odhodom na vožnjo s kolesom, na glavo poveznila kolesarsko čelado.“ </a:t>
            </a:r>
          </a:p>
        </p:txBody>
      </p:sp>
    </p:spTree>
    <p:extLst>
      <p:ext uri="{BB962C8B-B14F-4D97-AF65-F5344CB8AC3E}">
        <p14:creationId xmlns:p14="http://schemas.microsoft.com/office/powerpoint/2010/main" val="1809902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E7423291-6753-421D-BEF5-2D3589F0CFB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93" t="8673" r="3068" b="5114"/>
          <a:stretch/>
        </p:blipFill>
        <p:spPr>
          <a:xfrm>
            <a:off x="2281560" y="143035"/>
            <a:ext cx="6707280" cy="4624274"/>
          </a:xfrm>
          <a:prstGeom prst="rect">
            <a:avLst/>
          </a:prstGeom>
          <a:ln>
            <a:noFill/>
          </a:ln>
          <a:effectLst>
            <a:softEdge rad="112500"/>
          </a:effectLst>
        </p:spPr>
      </p:pic>
      <p:sp>
        <p:nvSpPr>
          <p:cNvPr id="6" name="PoljeZBesedilom 5">
            <a:extLst>
              <a:ext uri="{FF2B5EF4-FFF2-40B4-BE49-F238E27FC236}">
                <a16:creationId xmlns:a16="http://schemas.microsoft.com/office/drawing/2014/main" id="{496F051D-F553-41CC-ADAD-585AC81A099C}"/>
              </a:ext>
            </a:extLst>
          </p:cNvPr>
          <p:cNvSpPr txBox="1"/>
          <p:nvPr/>
        </p:nvSpPr>
        <p:spPr>
          <a:xfrm>
            <a:off x="1136342" y="4910078"/>
            <a:ext cx="10662081" cy="1200329"/>
          </a:xfrm>
          <a:prstGeom prst="rect">
            <a:avLst/>
          </a:prstGeom>
          <a:noFill/>
        </p:spPr>
        <p:txBody>
          <a:bodyPr wrap="square" rtlCol="0">
            <a:spAutoFit/>
          </a:bodyPr>
          <a:lstStyle/>
          <a:p>
            <a:r>
              <a:rPr lang="sl-SI" dirty="0"/>
              <a:t>Velika večina nas rada kolesari. Za kolesarjenje izberemo različne površine. Pogosto se pa vozimo po asfaltirani cesti. Preden odidemo na vožnjo s kolesom, moramo preveriti, če imamo delujoče zavore. Deček Oto tega ni preveril. Odpeljal se je po vasi, se vozil sem ter tja, nakar pa se je pred njim pojavilo precej drobnega kamenja. Poskušal je zavirati, a ni šlo. Padel je. Pomislil je: „Hvala, čelada!“</a:t>
            </a:r>
          </a:p>
        </p:txBody>
      </p:sp>
    </p:spTree>
    <p:extLst>
      <p:ext uri="{BB962C8B-B14F-4D97-AF65-F5344CB8AC3E}">
        <p14:creationId xmlns:p14="http://schemas.microsoft.com/office/powerpoint/2010/main" val="1535896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CFA9525F-A413-40FA-9D48-E1CCA1E9119E}"/>
              </a:ext>
            </a:extLst>
          </p:cNvPr>
          <p:cNvPicPr>
            <a:picLocks noChangeAspect="1"/>
          </p:cNvPicPr>
          <p:nvPr/>
        </p:nvPicPr>
        <p:blipFill rotWithShape="1">
          <a:blip r:embed="rId2">
            <a:extLst>
              <a:ext uri="{28A0092B-C50C-407E-A947-70E740481C1C}">
                <a14:useLocalDpi xmlns:a14="http://schemas.microsoft.com/office/drawing/2010/main" val="0"/>
              </a:ext>
            </a:extLst>
          </a:blip>
          <a:srcRect l="3228" t="3225" r="6628" b="981"/>
          <a:stretch/>
        </p:blipFill>
        <p:spPr>
          <a:xfrm rot="5400000">
            <a:off x="3706430" y="-767914"/>
            <a:ext cx="4589751" cy="6569476"/>
          </a:xfrm>
          <a:prstGeom prst="rect">
            <a:avLst/>
          </a:prstGeom>
          <a:ln>
            <a:noFill/>
          </a:ln>
          <a:effectLst>
            <a:softEdge rad="112500"/>
          </a:effectLst>
        </p:spPr>
      </p:pic>
      <p:sp>
        <p:nvSpPr>
          <p:cNvPr id="6" name="PoljeZBesedilom 5">
            <a:extLst>
              <a:ext uri="{FF2B5EF4-FFF2-40B4-BE49-F238E27FC236}">
                <a16:creationId xmlns:a16="http://schemas.microsoft.com/office/drawing/2014/main" id="{F0632C79-3DE7-4181-BED0-4278A6FFE451}"/>
              </a:ext>
            </a:extLst>
          </p:cNvPr>
          <p:cNvSpPr txBox="1"/>
          <p:nvPr/>
        </p:nvSpPr>
        <p:spPr>
          <a:xfrm>
            <a:off x="648070" y="5122416"/>
            <a:ext cx="11239130" cy="923330"/>
          </a:xfrm>
          <a:prstGeom prst="rect">
            <a:avLst/>
          </a:prstGeom>
          <a:noFill/>
        </p:spPr>
        <p:txBody>
          <a:bodyPr wrap="square" rtlCol="0">
            <a:spAutoFit/>
          </a:bodyPr>
          <a:lstStyle/>
          <a:p>
            <a:pPr algn="just"/>
            <a:r>
              <a:rPr lang="sl-SI" dirty="0"/>
              <a:t>„Juhuhu,“ pravi deček Tim. Deček Tim obožuje adrenalin in ta hitra vožnja je zanj res odlična sprostitev.</a:t>
            </a:r>
            <a:br>
              <a:rPr lang="sl-SI" dirty="0"/>
            </a:br>
            <a:r>
              <a:rPr lang="sl-SI" dirty="0"/>
              <a:t>Vendar prehitra vožnja ni vedno dobra. Po klancu navzdol je drvel z vso hitrostjo, pomotoma je zaviral </a:t>
            </a:r>
            <a:br>
              <a:rPr lang="sl-SI" dirty="0"/>
            </a:br>
            <a:r>
              <a:rPr lang="sl-SI" dirty="0"/>
              <a:t>s prednjo zavoro in padel. Po padcu se je dotaknil glave in pomislil: „Uh, še dobro, da imam čelado.“</a:t>
            </a:r>
          </a:p>
        </p:txBody>
      </p:sp>
    </p:spTree>
    <p:extLst>
      <p:ext uri="{BB962C8B-B14F-4D97-AF65-F5344CB8AC3E}">
        <p14:creationId xmlns:p14="http://schemas.microsoft.com/office/powerpoint/2010/main" val="191299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152C343-3EF7-45FA-B49F-7E80E94388A5}"/>
              </a:ext>
            </a:extLst>
          </p:cNvPr>
          <p:cNvPicPr>
            <a:picLocks noChangeAspect="1"/>
          </p:cNvPicPr>
          <p:nvPr/>
        </p:nvPicPr>
        <p:blipFill rotWithShape="1">
          <a:blip r:embed="rId2">
            <a:extLst>
              <a:ext uri="{28A0092B-C50C-407E-A947-70E740481C1C}">
                <a14:useLocalDpi xmlns:a14="http://schemas.microsoft.com/office/drawing/2010/main" val="0"/>
              </a:ext>
            </a:extLst>
          </a:blip>
          <a:srcRect l="3035" t="22654" r="88" b="27638"/>
          <a:stretch/>
        </p:blipFill>
        <p:spPr>
          <a:xfrm>
            <a:off x="1438182" y="355107"/>
            <a:ext cx="8948691" cy="3409025"/>
          </a:xfrm>
          <a:prstGeom prst="rect">
            <a:avLst/>
          </a:prstGeom>
          <a:ln>
            <a:noFill/>
          </a:ln>
          <a:effectLst>
            <a:softEdge rad="112500"/>
          </a:effectLst>
        </p:spPr>
      </p:pic>
      <p:sp>
        <p:nvSpPr>
          <p:cNvPr id="6" name="PoljeZBesedilom 5">
            <a:extLst>
              <a:ext uri="{FF2B5EF4-FFF2-40B4-BE49-F238E27FC236}">
                <a16:creationId xmlns:a16="http://schemas.microsoft.com/office/drawing/2014/main" id="{5E40D87C-6D7A-4D67-9E8B-E14359257E79}"/>
              </a:ext>
            </a:extLst>
          </p:cNvPr>
          <p:cNvSpPr txBox="1"/>
          <p:nvPr/>
        </p:nvSpPr>
        <p:spPr>
          <a:xfrm>
            <a:off x="657685" y="4403323"/>
            <a:ext cx="10741244" cy="1477328"/>
          </a:xfrm>
          <a:prstGeom prst="rect">
            <a:avLst/>
          </a:prstGeom>
          <a:noFill/>
        </p:spPr>
        <p:txBody>
          <a:bodyPr wrap="square" rtlCol="0">
            <a:spAutoFit/>
          </a:bodyPr>
          <a:lstStyle/>
          <a:p>
            <a:r>
              <a:rPr lang="sl-SI" dirty="0"/>
              <a:t>„O, glej ga, ti pa to obvladaš!“ zakriči Tjaž svojemu prijatelju, ki se s kolesom vozi po zadnjem kolesu. </a:t>
            </a:r>
            <a:br>
              <a:rPr lang="sl-SI" dirty="0"/>
            </a:br>
            <a:r>
              <a:rPr lang="sl-SI" dirty="0"/>
              <a:t>„Najbolje, da se v tem preizkusim tudi jaz,“ pomisli Tjaž.   </a:t>
            </a:r>
            <a:br>
              <a:rPr lang="sl-SI" dirty="0"/>
            </a:br>
            <a:r>
              <a:rPr lang="sl-SI" dirty="0"/>
              <a:t>Tjaž najprej poskrbi za varnost. Čelado si pravilno namesti na glavo, </a:t>
            </a:r>
          </a:p>
          <a:p>
            <a:r>
              <a:rPr lang="sl-SI" dirty="0"/>
              <a:t>nato pa se povzpne na kolo, se malček zapelje, potem pa „hop“, se nagne nazaj in pade. </a:t>
            </a:r>
          </a:p>
          <a:p>
            <a:r>
              <a:rPr lang="sl-SI" dirty="0"/>
              <a:t>Tjaž: „Še dobro, da me je čelada obvarovala.“</a:t>
            </a:r>
          </a:p>
        </p:txBody>
      </p:sp>
    </p:spTree>
    <p:extLst>
      <p:ext uri="{BB962C8B-B14F-4D97-AF65-F5344CB8AC3E}">
        <p14:creationId xmlns:p14="http://schemas.microsoft.com/office/powerpoint/2010/main" val="360253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0CFBAFE-8828-4293-918A-A001E069745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05" t="4919" r="3164" b="6278"/>
          <a:stretch/>
        </p:blipFill>
        <p:spPr>
          <a:xfrm>
            <a:off x="2920753" y="248573"/>
            <a:ext cx="5921405" cy="4086605"/>
          </a:xfrm>
          <a:prstGeom prst="rect">
            <a:avLst/>
          </a:prstGeom>
          <a:ln>
            <a:noFill/>
          </a:ln>
          <a:effectLst>
            <a:softEdge rad="112500"/>
          </a:effectLst>
        </p:spPr>
      </p:pic>
      <p:sp>
        <p:nvSpPr>
          <p:cNvPr id="6" name="PoljeZBesedilom 5">
            <a:extLst>
              <a:ext uri="{FF2B5EF4-FFF2-40B4-BE49-F238E27FC236}">
                <a16:creationId xmlns:a16="http://schemas.microsoft.com/office/drawing/2014/main" id="{E205EC55-4559-4D5E-AACE-4DC7651931EE}"/>
              </a:ext>
            </a:extLst>
          </p:cNvPr>
          <p:cNvSpPr txBox="1"/>
          <p:nvPr/>
        </p:nvSpPr>
        <p:spPr>
          <a:xfrm>
            <a:off x="525262" y="4447713"/>
            <a:ext cx="11141476" cy="2031325"/>
          </a:xfrm>
          <a:prstGeom prst="rect">
            <a:avLst/>
          </a:prstGeom>
          <a:noFill/>
        </p:spPr>
        <p:txBody>
          <a:bodyPr wrap="square" rtlCol="0">
            <a:spAutoFit/>
          </a:bodyPr>
          <a:lstStyle/>
          <a:p>
            <a:r>
              <a:rPr lang="sl-SI" dirty="0"/>
              <a:t>Vsi kolesarji smo bili enkrat kolesarji začetniki. Tudi deklica Melita je to bila. Največ težav ji je povzročalo zavijanje levo. Zaveda se, da ima nekaj težav še z ravnotežjem in da mora to utrditi. Mentorica kolesarskega izpita ji je predlagala nekaj vaj za ravnotežje. </a:t>
            </a:r>
          </a:p>
          <a:p>
            <a:endParaRPr lang="sl-SI" dirty="0"/>
          </a:p>
          <a:p>
            <a:r>
              <a:rPr lang="sl-SI" dirty="0"/>
              <a:t>Slika prikazuje, kako je deklica na pripravah na kolesarski izpit zavijala levo, pri tem izgubila ravnotežje in padla. </a:t>
            </a:r>
          </a:p>
          <a:p>
            <a:r>
              <a:rPr lang="sl-SI" dirty="0"/>
              <a:t>Še dobro, da je poskrbela za varnost. Na glavo si je pred vožnjo nataknila kolesarsko čelado. </a:t>
            </a:r>
            <a:br>
              <a:rPr lang="sl-SI" dirty="0"/>
            </a:br>
            <a:r>
              <a:rPr lang="sl-SI" dirty="0"/>
              <a:t>Pri tem pa je zelo pomembno, da čelada ustreza glavi kolesarja, da ni poškodovana in da je pravilno pripeta.</a:t>
            </a:r>
          </a:p>
        </p:txBody>
      </p:sp>
    </p:spTree>
    <p:extLst>
      <p:ext uri="{BB962C8B-B14F-4D97-AF65-F5344CB8AC3E}">
        <p14:creationId xmlns:p14="http://schemas.microsoft.com/office/powerpoint/2010/main" val="27341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756C83C3-3816-4353-B7A7-0EA3FD0F07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763" t="28997" r="48239" b="24918"/>
          <a:stretch/>
        </p:blipFill>
        <p:spPr>
          <a:xfrm>
            <a:off x="963226" y="807869"/>
            <a:ext cx="2796466" cy="2278128"/>
          </a:xfrm>
          <a:prstGeom prst="rect">
            <a:avLst/>
          </a:prstGeom>
        </p:spPr>
      </p:pic>
      <p:pic>
        <p:nvPicPr>
          <p:cNvPr id="9" name="Slika 8">
            <a:extLst>
              <a:ext uri="{FF2B5EF4-FFF2-40B4-BE49-F238E27FC236}">
                <a16:creationId xmlns:a16="http://schemas.microsoft.com/office/drawing/2014/main" id="{AEB60898-2928-4E7D-8EA9-8997B6FE56A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506" t="35987" r="28152" b="14175"/>
          <a:stretch/>
        </p:blipFill>
        <p:spPr>
          <a:xfrm>
            <a:off x="3759691" y="806262"/>
            <a:ext cx="2978459" cy="2279735"/>
          </a:xfrm>
          <a:prstGeom prst="rect">
            <a:avLst/>
          </a:prstGeom>
        </p:spPr>
      </p:pic>
      <p:pic>
        <p:nvPicPr>
          <p:cNvPr id="11" name="Slika 10">
            <a:extLst>
              <a:ext uri="{FF2B5EF4-FFF2-40B4-BE49-F238E27FC236}">
                <a16:creationId xmlns:a16="http://schemas.microsoft.com/office/drawing/2014/main" id="{B82A72FF-6F91-488F-B245-D10C9615C9E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745" t="53592"/>
          <a:stretch/>
        </p:blipFill>
        <p:spPr>
          <a:xfrm>
            <a:off x="6738150" y="1205062"/>
            <a:ext cx="5036403" cy="1880935"/>
          </a:xfrm>
          <a:prstGeom prst="rect">
            <a:avLst/>
          </a:prstGeom>
        </p:spPr>
      </p:pic>
      <p:sp>
        <p:nvSpPr>
          <p:cNvPr id="12" name="PoljeZBesedilom 11">
            <a:extLst>
              <a:ext uri="{FF2B5EF4-FFF2-40B4-BE49-F238E27FC236}">
                <a16:creationId xmlns:a16="http://schemas.microsoft.com/office/drawing/2014/main" id="{E34171A8-AFE7-4867-BF4B-2F58CEC291BE}"/>
              </a:ext>
            </a:extLst>
          </p:cNvPr>
          <p:cNvSpPr txBox="1"/>
          <p:nvPr/>
        </p:nvSpPr>
        <p:spPr>
          <a:xfrm>
            <a:off x="963226" y="3906175"/>
            <a:ext cx="10373558" cy="2031325"/>
          </a:xfrm>
          <a:prstGeom prst="rect">
            <a:avLst/>
          </a:prstGeom>
          <a:noFill/>
        </p:spPr>
        <p:txBody>
          <a:bodyPr wrap="square" rtlCol="0">
            <a:spAutoFit/>
          </a:bodyPr>
          <a:lstStyle/>
          <a:p>
            <a:r>
              <a:rPr lang="sl-SI" dirty="0"/>
              <a:t>Med kolesarjenjem moramo budno spremljati okolico okoli sebe. Težko pa je spremljati vozišče. </a:t>
            </a:r>
          </a:p>
          <a:p>
            <a:endParaRPr lang="sl-SI" dirty="0"/>
          </a:p>
          <a:p>
            <a:r>
              <a:rPr lang="sl-SI" dirty="0"/>
              <a:t>Deček Matic se je odpravil s kolesom k prijatelju Petru. Pot do Petra zanj ni bila tuja, poznal jo je kot lasten žep. Vendar tokrat se je na njegovi poti pojavil žebelj. Seveda ga Matic ni opazil. S sprednjim kolesom je zapeljal čez žebelj in „POK“. Kolo se je sunkovito obrnilo in Matic je padel. </a:t>
            </a:r>
          </a:p>
          <a:p>
            <a:endParaRPr lang="sl-SI" dirty="0"/>
          </a:p>
          <a:p>
            <a:r>
              <a:rPr lang="sl-SI" dirty="0"/>
              <a:t>Matic: „Še dobro, da sem imel na glavi čelado.“  </a:t>
            </a:r>
          </a:p>
        </p:txBody>
      </p:sp>
    </p:spTree>
    <p:extLst>
      <p:ext uri="{BB962C8B-B14F-4D97-AF65-F5344CB8AC3E}">
        <p14:creationId xmlns:p14="http://schemas.microsoft.com/office/powerpoint/2010/main" val="40582602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1053</Words>
  <Application>Microsoft Office PowerPoint</Application>
  <PresentationFormat>Širokozaslonsko</PresentationFormat>
  <Paragraphs>68</Paragraphs>
  <Slides>14</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14</vt:i4>
      </vt:variant>
    </vt:vector>
  </HeadingPairs>
  <TitlesOfParts>
    <vt:vector size="19" baseType="lpstr">
      <vt:lpstr>Arial</vt:lpstr>
      <vt:lpstr>Calibri</vt:lpstr>
      <vt:lpstr>Calibri Light</vt:lpstr>
      <vt:lpstr>Times New Roman</vt:lpstr>
      <vt:lpstr>Officeova tema</vt:lpstr>
      <vt:lpstr>Priporočila za uporabo kolesarske čelade  5. razred, OŠ Toneta Tomšiča Knežak</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Tina Jenko</dc:creator>
  <cp:lastModifiedBy>Tanja Medved</cp:lastModifiedBy>
  <cp:revision>46</cp:revision>
  <dcterms:created xsi:type="dcterms:W3CDTF">2020-03-16T13:44:21Z</dcterms:created>
  <dcterms:modified xsi:type="dcterms:W3CDTF">2020-05-02T10:06:25Z</dcterms:modified>
</cp:coreProperties>
</file>