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81" r:id="rId4"/>
    <p:sldId id="278" r:id="rId5"/>
    <p:sldId id="277" r:id="rId6"/>
    <p:sldId id="280" r:id="rId7"/>
    <p:sldId id="276" r:id="rId8"/>
    <p:sldId id="282" r:id="rId9"/>
    <p:sldId id="283" r:id="rId10"/>
    <p:sldId id="292" r:id="rId11"/>
    <p:sldId id="288" r:id="rId12"/>
    <p:sldId id="289" r:id="rId13"/>
    <p:sldId id="290" r:id="rId14"/>
    <p:sldId id="291" r:id="rId15"/>
    <p:sldId id="293" r:id="rId16"/>
    <p:sldId id="285" r:id="rId17"/>
    <p:sldId id="284" r:id="rId18"/>
    <p:sldId id="286" r:id="rId19"/>
    <p:sldId id="287" r:id="rId20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15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7233-74AE-4BC3-82E5-647DCB2A5AD1}" type="datetimeFigureOut">
              <a:rPr lang="sl-SI" smtClean="0"/>
              <a:t>17. 03. 2020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5AA3-BDAE-4B32-8B77-EAD4889022A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03207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7233-74AE-4BC3-82E5-647DCB2A5AD1}" type="datetimeFigureOut">
              <a:rPr lang="sl-SI" smtClean="0"/>
              <a:t>17. 03. 2020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5AA3-BDAE-4B32-8B77-EAD4889022A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40219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7233-74AE-4BC3-82E5-647DCB2A5AD1}" type="datetimeFigureOut">
              <a:rPr lang="sl-SI" smtClean="0"/>
              <a:t>17. 03. 2020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5AA3-BDAE-4B32-8B77-EAD4889022A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00683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7233-74AE-4BC3-82E5-647DCB2A5AD1}" type="datetimeFigureOut">
              <a:rPr lang="sl-SI" smtClean="0"/>
              <a:t>17. 03. 2020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5AA3-BDAE-4B32-8B77-EAD4889022A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96825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7233-74AE-4BC3-82E5-647DCB2A5AD1}" type="datetimeFigureOut">
              <a:rPr lang="sl-SI" smtClean="0"/>
              <a:t>17. 03. 2020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5AA3-BDAE-4B32-8B77-EAD4889022A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91530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7233-74AE-4BC3-82E5-647DCB2A5AD1}" type="datetimeFigureOut">
              <a:rPr lang="sl-SI" smtClean="0"/>
              <a:t>17. 03. 2020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5AA3-BDAE-4B32-8B77-EAD4889022A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47988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7233-74AE-4BC3-82E5-647DCB2A5AD1}" type="datetimeFigureOut">
              <a:rPr lang="sl-SI" smtClean="0"/>
              <a:t>17. 03. 2020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5AA3-BDAE-4B32-8B77-EAD4889022A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8285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7233-74AE-4BC3-82E5-647DCB2A5AD1}" type="datetimeFigureOut">
              <a:rPr lang="sl-SI" smtClean="0"/>
              <a:t>17. 03. 2020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5AA3-BDAE-4B32-8B77-EAD4889022A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34420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7233-74AE-4BC3-82E5-647DCB2A5AD1}" type="datetimeFigureOut">
              <a:rPr lang="sl-SI" smtClean="0"/>
              <a:t>17. 03. 2020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5AA3-BDAE-4B32-8B77-EAD4889022A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85503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7233-74AE-4BC3-82E5-647DCB2A5AD1}" type="datetimeFigureOut">
              <a:rPr lang="sl-SI" smtClean="0"/>
              <a:t>17. 03. 2020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5AA3-BDAE-4B32-8B77-EAD4889022A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73702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7233-74AE-4BC3-82E5-647DCB2A5AD1}" type="datetimeFigureOut">
              <a:rPr lang="sl-SI" smtClean="0"/>
              <a:t>17. 03. 2020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5AA3-BDAE-4B32-8B77-EAD4889022A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64559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67233-74AE-4BC3-82E5-647DCB2A5AD1}" type="datetimeFigureOut">
              <a:rPr lang="sl-SI" smtClean="0"/>
              <a:t>17. 03. 2020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55AA3-BDAE-4B32-8B77-EAD4889022A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06794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611560" y="4149080"/>
            <a:ext cx="7920880" cy="2376264"/>
          </a:xfrm>
        </p:spPr>
        <p:txBody>
          <a:bodyPr>
            <a:normAutofit fontScale="92500" lnSpcReduction="10000"/>
          </a:bodyPr>
          <a:lstStyle/>
          <a:p>
            <a:r>
              <a:rPr lang="sl-SI" sz="2400" b="1" dirty="0" smtClean="0">
                <a:solidFill>
                  <a:schemeClr val="tx1"/>
                </a:solidFill>
              </a:rPr>
              <a:t>MENTORICE</a:t>
            </a:r>
            <a:r>
              <a:rPr lang="sl-SI" sz="2400" dirty="0" smtClean="0">
                <a:solidFill>
                  <a:schemeClr val="tx1"/>
                </a:solidFill>
              </a:rPr>
              <a:t>: </a:t>
            </a:r>
            <a:r>
              <a:rPr lang="sl-SI" sz="2400" b="1" dirty="0" smtClean="0">
                <a:solidFill>
                  <a:schemeClr val="tx1"/>
                </a:solidFill>
              </a:rPr>
              <a:t>Silva Seliškar, Katja Lavrič Čurk, </a:t>
            </a:r>
          </a:p>
          <a:p>
            <a:r>
              <a:rPr lang="sl-SI" sz="2400" b="1">
                <a:solidFill>
                  <a:schemeClr val="tx1"/>
                </a:solidFill>
              </a:rPr>
              <a:t> </a:t>
            </a:r>
            <a:r>
              <a:rPr lang="sl-SI" sz="2400" b="1" smtClean="0">
                <a:solidFill>
                  <a:schemeClr val="tx1"/>
                </a:solidFill>
              </a:rPr>
              <a:t>     Ana </a:t>
            </a:r>
            <a:r>
              <a:rPr lang="sl-SI" sz="2400" b="1">
                <a:solidFill>
                  <a:schemeClr val="tx1"/>
                </a:solidFill>
              </a:rPr>
              <a:t>T</a:t>
            </a:r>
            <a:r>
              <a:rPr lang="sl-SI" sz="2400" b="1" smtClean="0">
                <a:solidFill>
                  <a:schemeClr val="tx1"/>
                </a:solidFill>
              </a:rPr>
              <a:t>ekavčič </a:t>
            </a:r>
            <a:r>
              <a:rPr lang="sl-SI" sz="2400" b="1" dirty="0" smtClean="0">
                <a:solidFill>
                  <a:schemeClr val="tx1"/>
                </a:solidFill>
              </a:rPr>
              <a:t>Primon</a:t>
            </a:r>
          </a:p>
          <a:p>
            <a:r>
              <a:rPr lang="sl-SI" sz="2400" b="1" dirty="0" smtClean="0">
                <a:solidFill>
                  <a:schemeClr val="tx1"/>
                </a:solidFill>
              </a:rPr>
              <a:t>SODELUJOČI</a:t>
            </a:r>
            <a:r>
              <a:rPr lang="sl-SI" sz="2400" dirty="0" smtClean="0">
                <a:solidFill>
                  <a:schemeClr val="tx1"/>
                </a:solidFill>
              </a:rPr>
              <a:t>: </a:t>
            </a:r>
            <a:r>
              <a:rPr lang="sl-SI" sz="2400" b="1" dirty="0">
                <a:solidFill>
                  <a:schemeClr val="tx1"/>
                </a:solidFill>
              </a:rPr>
              <a:t>5. a, 5. b </a:t>
            </a:r>
            <a:r>
              <a:rPr lang="sl-SI" sz="2400" dirty="0">
                <a:solidFill>
                  <a:schemeClr val="tx1"/>
                </a:solidFill>
              </a:rPr>
              <a:t>(40 učencev, 10 – 11 let) </a:t>
            </a:r>
            <a:r>
              <a:rPr lang="sl-SI" sz="2400" dirty="0" smtClean="0">
                <a:solidFill>
                  <a:schemeClr val="tx1"/>
                </a:solidFill>
              </a:rPr>
              <a:t>in </a:t>
            </a:r>
            <a:endParaRPr lang="sl-SI" sz="2400" dirty="0">
              <a:solidFill>
                <a:schemeClr val="tx1"/>
              </a:solidFill>
            </a:endParaRPr>
          </a:p>
          <a:p>
            <a:pPr algn="l"/>
            <a:r>
              <a:rPr lang="sl-SI" sz="2400" b="1" dirty="0" smtClean="0">
                <a:solidFill>
                  <a:schemeClr val="tx1"/>
                </a:solidFill>
              </a:rPr>
              <a:t>                                     prometni krožek </a:t>
            </a:r>
            <a:r>
              <a:rPr lang="sl-SI" sz="2400" dirty="0" smtClean="0">
                <a:solidFill>
                  <a:schemeClr val="tx1"/>
                </a:solidFill>
              </a:rPr>
              <a:t>(10 učencev, 6-11 let) in </a:t>
            </a:r>
          </a:p>
          <a:p>
            <a:endParaRPr lang="sl-SI" sz="2400" dirty="0" smtClean="0">
              <a:solidFill>
                <a:schemeClr val="tx1"/>
              </a:solidFill>
            </a:endParaRPr>
          </a:p>
          <a:p>
            <a:r>
              <a:rPr lang="sl-SI" sz="2400" b="1" dirty="0" smtClean="0">
                <a:solidFill>
                  <a:srgbClr val="0070C0"/>
                </a:solidFill>
              </a:rPr>
              <a:t>September 2019 – marec 2020</a:t>
            </a:r>
          </a:p>
          <a:p>
            <a:pPr algn="l"/>
            <a:endParaRPr lang="sl-SI" dirty="0" smtClean="0">
              <a:solidFill>
                <a:srgbClr val="0070C0"/>
              </a:solidFill>
            </a:endParaRPr>
          </a:p>
          <a:p>
            <a:endParaRPr lang="sl-SI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251" y="476673"/>
            <a:ext cx="5178998" cy="132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1187624" y="1916832"/>
            <a:ext cx="7056784" cy="2308324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l-SI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NAJPOGOSTEJŠI PREKRŠKI KOLESARJEV</a:t>
            </a:r>
          </a:p>
          <a:p>
            <a:pPr algn="ctr"/>
            <a:r>
              <a:rPr lang="sl-SI" sz="3600" smtClean="0">
                <a:solidFill>
                  <a:srgbClr val="00B050"/>
                </a:solidFill>
              </a:rPr>
              <a:t>FOTOREPORTAŽA </a:t>
            </a:r>
            <a:endParaRPr lang="sl-SI" sz="5400" b="1" cap="none" spc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120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sl-SI" dirty="0"/>
              <a:t>TELEFONSKI KOLESAR VOZI NEVARNO, </a:t>
            </a:r>
            <a:r>
              <a:rPr lang="sl-SI" sz="2200" dirty="0"/>
              <a:t>MIHAEL</a:t>
            </a:r>
            <a:endParaRPr lang="sl-SI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4547" y="-71209"/>
            <a:ext cx="5246044" cy="7349916"/>
          </a:xfrm>
        </p:spPr>
      </p:pic>
    </p:spTree>
    <p:extLst>
      <p:ext uri="{BB962C8B-B14F-4D97-AF65-F5344CB8AC3E}">
        <p14:creationId xmlns:p14="http://schemas.microsoft.com/office/powerpoint/2010/main" val="133800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NEPRAVILNO PREČKANJE NA ZEBRI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08225" y="187443"/>
            <a:ext cx="4525963" cy="7353063"/>
          </a:xfrm>
        </p:spPr>
      </p:pic>
    </p:spTree>
    <p:extLst>
      <p:ext uri="{BB962C8B-B14F-4D97-AF65-F5344CB8AC3E}">
        <p14:creationId xmlns:p14="http://schemas.microsoft.com/office/powerpoint/2010/main" val="89348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NE RINI SKOZI RDEČO</a:t>
            </a:r>
            <a:r>
              <a:rPr lang="sl-SI" dirty="0" smtClean="0"/>
              <a:t>! </a:t>
            </a:r>
            <a:r>
              <a:rPr lang="sl-SI" sz="1800" dirty="0" smtClean="0"/>
              <a:t>ALEKSANDAR</a:t>
            </a:r>
            <a:endParaRPr lang="sl-SI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83163" y="509149"/>
            <a:ext cx="5389482" cy="7573167"/>
          </a:xfrm>
        </p:spPr>
      </p:pic>
    </p:spTree>
    <p:extLst>
      <p:ext uri="{BB962C8B-B14F-4D97-AF65-F5344CB8AC3E}">
        <p14:creationId xmlns:p14="http://schemas.microsoft.com/office/powerpoint/2010/main" val="337197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sl-SI" sz="3600" dirty="0"/>
              <a:t>KOLESAR SE JE POŠKODOVAL, KER JE TELEFONIRAL IN BIL NEPOZOREN NA PROMET</a:t>
            </a:r>
            <a:r>
              <a:rPr lang="sl-SI" dirty="0"/>
              <a:t>, </a:t>
            </a:r>
            <a:r>
              <a:rPr lang="sl-SI" sz="2200" dirty="0"/>
              <a:t>LEON</a:t>
            </a:r>
            <a:endParaRPr lang="sl-SI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64078" y="239929"/>
            <a:ext cx="5085419" cy="7499176"/>
          </a:xfrm>
        </p:spPr>
      </p:pic>
    </p:spTree>
    <p:extLst>
      <p:ext uri="{BB962C8B-B14F-4D97-AF65-F5344CB8AC3E}">
        <p14:creationId xmlns:p14="http://schemas.microsoft.com/office/powerpoint/2010/main" val="340900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KOLESAR BREZ ČELADE, GLEB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08225" y="622747"/>
            <a:ext cx="4525963" cy="6482455"/>
          </a:xfrm>
        </p:spPr>
      </p:pic>
    </p:spTree>
    <p:extLst>
      <p:ext uri="{BB962C8B-B14F-4D97-AF65-F5344CB8AC3E}">
        <p14:creationId xmlns:p14="http://schemas.microsoft.com/office/powerpoint/2010/main" val="4198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KOLESAR VOZI V NAPAČNO SMER PO KOLESARSKI STEZI, </a:t>
            </a:r>
            <a:r>
              <a:rPr lang="sl-SI" sz="2000" dirty="0"/>
              <a:t>ISMAIL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08225" y="244125"/>
            <a:ext cx="4525963" cy="7239700"/>
          </a:xfrm>
        </p:spPr>
      </p:pic>
    </p:spTree>
    <p:extLst>
      <p:ext uri="{BB962C8B-B14F-4D97-AF65-F5344CB8AC3E}">
        <p14:creationId xmlns:p14="http://schemas.microsoft.com/office/powerpoint/2010/main" val="303399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92174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l-SI" dirty="0" smtClean="0">
                <a:solidFill>
                  <a:srgbClr val="00B050"/>
                </a:solidFill>
              </a:rPr>
              <a:t>Pravilno in ravnanje kolesarjev v prometu – varna oprema  </a:t>
            </a:r>
            <a:r>
              <a:rPr lang="sl-SI" sz="2000" dirty="0" smtClean="0">
                <a:solidFill>
                  <a:srgbClr val="00B050"/>
                </a:solidFill>
              </a:rPr>
              <a:t>MIHAEL</a:t>
            </a:r>
            <a:endParaRPr lang="sl-SI" dirty="0">
              <a:solidFill>
                <a:srgbClr val="00B050"/>
              </a:solidFill>
            </a:endParaRPr>
          </a:p>
        </p:txBody>
      </p:sp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22088" y="71106"/>
            <a:ext cx="5299824" cy="7992888"/>
          </a:xfrm>
        </p:spPr>
      </p:pic>
    </p:spTree>
    <p:extLst>
      <p:ext uri="{BB962C8B-B14F-4D97-AF65-F5344CB8AC3E}">
        <p14:creationId xmlns:p14="http://schemas.microsoft.com/office/powerpoint/2010/main" val="298180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51504" y="-965328"/>
            <a:ext cx="6502657" cy="9143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72400" y="60212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GLEB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3962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sl-SI" dirty="0"/>
              <a:t>PRAVILNA VOŽNJA SKOZI ZELENO LUČ, </a:t>
            </a:r>
            <a:r>
              <a:rPr lang="sl-SI" sz="2700" dirty="0"/>
              <a:t>MIHAEL</a:t>
            </a:r>
            <a:endParaRPr lang="sl-SI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09161" y="23087"/>
            <a:ext cx="5246044" cy="7305342"/>
          </a:xfrm>
        </p:spPr>
      </p:pic>
    </p:spTree>
    <p:extLst>
      <p:ext uri="{BB962C8B-B14F-4D97-AF65-F5344CB8AC3E}">
        <p14:creationId xmlns:p14="http://schemas.microsoft.com/office/powerpoint/2010/main" val="115292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PREČKAJ CESTO LE PRI ZELENI LUČI!</a:t>
            </a:r>
            <a:br>
              <a:rPr lang="sl-SI" dirty="0" smtClean="0"/>
            </a:br>
            <a:r>
              <a:rPr lang="sl-SI" sz="2200" dirty="0" smtClean="0"/>
              <a:t>ALEKSANDAR</a:t>
            </a:r>
            <a:endParaRPr lang="sl-SI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09018" y="401121"/>
            <a:ext cx="4525963" cy="7146419"/>
          </a:xfrm>
        </p:spPr>
      </p:pic>
    </p:spTree>
    <p:extLst>
      <p:ext uri="{BB962C8B-B14F-4D97-AF65-F5344CB8AC3E}">
        <p14:creationId xmlns:p14="http://schemas.microsoft.com/office/powerpoint/2010/main" val="207618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l-SI" sz="3200" b="1" dirty="0" smtClean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OPAZOVANJE KOLESARJEV V PROMETU</a:t>
            </a:r>
            <a:endParaRPr lang="sl-SI" sz="3200" b="1" dirty="0">
              <a:solidFill>
                <a:srgbClr val="00B0F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23528" y="5946396"/>
            <a:ext cx="8219256" cy="676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b="1" dirty="0" smtClean="0">
                <a:solidFill>
                  <a:srgbClr val="00B050"/>
                </a:solidFill>
                <a:effectLst/>
              </a:rPr>
              <a:t>Prehod za pešce na Lin­hartovi cesti pri ZRI.</a:t>
            </a:r>
          </a:p>
          <a:p>
            <a:endParaRPr lang="sl-SI" dirty="0"/>
          </a:p>
        </p:txBody>
      </p:sp>
      <p:pic>
        <p:nvPicPr>
          <p:cNvPr id="5122" name="Picture 2" descr="M:\BREŽENKA\PROMET 2014-15-16-17\CESTE SAVSKA\P1010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84784"/>
            <a:ext cx="5904656" cy="442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39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595"/>
            <a:ext cx="8229600" cy="4525963"/>
          </a:xfrm>
        </p:spPr>
        <p:txBody>
          <a:bodyPr/>
          <a:lstStyle/>
          <a:p>
            <a:pPr hangingPunct="0"/>
            <a:r>
              <a:rPr lang="sl-SI" dirty="0">
                <a:solidFill>
                  <a:srgbClr val="00B050"/>
                </a:solidFill>
              </a:rPr>
              <a:t>V mesecu septembru in novembru smo učenci 5. razredov in člani prometnega krožka opazovali kolesarje v prometu (6 dni, v popoldanskem času). </a:t>
            </a:r>
          </a:p>
          <a:p>
            <a:r>
              <a:rPr lang="sl-SI" dirty="0">
                <a:solidFill>
                  <a:srgbClr val="0070C0"/>
                </a:solidFill>
              </a:rPr>
              <a:t>Zanimalo nas je spoštovanje cestnoprometnih predpisov.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2852936"/>
            <a:ext cx="6386363" cy="359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3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:\BREŽENKA\PROMET 2014, 2015\NATEČAJ S kolesom v šolo 2014, 2015, 2016\NATEČAJ  KOLO 2015-16\KOLESARSKE POTI 2015\Nova mapa\20151110_163054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4968"/>
            <a:ext cx="7956376" cy="6381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441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sz="4000" dirty="0"/>
              <a:t>OPAZOVALNI </a:t>
            </a:r>
            <a:r>
              <a:rPr lang="sl-SI" sz="4000" dirty="0" smtClean="0"/>
              <a:t>LIST – prekrški kolesarje</a:t>
            </a:r>
            <a:r>
              <a:rPr lang="sl-SI" dirty="0" smtClean="0"/>
              <a:t>v</a:t>
            </a:r>
            <a:r>
              <a:rPr lang="sl-SI" dirty="0"/>
              <a:t/>
            </a:r>
            <a:br>
              <a:rPr lang="sl-SI" dirty="0"/>
            </a:br>
            <a:endParaRPr lang="sl-SI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9691529"/>
              </p:ext>
            </p:extLst>
          </p:nvPr>
        </p:nvGraphicFramePr>
        <p:xfrm>
          <a:off x="215516" y="846138"/>
          <a:ext cx="8712968" cy="58780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48142"/>
                <a:gridCol w="3764826"/>
              </a:tblGrid>
              <a:tr h="283145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sl-SI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SKUPAJ</a:t>
                      </a:r>
                      <a:endParaRPr lang="sl-SI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32048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ŠTEVILO KOLESARJEV</a:t>
                      </a:r>
                      <a:endParaRPr lang="sl-SI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effectLst/>
                        </a:rPr>
                        <a:t>4</a:t>
                      </a:r>
                      <a:r>
                        <a:rPr lang="sl-SI" sz="2400" dirty="0" smtClean="0">
                          <a:effectLst/>
                        </a:rPr>
                        <a:t>86</a:t>
                      </a:r>
                      <a:r>
                        <a:rPr lang="en-GB" sz="2400" dirty="0">
                          <a:effectLst/>
                        </a:rPr>
                        <a:t> </a:t>
                      </a:r>
                      <a:endParaRPr lang="sl-SI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08099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OPAŽANJA:</a:t>
                      </a:r>
                      <a:endParaRPr lang="sl-SI" sz="2400" dirty="0">
                        <a:effectLst/>
                      </a:endParaRPr>
                    </a:p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en-GB" sz="2400" dirty="0" err="1">
                          <a:effectLst/>
                        </a:rPr>
                        <a:t>nima</a:t>
                      </a:r>
                      <a:r>
                        <a:rPr lang="en-GB" sz="2400" dirty="0">
                          <a:effectLst/>
                        </a:rPr>
                        <a:t> </a:t>
                      </a:r>
                      <a:r>
                        <a:rPr lang="en-GB" sz="2400" dirty="0" err="1">
                          <a:effectLst/>
                        </a:rPr>
                        <a:t>kolesarske</a:t>
                      </a:r>
                      <a:r>
                        <a:rPr lang="en-GB" sz="2400" dirty="0">
                          <a:effectLst/>
                        </a:rPr>
                        <a:t> </a:t>
                      </a:r>
                      <a:r>
                        <a:rPr lang="en-GB" sz="2400" dirty="0" err="1">
                          <a:effectLst/>
                        </a:rPr>
                        <a:t>čelade</a:t>
                      </a:r>
                      <a:endParaRPr lang="sl-SI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sl-SI" sz="2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426</a:t>
                      </a:r>
                      <a:endParaRPr lang="sl-SI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08099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en-GB" sz="2400" dirty="0" err="1">
                          <a:effectLst/>
                        </a:rPr>
                        <a:t>vozi</a:t>
                      </a:r>
                      <a:r>
                        <a:rPr lang="en-GB" sz="2400" dirty="0">
                          <a:effectLst/>
                        </a:rPr>
                        <a:t> v </a:t>
                      </a:r>
                      <a:r>
                        <a:rPr lang="en-GB" sz="2400" dirty="0" err="1">
                          <a:effectLst/>
                        </a:rPr>
                        <a:t>napačno</a:t>
                      </a:r>
                      <a:r>
                        <a:rPr lang="en-GB" sz="2400" dirty="0">
                          <a:effectLst/>
                        </a:rPr>
                        <a:t> </a:t>
                      </a:r>
                      <a:r>
                        <a:rPr lang="en-GB" sz="2400" dirty="0" err="1">
                          <a:effectLst/>
                        </a:rPr>
                        <a:t>smer</a:t>
                      </a:r>
                      <a:endParaRPr lang="sl-SI" sz="2400" dirty="0">
                        <a:effectLst/>
                      </a:endParaRPr>
                    </a:p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 </a:t>
                      </a:r>
                      <a:endParaRPr lang="sl-SI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effectLst/>
                        </a:rPr>
                        <a:t>7</a:t>
                      </a:r>
                      <a:r>
                        <a:rPr lang="sl-SI" sz="2400" dirty="0" smtClean="0">
                          <a:effectLst/>
                        </a:rPr>
                        <a:t>9</a:t>
                      </a:r>
                      <a:endParaRPr lang="sl-SI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9445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en-GB" sz="2400" dirty="0" err="1">
                          <a:effectLst/>
                        </a:rPr>
                        <a:t>vozi</a:t>
                      </a:r>
                      <a:r>
                        <a:rPr lang="en-GB" sz="2400" dirty="0">
                          <a:effectLst/>
                        </a:rPr>
                        <a:t> </a:t>
                      </a:r>
                      <a:r>
                        <a:rPr lang="en-GB" sz="2400" dirty="0" err="1">
                          <a:effectLst/>
                        </a:rPr>
                        <a:t>po</a:t>
                      </a:r>
                      <a:r>
                        <a:rPr lang="en-GB" sz="2400" dirty="0">
                          <a:effectLst/>
                        </a:rPr>
                        <a:t> </a:t>
                      </a:r>
                      <a:r>
                        <a:rPr lang="en-GB" sz="2400" dirty="0" err="1">
                          <a:effectLst/>
                        </a:rPr>
                        <a:t>sredini</a:t>
                      </a:r>
                      <a:r>
                        <a:rPr lang="en-GB" sz="2400" dirty="0">
                          <a:effectLst/>
                        </a:rPr>
                        <a:t> </a:t>
                      </a:r>
                      <a:r>
                        <a:rPr lang="en-GB" sz="2400" dirty="0" err="1">
                          <a:effectLst/>
                        </a:rPr>
                        <a:t>ceste</a:t>
                      </a:r>
                      <a:endParaRPr lang="sl-SI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sl-SI" sz="2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sl-SI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08099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ne </a:t>
                      </a:r>
                      <a:r>
                        <a:rPr lang="en-GB" sz="2400" dirty="0" err="1">
                          <a:effectLst/>
                        </a:rPr>
                        <a:t>upošteva</a:t>
                      </a:r>
                      <a:r>
                        <a:rPr lang="en-GB" sz="2400" dirty="0">
                          <a:effectLst/>
                        </a:rPr>
                        <a:t> </a:t>
                      </a:r>
                      <a:r>
                        <a:rPr lang="en-GB" sz="2400" dirty="0" err="1">
                          <a:effectLst/>
                        </a:rPr>
                        <a:t>znaka</a:t>
                      </a:r>
                      <a:r>
                        <a:rPr lang="en-GB" sz="2400" dirty="0">
                          <a:effectLst/>
                        </a:rPr>
                        <a:t> STOP, </a:t>
                      </a:r>
                      <a:endParaRPr lang="sl-SI" sz="2400" dirty="0">
                        <a:effectLst/>
                      </a:endParaRPr>
                    </a:p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VOZI SKOZI RDEČO LUČ</a:t>
                      </a:r>
                      <a:endParaRPr lang="sl-SI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4</a:t>
                      </a:r>
                      <a:endParaRPr lang="sl-SI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9445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ne nakaže smeri z roko, ko zavija</a:t>
                      </a:r>
                      <a:endParaRPr lang="sl-SI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sl-SI" sz="2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sl-SI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9740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ne </a:t>
                      </a:r>
                      <a:r>
                        <a:rPr lang="en-GB" sz="2400" dirty="0" err="1">
                          <a:effectLst/>
                        </a:rPr>
                        <a:t>pogleda</a:t>
                      </a:r>
                      <a:r>
                        <a:rPr lang="en-GB" sz="2400" dirty="0">
                          <a:effectLst/>
                        </a:rPr>
                        <a:t> </a:t>
                      </a:r>
                      <a:r>
                        <a:rPr lang="en-GB" sz="2400" dirty="0" err="1">
                          <a:effectLst/>
                        </a:rPr>
                        <a:t>nazaj</a:t>
                      </a:r>
                      <a:r>
                        <a:rPr lang="en-GB" sz="2400" dirty="0">
                          <a:effectLst/>
                        </a:rPr>
                        <a:t>, </a:t>
                      </a:r>
                      <a:r>
                        <a:rPr lang="en-GB" sz="2400" dirty="0" err="1">
                          <a:effectLst/>
                        </a:rPr>
                        <a:t>ko</a:t>
                      </a:r>
                      <a:r>
                        <a:rPr lang="en-GB" sz="2400" dirty="0">
                          <a:effectLst/>
                        </a:rPr>
                        <a:t> </a:t>
                      </a:r>
                      <a:r>
                        <a:rPr lang="en-GB" sz="2400" dirty="0" err="1" smtClean="0">
                          <a:effectLst/>
                        </a:rPr>
                        <a:t>zavija</a:t>
                      </a:r>
                      <a:endParaRPr lang="sl-SI" sz="24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72</a:t>
                      </a:r>
                      <a:endParaRPr lang="sl-SI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08099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ne </a:t>
                      </a:r>
                      <a:r>
                        <a:rPr lang="en-GB" sz="2400" dirty="0" err="1">
                          <a:effectLst/>
                        </a:rPr>
                        <a:t>vozi</a:t>
                      </a:r>
                      <a:r>
                        <a:rPr lang="en-GB" sz="2400" dirty="0">
                          <a:effectLst/>
                        </a:rPr>
                        <a:t> </a:t>
                      </a:r>
                      <a:r>
                        <a:rPr lang="en-GB" sz="2400" dirty="0" err="1">
                          <a:effectLst/>
                        </a:rPr>
                        <a:t>po</a:t>
                      </a:r>
                      <a:r>
                        <a:rPr lang="en-GB" sz="2400" dirty="0">
                          <a:effectLst/>
                        </a:rPr>
                        <a:t> </a:t>
                      </a:r>
                      <a:r>
                        <a:rPr lang="en-GB" sz="2400" dirty="0" err="1">
                          <a:effectLst/>
                        </a:rPr>
                        <a:t>kolesarski</a:t>
                      </a:r>
                      <a:r>
                        <a:rPr lang="en-GB" sz="2400" dirty="0">
                          <a:effectLst/>
                        </a:rPr>
                        <a:t> </a:t>
                      </a:r>
                      <a:r>
                        <a:rPr lang="en-GB" sz="2400" dirty="0" err="1" smtClean="0">
                          <a:effectLst/>
                        </a:rPr>
                        <a:t>stezi</a:t>
                      </a:r>
                      <a:endParaRPr lang="sl-SI" sz="24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effectLst/>
                        </a:rPr>
                        <a:t>8</a:t>
                      </a:r>
                      <a:r>
                        <a:rPr lang="sl-SI" sz="2400" dirty="0" smtClean="0">
                          <a:effectLst/>
                        </a:rPr>
                        <a:t>4</a:t>
                      </a:r>
                      <a:endParaRPr lang="sl-SI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5764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vozi PO ZEBRI</a:t>
                      </a:r>
                      <a:endParaRPr lang="sl-SI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43</a:t>
                      </a:r>
                      <a:endParaRPr lang="sl-SI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4049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TELEFONIRA med </a:t>
                      </a:r>
                      <a:r>
                        <a:rPr lang="en-GB" sz="2400" dirty="0" err="1">
                          <a:effectLst/>
                        </a:rPr>
                        <a:t>vožnjo</a:t>
                      </a:r>
                      <a:endParaRPr lang="sl-SI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sl-SI" sz="2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sl-SI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098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673" y="-13692"/>
            <a:ext cx="9031327" cy="677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9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hangingPunct="0"/>
            <a:r>
              <a:rPr lang="sl-SI" b="1" dirty="0"/>
              <a:t>REZULTATI IN ANALIZA OPAZOVANJA 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3924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lvl="0" hangingPunct="0"/>
            <a:r>
              <a:rPr lang="sl-SI" dirty="0"/>
              <a:t>Večina kolesarjev je bila </a:t>
            </a:r>
            <a:r>
              <a:rPr lang="sl-SI" dirty="0" smtClean="0"/>
              <a:t>brez</a:t>
            </a:r>
          </a:p>
          <a:p>
            <a:pPr marL="0" lvl="0" indent="0" hangingPunct="0">
              <a:buNone/>
            </a:pPr>
            <a:r>
              <a:rPr lang="sl-SI" dirty="0" smtClean="0"/>
              <a:t> </a:t>
            </a:r>
            <a:r>
              <a:rPr lang="sl-SI" dirty="0"/>
              <a:t>kolesarske čelade </a:t>
            </a:r>
            <a:r>
              <a:rPr lang="sl-SI" dirty="0" smtClean="0"/>
              <a:t>(predvsem odraslih</a:t>
            </a:r>
            <a:r>
              <a:rPr lang="sl-SI" dirty="0"/>
              <a:t>).  </a:t>
            </a:r>
          </a:p>
          <a:p>
            <a:pPr lvl="0" hangingPunct="0"/>
            <a:r>
              <a:rPr lang="sl-SI" dirty="0"/>
              <a:t>Približno četrtina jih vozi v napačno </a:t>
            </a:r>
            <a:endParaRPr lang="sl-SI" dirty="0" smtClean="0"/>
          </a:p>
          <a:p>
            <a:pPr marL="0" lvl="0" indent="0" hangingPunct="0">
              <a:buNone/>
            </a:pPr>
            <a:r>
              <a:rPr lang="sl-SI" dirty="0" smtClean="0"/>
              <a:t>smer </a:t>
            </a:r>
            <a:r>
              <a:rPr lang="sl-SI" dirty="0"/>
              <a:t>in se ne prepričajo, ko zavijajo ali je kdo za njimi.</a:t>
            </a:r>
          </a:p>
          <a:p>
            <a:pPr lvl="0" hangingPunct="0"/>
            <a:r>
              <a:rPr lang="sl-SI" dirty="0"/>
              <a:t>Pogosto ne nakažejo spremembo smeri z roko.</a:t>
            </a:r>
          </a:p>
          <a:p>
            <a:pPr lvl="0" hangingPunct="0"/>
            <a:r>
              <a:rPr lang="sl-SI" dirty="0"/>
              <a:t>Čeprav je kolesarska steza označena, vozi četrina kolesarjev ob njej ali daleč stran.</a:t>
            </a:r>
          </a:p>
          <a:p>
            <a:pPr lvl="0" hangingPunct="0"/>
            <a:r>
              <a:rPr lang="sl-SI" dirty="0"/>
              <a:t>Čez zebro je vozilo kar nekaj kolesarjev, kljub gneči na prehodu.</a:t>
            </a:r>
          </a:p>
          <a:p>
            <a:pPr lvl="0" hangingPunct="0"/>
            <a:r>
              <a:rPr lang="sl-SI" dirty="0"/>
              <a:t>Večina upošteva znake in semaforje ter ne uporablja </a:t>
            </a:r>
            <a:r>
              <a:rPr lang="sl-SI" dirty="0" smtClean="0"/>
              <a:t>telefona med vožnjo.</a:t>
            </a:r>
            <a:endParaRPr lang="sl-SI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1052736"/>
            <a:ext cx="2248145" cy="16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6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/>
            </a:r>
            <a:br>
              <a:rPr lang="sl-SI" dirty="0" smtClean="0">
                <a:solidFill>
                  <a:srgbClr val="FF0000"/>
                </a:solidFill>
              </a:rPr>
            </a:br>
            <a:r>
              <a:rPr lang="sl-SI" dirty="0" smtClean="0">
                <a:solidFill>
                  <a:srgbClr val="FF0000"/>
                </a:solidFill>
              </a:rPr>
              <a:t>Nepravilno ravnanje kolesarjev </a:t>
            </a:r>
            <a:r>
              <a:rPr lang="sl-SI" dirty="0">
                <a:solidFill>
                  <a:srgbClr val="FF0000"/>
                </a:solidFill>
              </a:rPr>
              <a:t>v </a:t>
            </a:r>
            <a:r>
              <a:rPr lang="sl-SI" dirty="0" smtClean="0">
                <a:solidFill>
                  <a:srgbClr val="FF0000"/>
                </a:solidFill>
              </a:rPr>
              <a:t>prometu</a:t>
            </a:r>
            <a:br>
              <a:rPr lang="sl-SI" dirty="0" smtClean="0">
                <a:solidFill>
                  <a:srgbClr val="FF0000"/>
                </a:solidFill>
              </a:rPr>
            </a:br>
            <a:r>
              <a:rPr lang="sl-SI" sz="3600" dirty="0" smtClean="0"/>
              <a:t>TELEFONIRANJE </a:t>
            </a:r>
            <a:r>
              <a:rPr lang="sl-SI" sz="3600" dirty="0"/>
              <a:t>MED VOŽNJO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22202" y="34181"/>
            <a:ext cx="4525963" cy="8003232"/>
          </a:xfrm>
        </p:spPr>
      </p:pic>
    </p:spTree>
    <p:extLst>
      <p:ext uri="{BB962C8B-B14F-4D97-AF65-F5344CB8AC3E}">
        <p14:creationId xmlns:p14="http://schemas.microsoft.com/office/powerpoint/2010/main" val="336701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TELOFONIRANJE MED KOLESARJENJEM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08225" y="772999"/>
            <a:ext cx="4525963" cy="6181952"/>
          </a:xfrm>
        </p:spPr>
      </p:pic>
    </p:spTree>
    <p:extLst>
      <p:ext uri="{BB962C8B-B14F-4D97-AF65-F5344CB8AC3E}">
        <p14:creationId xmlns:p14="http://schemas.microsoft.com/office/powerpoint/2010/main" val="360792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324</Words>
  <Application>Microsoft Office PowerPoint</Application>
  <PresentationFormat>On-screen Show (4:3)</PresentationFormat>
  <Paragraphs>59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Officeova tema</vt:lpstr>
      <vt:lpstr>PowerPoint Presentation</vt:lpstr>
      <vt:lpstr>OPAZOVANJE KOLESARJEV V PROMETU</vt:lpstr>
      <vt:lpstr>PowerPoint Presentation</vt:lpstr>
      <vt:lpstr>PowerPoint Presentation</vt:lpstr>
      <vt:lpstr>OPAZOVALNI LIST – prekrški kolesarjev </vt:lpstr>
      <vt:lpstr>PowerPoint Presentation</vt:lpstr>
      <vt:lpstr>REZULTATI IN ANALIZA OPAZOVANJA </vt:lpstr>
      <vt:lpstr> Nepravilno ravnanje kolesarjev v prometu TELEFONIRANJE MED VOŽNJO</vt:lpstr>
      <vt:lpstr>TELOFONIRANJE MED KOLESARJENJEM</vt:lpstr>
      <vt:lpstr>TELEFONSKI KOLESAR VOZI NEVARNO, MIHAEL</vt:lpstr>
      <vt:lpstr>NEPRAVILNO PREČKANJE NA ZEBRI</vt:lpstr>
      <vt:lpstr>NE RINI SKOZI RDEČO! ALEKSANDAR</vt:lpstr>
      <vt:lpstr>KOLESAR SE JE POŠKODOVAL, KER JE TELEFONIRAL IN BIL NEPOZOREN NA PROMET, LEON</vt:lpstr>
      <vt:lpstr>KOLESAR BREZ ČELADE, GLEB</vt:lpstr>
      <vt:lpstr>KOLESAR VOZI V NAPAČNO SMER PO KOLESARSKI STEZI, ISMAIL</vt:lpstr>
      <vt:lpstr>Pravilno in ravnanje kolesarjev v prometu – varna oprema  MIHAEL</vt:lpstr>
      <vt:lpstr>PowerPoint Presentation</vt:lpstr>
      <vt:lpstr>PRAVILNA VOŽNJA SKOZI ZELENO LUČ, MIHAEL</vt:lpstr>
      <vt:lpstr>PREČKAJ CESTO LE PRI ZELENI LUČI! ALEKSANDAR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nika</dc:creator>
  <cp:lastModifiedBy>SILVA SELIŠKAR</cp:lastModifiedBy>
  <cp:revision>34</cp:revision>
  <dcterms:created xsi:type="dcterms:W3CDTF">2017-10-08T10:19:46Z</dcterms:created>
  <dcterms:modified xsi:type="dcterms:W3CDTF">2020-03-17T10:35:00Z</dcterms:modified>
</cp:coreProperties>
</file>