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381" r:id="rId2"/>
    <p:sldId id="429" r:id="rId3"/>
    <p:sldId id="498" r:id="rId4"/>
    <p:sldId id="329" r:id="rId5"/>
    <p:sldId id="383" r:id="rId6"/>
    <p:sldId id="384" r:id="rId7"/>
    <p:sldId id="517" r:id="rId8"/>
    <p:sldId id="494" r:id="rId9"/>
    <p:sldId id="508" r:id="rId10"/>
    <p:sldId id="509" r:id="rId11"/>
    <p:sldId id="510" r:id="rId12"/>
    <p:sldId id="505" r:id="rId13"/>
    <p:sldId id="431" r:id="rId14"/>
    <p:sldId id="369" r:id="rId15"/>
    <p:sldId id="501" r:id="rId16"/>
    <p:sldId id="284" r:id="rId17"/>
    <p:sldId id="350" r:id="rId18"/>
    <p:sldId id="405" r:id="rId19"/>
    <p:sldId id="262" r:id="rId20"/>
    <p:sldId id="261" r:id="rId21"/>
    <p:sldId id="491" r:id="rId22"/>
    <p:sldId id="315" r:id="rId23"/>
    <p:sldId id="430" r:id="rId24"/>
    <p:sldId id="333" r:id="rId25"/>
    <p:sldId id="399" r:id="rId26"/>
    <p:sldId id="503" r:id="rId27"/>
    <p:sldId id="386" r:id="rId28"/>
    <p:sldId id="506" r:id="rId29"/>
    <p:sldId id="402" r:id="rId30"/>
    <p:sldId id="403" r:id="rId31"/>
    <p:sldId id="415" r:id="rId32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E1"/>
    <a:srgbClr val="81C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outlineViewPr>
    <p:cViewPr>
      <p:scale>
        <a:sx n="33" d="100"/>
        <a:sy n="33" d="100"/>
      </p:scale>
      <p:origin x="0" y="-372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D85FAC-97C8-41C5-9CE3-789036C53794}" type="datetime1">
              <a:rPr lang="sl-SI" smtClean="0"/>
              <a:t>01.02.2024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92CCB-FF08-4D29-8DA3-E1FD8604480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694D17-ACC0-4C9A-B145-0F2510F7D2CD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8706C7-F2C3-48B6-8A22-C484D800B5D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8706C7-F2C3-48B6-8A22-C484D800B5D4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1016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8706C7-F2C3-48B6-8A22-C484D800B5D4}" type="slidenum">
              <a:rPr lang="sl-SI" noProof="0" smtClean="0"/>
              <a:t>21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4998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E9EEDE-5AA9-4BA4-87D6-1D7CFA556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996394-D51B-4B4A-81D9-87EE8C1A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AC2A00-244C-4F8D-8B29-65BA04E9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5AD864-1AAB-4ABB-8015-F68EEE8DB64B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D9215E-23E4-42E2-A969-AEC81DC9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D95FC4-9E73-4128-AB2C-BFEF1DE9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303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41E38-E17F-44C0-B4F4-86BB1E43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113BD2B-B4AB-4692-96D0-0706C0483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73C59C-364E-4DB1-8241-BD7EED6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192CCD-292D-450B-B09D-511519C4718B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E9EC42-2D3F-449C-80AE-5F6FAD89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8C6E36A-6D19-47BF-994E-E371C20A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285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B20F23-39B1-4D74-A525-2915180BF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AC1DED-CCC1-4E78-8B61-31CFD88F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BF98BBF-E995-4FEE-9E10-B83B96A3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759FF-57E6-48F0-9CD0-F61FEFA5262D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1F21FF-F4B3-42F2-8238-A5DE2A95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7C847A-5379-4E89-82CE-3DAC74D8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056451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975137-23B1-466B-B286-6DB1801C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561087-806F-41F0-8D26-C77D9853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3B0091-6474-437D-BA08-22F5BDA3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7AEF2-05B5-4A7F-A454-302FB67C27A6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9053891-69B1-4942-B2F1-C87A8B26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3A9FF6-133E-4412-87A5-0D2B7E7D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89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454FA-CA3E-4125-9D14-E8B65414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BE32B8B-76AB-4E92-8A7B-EC57319D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BA520D5-15BE-4AB8-BD8D-505C4F89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0F65B7-C2B6-40B0-9AC2-C07A33DC8063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F060D9-353C-45D0-A698-9BD05790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0AE551-E14E-4D69-BCD5-D26B32F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138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13FC0-01DC-4F29-902F-EC491308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0568BE-F3A9-4453-A696-A52172FFE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B053877-2725-4EBE-9423-9619C17B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48459C5-D6F0-46FD-B15A-7250BD70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6A397E-9FCB-49CE-BC73-D34E53974AC7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12BC00F-07DB-4FF8-A6A9-72F07118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4FA8EB-BB53-4DC4-B6A5-9FDD0BDF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194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7E399A-54A8-47D9-962D-5A8126E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99F4DB-2B8C-4FD0-B064-710EF32A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9FC81BD-2ECD-4A2F-AB33-2140E810E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0BBA61D-4053-475A-81FC-DD747EE17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AF52673-ACA3-483F-87A7-2A7210408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152CD67-F208-4796-A5F3-410A627B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EBF57E-982D-41C3-A843-2879F5017D40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66F371C-306B-4B83-B6FF-A1E3D217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49E6248-B057-4223-998D-5D36868F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79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404E21-38FA-48D7-B883-2DD53DDC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A7DD728-AF46-43ED-83A5-A27063AB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9AFCD9-113A-4370-BFFC-B66E71448B66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C684ACD-10D3-493B-B2CD-4D153765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901C1C0-A390-406D-8680-D958E0B0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390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944A8F5-3687-4D4E-AD32-C6F450C3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759FF-57E6-48F0-9CD0-F61FEFA5262D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EBD431A-87F2-4958-A253-9BB15BFD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8288602-9C4A-4114-86AF-2045BE74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936988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B42E1-C9D1-461F-8F07-72E5ACBA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D5A602-B845-423F-BBEC-F98C9F4D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3B33654-EAFB-41A0-89A2-15DF1EA9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B1908B1-62BF-45C6-8846-360432D4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F314CB-FD87-4141-8EAE-27F928B9C006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B4E790-440F-43CA-8456-0CF25C5D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968BBFA-D19F-4233-9F41-684F7B27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0217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91B12-5FE4-4000-9541-2F27296C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BD9DF5F-D183-40AE-8BD6-E15A9C7EC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AF0375B-C579-4CA3-860B-CB0496B3E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C910A-B5FE-4543-BACC-1D3392B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759FF-57E6-48F0-9CD0-F61FEFA5262D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33D2229-20B0-44F6-AFF0-AAA3CCDB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8A9D092-3A56-421C-9974-31E0BF87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05472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40E7D07-21BE-46BF-8391-DDC3AB2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24F3ED-B3C5-4CE9-ACED-EA8E9B0D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FD36D1-7A9C-437C-A8C8-76AF70BCA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B759FF-57E6-48F0-9CD0-F61FEFA5262D}" type="datetime1">
              <a:rPr lang="sl-SI" noProof="0" smtClean="0"/>
              <a:t>01.02.2024</a:t>
            </a:fld>
            <a:endParaRPr lang="sl-SI" noProof="0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B95CD3-9D8A-4305-A624-4C408403A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CF3FD8-7B04-4DF2-BF03-C8EC40C89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749032-2A07-4AE8-BA90-74324CAE0C87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85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633123"/>
            <a:ext cx="12334240" cy="2584580"/>
          </a:xfrm>
        </p:spPr>
        <p:txBody>
          <a:bodyPr>
            <a:normAutofit fontScale="90000"/>
          </a:bodyPr>
          <a:lstStyle/>
          <a:p>
            <a:br>
              <a:rPr lang="sl-SI" sz="4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l-SI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VLOGA SOCIALNE DELAVKE V SPECIALIZIRANEM TIMU </a:t>
            </a:r>
            <a:br>
              <a:rPr lang="sl-SI" sz="4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BOLNIKE Z ALS</a:t>
            </a:r>
            <a:br>
              <a:rPr lang="sl-SI" sz="4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Ocena socialnega stanja v paliativni oskrbi</a:t>
            </a:r>
            <a:br>
              <a:rPr lang="sl-SI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2415" y="2925413"/>
            <a:ext cx="11844270" cy="3932587"/>
          </a:xfrm>
        </p:spPr>
        <p:txBody>
          <a:bodyPr>
            <a:normAutofit fontScale="62500" lnSpcReduction="20000"/>
          </a:bodyPr>
          <a:lstStyle/>
          <a:p>
            <a:endParaRPr lang="sl-SI" dirty="0"/>
          </a:p>
          <a:p>
            <a:endParaRPr lang="sl-SI" sz="3000" b="1" dirty="0"/>
          </a:p>
          <a:p>
            <a:endParaRPr lang="sl-SI" sz="3000" b="1" dirty="0"/>
          </a:p>
          <a:p>
            <a:endParaRPr lang="sl-SI" sz="3000" b="1" dirty="0"/>
          </a:p>
          <a:p>
            <a:r>
              <a:rPr lang="sl-SI" sz="3400" b="1" dirty="0">
                <a:latin typeface="Verdana" panose="020B0604030504040204" pitchFamily="34" charset="0"/>
                <a:ea typeface="Verdana" panose="020B0604030504040204" pitchFamily="34" charset="0"/>
              </a:rPr>
              <a:t>Mag. Stanislava Ristić Kovačič</a:t>
            </a:r>
          </a:p>
          <a:p>
            <a:r>
              <a:rPr lang="sl-SI" sz="2600" dirty="0">
                <a:latin typeface="Verdana" panose="020B0604030504040204" pitchFamily="34" charset="0"/>
                <a:ea typeface="Verdana" panose="020B0604030504040204" pitchFamily="34" charset="0"/>
              </a:rPr>
              <a:t>Socialna delavka in koordinatorica tima za ALS</a:t>
            </a:r>
          </a:p>
          <a:p>
            <a:r>
              <a:rPr lang="sl-SI" sz="2600" dirty="0">
                <a:latin typeface="Verdana" panose="020B0604030504040204" pitchFamily="34" charset="0"/>
                <a:ea typeface="Verdana" panose="020B0604030504040204" pitchFamily="34" charset="0"/>
              </a:rPr>
              <a:t>UKC Ljubljana, Inštitut za klinično </a:t>
            </a:r>
            <a:r>
              <a:rPr lang="sl-SI"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nevrofiziologijo</a:t>
            </a:r>
            <a:r>
              <a:rPr lang="sl-SI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3200" dirty="0">
                <a:latin typeface="Verdana" panose="020B0604030504040204" pitchFamily="34" charset="0"/>
                <a:ea typeface="Verdana" panose="020B0604030504040204" pitchFamily="34" charset="0"/>
              </a:rPr>
              <a:t>Dodatna znanja iz paliativne oskrbe: „Korak za korakom“ </a:t>
            </a:r>
          </a:p>
          <a:p>
            <a:endParaRPr lang="sl-SI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3200" dirty="0">
                <a:latin typeface="Verdana" panose="020B0604030504040204" pitchFamily="34" charset="0"/>
                <a:ea typeface="Verdana" panose="020B0604030504040204" pitchFamily="34" charset="0"/>
              </a:rPr>
              <a:t>Izola, 2. februar 2024</a:t>
            </a:r>
          </a:p>
          <a:p>
            <a:endParaRPr lang="sl-SI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348A7-C378-461F-93EE-80C39C57E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7"/>
            <a:ext cx="388819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97FA51-9E7D-485C-A80F-5B164D70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18661"/>
            <a:ext cx="11422224" cy="1325563"/>
          </a:xfrm>
        </p:spPr>
        <p:txBody>
          <a:bodyPr>
            <a:normAutofit/>
          </a:bodyPr>
          <a:lstStyle/>
          <a:p>
            <a:r>
              <a:rPr lang="sl-SI" sz="3600" dirty="0"/>
              <a:t>PALIATIVNA OSKRBA IN KULTURNA KOMPETENCA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FD91C3-5586-49D5-B57D-8AAC399E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46" y="1344224"/>
            <a:ext cx="10515600" cy="56251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l-SI" sz="2200" dirty="0"/>
              <a:t>Kitajci morda </a:t>
            </a:r>
            <a:r>
              <a:rPr lang="sl-SI" sz="2200" u="sng" dirty="0"/>
              <a:t>verjamejo, da je bolečina posledica neravnovesje med jinom in jangom</a:t>
            </a:r>
            <a:r>
              <a:rPr lang="sl-SI" sz="2200" dirty="0"/>
              <a:t>. 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r>
              <a:rPr lang="sl-SI" sz="2200" dirty="0"/>
              <a:t>Nekatere kulture </a:t>
            </a:r>
            <a:r>
              <a:rPr lang="sl-SI" sz="2200" u="sng" dirty="0"/>
              <a:t>verjamejo, da bi morali pogumno prenašati bolečino in služiti kot vzor, ​​morda zato, da bi izboljšali svoj položaj v življenju po smrti.  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r>
              <a:rPr lang="sl-SI" sz="2200" dirty="0"/>
              <a:t>Nekatere kulture </a:t>
            </a:r>
            <a:r>
              <a:rPr lang="sl-SI" sz="2200" u="sng" dirty="0"/>
              <a:t>morda verjamejo, da je bolečina znak napredka pri okrevanju. </a:t>
            </a:r>
          </a:p>
          <a:p>
            <a:pPr>
              <a:lnSpc>
                <a:spcPct val="100000"/>
              </a:lnSpc>
            </a:pPr>
            <a:endParaRPr lang="sl-SI" sz="2200" u="sng" dirty="0"/>
          </a:p>
          <a:p>
            <a:pPr>
              <a:lnSpc>
                <a:spcPct val="100000"/>
              </a:lnSpc>
            </a:pPr>
            <a:r>
              <a:rPr lang="sl-SI" sz="2200" dirty="0"/>
              <a:t>Nekatere kulture, kot so ameriški </a:t>
            </a:r>
            <a:r>
              <a:rPr lang="sl-SI" sz="2200" dirty="0" err="1"/>
              <a:t>indijanci</a:t>
            </a:r>
            <a:r>
              <a:rPr lang="sl-SI" sz="2200" dirty="0"/>
              <a:t>, azijske, temnopolte in </a:t>
            </a:r>
            <a:r>
              <a:rPr lang="sl-SI" sz="2200" dirty="0" err="1"/>
              <a:t>latinoameriške</a:t>
            </a:r>
            <a:r>
              <a:rPr lang="sl-SI" sz="2200" dirty="0"/>
              <a:t> kulture, </a:t>
            </a:r>
            <a:r>
              <a:rPr lang="sl-SI" sz="2200" u="sng" dirty="0"/>
              <a:t>so glede bolečine zelo stoične in lahko kljub hudim bolečinam ohranijo nevtralen obrazni izraz. 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r>
              <a:rPr lang="sl-SI" sz="2200" dirty="0"/>
              <a:t>Nekatere religije </a:t>
            </a:r>
            <a:r>
              <a:rPr lang="sl-SI" sz="2200" u="sng" dirty="0"/>
              <a:t>morda verjamejo, da je bolečina del božjega načrta, preizkus vere ali pokora za pretekle grehe. </a:t>
            </a:r>
          </a:p>
          <a:p>
            <a:r>
              <a:rPr lang="sl-SI" sz="1200" dirty="0"/>
              <a:t>Vir: </a:t>
            </a:r>
            <a:r>
              <a:rPr lang="sl-SI" sz="1200" dirty="0" err="1"/>
              <a:t>Amy</a:t>
            </a:r>
            <a:r>
              <a:rPr lang="sl-SI" sz="1200" dirty="0"/>
              <a:t> </a:t>
            </a:r>
            <a:r>
              <a:rPr lang="sl-SI" sz="1200" dirty="0" err="1"/>
              <a:t>Givler</a:t>
            </a:r>
            <a:r>
              <a:rPr lang="sl-SI" sz="1200" dirty="0"/>
              <a:t> ; </a:t>
            </a:r>
            <a:r>
              <a:rPr lang="sl-SI" sz="1200" dirty="0" err="1"/>
              <a:t>Harshil</a:t>
            </a:r>
            <a:r>
              <a:rPr lang="sl-SI" sz="1200" dirty="0"/>
              <a:t> </a:t>
            </a:r>
            <a:r>
              <a:rPr lang="sl-SI" sz="1200" dirty="0" err="1"/>
              <a:t>Bhatt</a:t>
            </a:r>
            <a:r>
              <a:rPr lang="sl-SI" sz="1200" dirty="0"/>
              <a:t> ; Patricia A. </a:t>
            </a:r>
            <a:r>
              <a:rPr lang="sl-SI" sz="1200" dirty="0" err="1"/>
              <a:t>Maani-Fogelman</a:t>
            </a:r>
            <a:endParaRPr lang="sl-SI" sz="12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32759E6-9D3C-401B-908F-5F7DD2F3E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BEF6B-E448-4A27-B501-6F11194A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673" y="183497"/>
            <a:ext cx="11170298" cy="1325563"/>
          </a:xfrm>
        </p:spPr>
        <p:txBody>
          <a:bodyPr>
            <a:normAutofit/>
          </a:bodyPr>
          <a:lstStyle/>
          <a:p>
            <a:r>
              <a:rPr lang="sl-SI" sz="3600" dirty="0"/>
              <a:t>PALIATIVNA OSKRBA IN KULTURNA KOMPETENCA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B47124-DA71-4336-83FA-28C8B925A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8"/>
            <a:ext cx="9808029" cy="4749378"/>
          </a:xfrm>
        </p:spPr>
        <p:txBody>
          <a:bodyPr>
            <a:normAutofit/>
          </a:bodyPr>
          <a:lstStyle/>
          <a:p>
            <a:r>
              <a:rPr lang="sl-SI" sz="2400" dirty="0"/>
              <a:t>Eden od težkih </a:t>
            </a:r>
            <a:r>
              <a:rPr lang="sl-SI" sz="2400" u="sng" dirty="0"/>
              <a:t>izzivov PO je, ko se bolnik sporazumeva v drugem jeziku. </a:t>
            </a:r>
          </a:p>
          <a:p>
            <a:endParaRPr lang="sl-SI" sz="2400" dirty="0"/>
          </a:p>
          <a:p>
            <a:r>
              <a:rPr lang="sl-SI" sz="2400" dirty="0"/>
              <a:t>Koncepti imajo lahko pri prevodu različne pomene, kar povzroči slabo odločanje. </a:t>
            </a:r>
          </a:p>
          <a:p>
            <a:endParaRPr lang="sl-SI" sz="2400" dirty="0"/>
          </a:p>
          <a:p>
            <a:r>
              <a:rPr lang="sl-SI" sz="2400" dirty="0"/>
              <a:t>Uporaba družinskega člana kot prevajalca je priročna, vendar lahko povzroči napačno komunikacijo. </a:t>
            </a:r>
          </a:p>
          <a:p>
            <a:pPr lvl="1"/>
            <a:r>
              <a:rPr lang="sl-SI" u="sng" dirty="0"/>
              <a:t>Družinski član iz kulture, ki se izogiba razpravi o smrti, ne bi želel prevesti besed pacientovega zdravnika, ki omenja smrt</a:t>
            </a:r>
            <a:r>
              <a:rPr lang="sl-SI" dirty="0"/>
              <a:t>. </a:t>
            </a:r>
            <a:r>
              <a:rPr lang="sl-SI" b="1" dirty="0"/>
              <a:t>Za občutljive razprave je vedno bolje uporabiti </a:t>
            </a:r>
            <a:r>
              <a:rPr lang="sl-SI" b="1" u="sng" dirty="0"/>
              <a:t>profesionalnega prevajalca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sz="1000" dirty="0"/>
              <a:t>Vir: </a:t>
            </a:r>
            <a:r>
              <a:rPr lang="sl-SI" sz="1000" dirty="0" err="1"/>
              <a:t>Amy</a:t>
            </a:r>
            <a:r>
              <a:rPr lang="sl-SI" sz="1000" dirty="0"/>
              <a:t> </a:t>
            </a:r>
            <a:r>
              <a:rPr lang="sl-SI" sz="1000" dirty="0" err="1"/>
              <a:t>Givler</a:t>
            </a:r>
            <a:r>
              <a:rPr lang="sl-SI" sz="1000" dirty="0"/>
              <a:t> ; </a:t>
            </a:r>
            <a:r>
              <a:rPr lang="sl-SI" sz="1000" dirty="0" err="1"/>
              <a:t>Harshil</a:t>
            </a:r>
            <a:r>
              <a:rPr lang="sl-SI" sz="1000" dirty="0"/>
              <a:t> </a:t>
            </a:r>
            <a:r>
              <a:rPr lang="sl-SI" sz="1000" dirty="0" err="1"/>
              <a:t>Bhatt</a:t>
            </a:r>
            <a:r>
              <a:rPr lang="sl-SI" sz="1000" dirty="0"/>
              <a:t> ; Patricia A. </a:t>
            </a:r>
            <a:r>
              <a:rPr lang="sl-SI" sz="1000" dirty="0" err="1"/>
              <a:t>Maani-Fogelman</a:t>
            </a:r>
            <a:endParaRPr lang="sl-SI" altLang="sl-SI" sz="1000" dirty="0">
              <a:latin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6BA8839-95F9-4464-80AD-2A7CC8183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5225" y="-40064"/>
            <a:ext cx="9509760" cy="746695"/>
          </a:xfrm>
        </p:spPr>
        <p:txBody>
          <a:bodyPr/>
          <a:lstStyle/>
          <a:p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4" descr="Družinsko drevo – Korenine in krila"/>
          <p:cNvSpPr>
            <a:spLocks noChangeAspect="1" noChangeArrowheads="1"/>
          </p:cNvSpPr>
          <p:nvPr/>
        </p:nvSpPr>
        <p:spPr bwMode="auto">
          <a:xfrm>
            <a:off x="2939718" y="3558606"/>
            <a:ext cx="2019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Družinsko drevo – Korenine in krila"/>
          <p:cNvSpPr>
            <a:spLocks noChangeAspect="1" noChangeArrowheads="1"/>
          </p:cNvSpPr>
          <p:nvPr/>
        </p:nvSpPr>
        <p:spPr bwMode="auto">
          <a:xfrm>
            <a:off x="155575" y="-822325"/>
            <a:ext cx="2019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A3CD836-990C-499D-839D-566D0AE6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8" y="5159272"/>
            <a:ext cx="4762500" cy="17240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982C74B-4AE0-4FBC-99B8-8FB4A5E5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25" y="-40064"/>
            <a:ext cx="5449078" cy="519933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3D688BC-81E9-4ADC-8F5E-2809C71A6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865" y="-40064"/>
            <a:ext cx="4152884" cy="627017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E38D61D-39EF-412A-8002-FC5010CE4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12" y="5273106"/>
            <a:ext cx="3526289" cy="1743075"/>
          </a:xfrm>
          <a:prstGeom prst="rect">
            <a:avLst/>
          </a:prstGeom>
        </p:spPr>
      </p:pic>
      <p:pic>
        <p:nvPicPr>
          <p:cNvPr id="16" name="Označba mesta vsebine 6">
            <a:extLst>
              <a:ext uri="{FF2B5EF4-FFF2-40B4-BE49-F238E27FC236}">
                <a16:creationId xmlns:a16="http://schemas.microsoft.com/office/drawing/2014/main" id="{FC3644A4-51B0-42D9-A274-381E4FE67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0765" y="-40064"/>
            <a:ext cx="3795560" cy="3760236"/>
          </a:xfrm>
          <a:prstGeom prst="rect">
            <a:avLst/>
          </a:prstGeom>
        </p:spPr>
      </p:pic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53171B0-0DCB-47CF-B06E-15C1D178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12</a:t>
            </a:fld>
            <a:endParaRPr lang="sl-SI" noProof="0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14CF8A3-3C59-4A66-8A73-765684B0AA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0" y="-3368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3667" y="211686"/>
            <a:ext cx="12192000" cy="686883"/>
          </a:xfrm>
        </p:spPr>
        <p:txBody>
          <a:bodyPr>
            <a:noAutofit/>
          </a:bodyPr>
          <a:lstStyle/>
          <a:p>
            <a:pPr algn="ctr"/>
            <a:r>
              <a:rPr lang="sl-SI" sz="36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AKTIVNA VLOGA SOCIALNE DELAVKE KOORDINATORICE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5943" y="1520890"/>
            <a:ext cx="11996057" cy="4523679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Izhaja iz stalnih sprememb (praviloma slabšanja) zdravstvenega stanja!!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863887" y="2267544"/>
            <a:ext cx="5247958" cy="1469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VZDRŽEVANJE STIKA</a:t>
            </a:r>
          </a:p>
          <a:p>
            <a:pPr algn="ctr"/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Je mesto prvega stika za bolnike &amp; njihove svojce</a:t>
            </a:r>
          </a:p>
          <a:p>
            <a:pPr algn="ctr"/>
            <a:endParaRPr lang="sl-SI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5661" y="2685621"/>
            <a:ext cx="2863121" cy="8043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Odkrit in iskren odnos 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499667" y="4043650"/>
            <a:ext cx="4461613" cy="10043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Odzivi naj bodo hitri in učinkoviti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979711" y="5719056"/>
            <a:ext cx="5113489" cy="9812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Določiti odgovornega za posamezno nalogo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3485" y="3939897"/>
            <a:ext cx="5668565" cy="2845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sl-SI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sl-SI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Ustrezna komunikacija med člani Tima</a:t>
            </a:r>
          </a:p>
          <a:p>
            <a:pPr marL="342900" indent="-342900" algn="ctr">
              <a:buFontTx/>
              <a:buChar char="-"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Koordinirati delo z drugimi vpletenimi ustanovami in službami</a:t>
            </a:r>
          </a:p>
          <a:p>
            <a:pPr marL="342900" indent="-342900" algn="ctr">
              <a:buFontTx/>
              <a:buChar char="-"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Usklajevati aktivnosti strokovnjakov</a:t>
            </a:r>
          </a:p>
          <a:p>
            <a:pPr marL="342900" indent="-342900" algn="ctr">
              <a:buFontTx/>
              <a:buChar char="-"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Obveščanje strokovnjakov o novih potrebah bolnika in jih spodbujati za pravočasne in učinkovite odzive</a:t>
            </a:r>
          </a:p>
          <a:p>
            <a:pPr marL="342900" indent="-342900" algn="ctr">
              <a:buFontTx/>
              <a:buChar char="-"/>
            </a:pPr>
            <a:endParaRPr lang="sl-SI" sz="20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endParaRPr lang="sl-SI" sz="20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endParaRPr lang="sl-SI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Puščica: črtice desno 8">
            <a:extLst>
              <a:ext uri="{FF2B5EF4-FFF2-40B4-BE49-F238E27FC236}">
                <a16:creationId xmlns:a16="http://schemas.microsoft.com/office/drawing/2014/main" id="{72AAA6EF-CE33-4E60-8840-7B16E8829BD3}"/>
              </a:ext>
            </a:extLst>
          </p:cNvPr>
          <p:cNvSpPr/>
          <p:nvPr/>
        </p:nvSpPr>
        <p:spPr>
          <a:xfrm rot="7035097">
            <a:off x="2067373" y="2156564"/>
            <a:ext cx="979279" cy="297266"/>
          </a:xfrm>
          <a:prstGeom prst="stripedRightArrow">
            <a:avLst>
              <a:gd name="adj1" fmla="val 40184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uščica: črtice desno 14">
            <a:extLst>
              <a:ext uri="{FF2B5EF4-FFF2-40B4-BE49-F238E27FC236}">
                <a16:creationId xmlns:a16="http://schemas.microsoft.com/office/drawing/2014/main" id="{7C0AA962-230E-4B60-BA02-0724FC1BA1D0}"/>
              </a:ext>
            </a:extLst>
          </p:cNvPr>
          <p:cNvSpPr/>
          <p:nvPr/>
        </p:nvSpPr>
        <p:spPr>
          <a:xfrm rot="3211505">
            <a:off x="5985543" y="2173371"/>
            <a:ext cx="949309" cy="20236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Puščica: črtice desno 16">
            <a:extLst>
              <a:ext uri="{FF2B5EF4-FFF2-40B4-BE49-F238E27FC236}">
                <a16:creationId xmlns:a16="http://schemas.microsoft.com/office/drawing/2014/main" id="{80118C16-2C69-4E9D-91D6-1781812BCF8C}"/>
              </a:ext>
            </a:extLst>
          </p:cNvPr>
          <p:cNvSpPr/>
          <p:nvPr/>
        </p:nvSpPr>
        <p:spPr>
          <a:xfrm rot="4042875" flipV="1">
            <a:off x="5024334" y="2788394"/>
            <a:ext cx="2091777" cy="26875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Puščica: črtice desno 17">
            <a:extLst>
              <a:ext uri="{FF2B5EF4-FFF2-40B4-BE49-F238E27FC236}">
                <a16:creationId xmlns:a16="http://schemas.microsoft.com/office/drawing/2014/main" id="{F906315B-6431-40F1-B479-0FAFD5F02887}"/>
              </a:ext>
            </a:extLst>
          </p:cNvPr>
          <p:cNvSpPr/>
          <p:nvPr/>
        </p:nvSpPr>
        <p:spPr>
          <a:xfrm rot="5579459">
            <a:off x="2895610" y="2832703"/>
            <a:ext cx="2200530" cy="22493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C985EA15-943B-4693-84E3-972CEB7DA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55" cy="1152000"/>
          </a:xfrm>
          <a:prstGeom prst="rect">
            <a:avLst/>
          </a:prstGeom>
        </p:spPr>
      </p:pic>
      <p:sp>
        <p:nvSpPr>
          <p:cNvPr id="14" name="Puščica: črtice desno 13">
            <a:extLst>
              <a:ext uri="{FF2B5EF4-FFF2-40B4-BE49-F238E27FC236}">
                <a16:creationId xmlns:a16="http://schemas.microsoft.com/office/drawing/2014/main" id="{C4DF186A-2919-4CF3-B053-E716892F3E43}"/>
              </a:ext>
            </a:extLst>
          </p:cNvPr>
          <p:cNvSpPr/>
          <p:nvPr/>
        </p:nvSpPr>
        <p:spPr>
          <a:xfrm rot="4016268" flipV="1">
            <a:off x="3913386" y="3685654"/>
            <a:ext cx="3936466" cy="26875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45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66EC8-4EB4-4324-9DD7-742151F65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9959"/>
            <a:ext cx="9509760" cy="751840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ea typeface="Verdana" panose="020B0604030504040204" pitchFamily="34" charset="0"/>
              </a:rPr>
              <a:t>POMEN KOMUNIKACIJE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668FBF-58D0-40C9-8E44-F2ADCE7D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4" y="1480050"/>
            <a:ext cx="11812555" cy="537795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Čeprav se zdi, da</a:t>
            </a:r>
            <a:r>
              <a:rPr lang="sl-SI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jezik ne premore besed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45720" indent="0"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s katerimi bi </a:t>
            </a:r>
            <a:r>
              <a:rPr lang="sl-SI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lahko odkrito govorili o tako zahtevni preizkušnji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45720" indent="0" algn="ctr">
              <a:buNone/>
            </a:pP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kot je  ALS, </a:t>
            </a:r>
          </a:p>
          <a:p>
            <a:pPr marL="45720" indent="0"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sl-SI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moramo o bolezni naučiti: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3063240" lvl="8" indent="-457200">
              <a:buFont typeface="Courier New" panose="02070309020205020404" pitchFamily="49" charset="0"/>
              <a:buChar char="o"/>
            </a:pPr>
            <a:r>
              <a:rPr lang="sl-SI" sz="2400" b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pogovarjati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3063240" lvl="8" indent="-457200">
              <a:buFont typeface="Courier New" panose="02070309020205020404" pitchFamily="49" charset="0"/>
              <a:buChar char="o"/>
            </a:pPr>
            <a:r>
              <a:rPr lang="sl-SI" sz="2400" b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odpravljati zadržke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</a:p>
          <a:p>
            <a:pPr marL="3063240" lvl="8" indent="-457200">
              <a:buFont typeface="Courier New" panose="02070309020205020404" pitchFamily="49" charset="0"/>
              <a:buChar char="o"/>
            </a:pPr>
            <a:r>
              <a:rPr lang="sl-SI" sz="2400" b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razbijati stigmo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marL="3063240" lvl="8" indent="-457200">
              <a:buFont typeface="Courier New" panose="02070309020205020404" pitchFamily="49" charset="0"/>
              <a:buChar char="o"/>
            </a:pPr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Bolniki in njihove družine običajno želijo razpravljati/govoriti:</a:t>
            </a:r>
          </a:p>
          <a:p>
            <a:pPr lvl="1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o bolezni in </a:t>
            </a:r>
          </a:p>
          <a:p>
            <a:pPr lvl="1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kaj lahko pričakujejo, ko bo bolezen napredovala!</a:t>
            </a:r>
          </a:p>
          <a:p>
            <a:pPr marL="3063240" lvl="8" indent="-457200">
              <a:buFont typeface="Courier New" panose="02070309020205020404" pitchFamily="49" charset="0"/>
              <a:buChar char="o"/>
            </a:pPr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B3E801A-1A22-4AD8-85EC-4D1C3F16F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6F633-9AF7-48F1-92A9-A9BEB115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815" y="29858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l-SI" dirty="0"/>
              <a:t>BISTVENA VPRAŠANJA</a:t>
            </a:r>
            <a:br>
              <a:rPr lang="sl-SI" dirty="0"/>
            </a:br>
            <a:r>
              <a:rPr lang="sl-SI" dirty="0"/>
              <a:t>5 K-jev ZA VNAPREJŠNJE PLANIRANJE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D174EF-CD13-4C26-A78E-A52761A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677" y="1986435"/>
            <a:ext cx="8915400" cy="437916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pl-PL" sz="5100" b="1" dirty="0"/>
              <a:t>Kaj je </a:t>
            </a:r>
            <a:r>
              <a:rPr lang="pl-PL" sz="5100" dirty="0"/>
              <a:t>na koncu življenja pomembno zame?</a:t>
            </a:r>
          </a:p>
          <a:p>
            <a:pPr>
              <a:lnSpc>
                <a:spcPct val="200000"/>
              </a:lnSpc>
            </a:pPr>
            <a:r>
              <a:rPr lang="pl-PL" sz="5100" b="1" dirty="0"/>
              <a:t>Kdo bo namesto </a:t>
            </a:r>
            <a:r>
              <a:rPr lang="pl-PL" sz="5100" dirty="0"/>
              <a:t>mene odločal, če sam ne bom mogel?</a:t>
            </a:r>
          </a:p>
          <a:p>
            <a:pPr>
              <a:lnSpc>
                <a:spcPct val="200000"/>
              </a:lnSpc>
            </a:pPr>
            <a:r>
              <a:rPr lang="sl-SI" sz="5100" b="1" dirty="0"/>
              <a:t>Kje in v Kakšnih </a:t>
            </a:r>
            <a:r>
              <a:rPr lang="sl-SI" sz="5100" dirty="0"/>
              <a:t>okoliščinah bi želel umreti?</a:t>
            </a:r>
          </a:p>
          <a:p>
            <a:pPr>
              <a:lnSpc>
                <a:spcPct val="200000"/>
              </a:lnSpc>
            </a:pPr>
            <a:r>
              <a:rPr lang="sl-SI" sz="5100" b="1" dirty="0"/>
              <a:t>Kdaj </a:t>
            </a:r>
            <a:r>
              <a:rPr lang="sl-SI" sz="5100" dirty="0"/>
              <a:t>ima življenje zame še pomen?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900" dirty="0"/>
              <a:t>Vir: Georg </a:t>
            </a:r>
            <a:r>
              <a:rPr lang="sl-SI" sz="900" dirty="0" err="1"/>
              <a:t>Bollig</a:t>
            </a:r>
            <a:r>
              <a:rPr lang="sl-SI" sz="900" dirty="0"/>
              <a:t>: Last </a:t>
            </a:r>
            <a:r>
              <a:rPr lang="sl-SI" sz="900" dirty="0" err="1"/>
              <a:t>Aid</a:t>
            </a:r>
            <a:r>
              <a:rPr lang="sl-SI" sz="900" dirty="0"/>
              <a:t> </a:t>
            </a:r>
            <a:r>
              <a:rPr lang="sl-SI" sz="900" dirty="0" err="1"/>
              <a:t>international</a:t>
            </a:r>
            <a:endParaRPr lang="sl-SI" sz="9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BE42E5-58B5-4EEB-A4C9-20E7C3B6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910" y="834435"/>
            <a:ext cx="779767" cy="365125"/>
          </a:xfrm>
        </p:spPr>
        <p:txBody>
          <a:bodyPr/>
          <a:lstStyle/>
          <a:p>
            <a:pPr rtl="0"/>
            <a:fld id="{FC749032-2A07-4AE8-BA90-74324CAE0C87}" type="slidenum">
              <a:rPr lang="sl-SI" noProof="0" smtClean="0"/>
              <a:t>15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2FDE56-2F7A-4B5E-A7C5-9BA508473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5034" y="389856"/>
            <a:ext cx="9021931" cy="773523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tx1"/>
                </a:solidFill>
              </a:rPr>
              <a:t>ODLOČANJE IN VNAPREJŠNJA VOLJA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760766"/>
            <a:ext cx="10650644" cy="5097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/>
              <a:t>Težave v sporazumevanju/komunikaciji/kognitivne motnje.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Obremenjeni svojci!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Zdravstveno osebje most med bolnikom in svojci.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Izvid z zapisano odločitvijo ali vnaprejšnjo voljo.</a:t>
            </a:r>
          </a:p>
          <a:p>
            <a:endParaRPr lang="sl-SI" sz="32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5FCC05B-E57F-4573-95CB-8CFE1674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16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D1C6D13-D735-4E9A-BE7A-664C2F31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44624"/>
            <a:ext cx="8229600" cy="77809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57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D18310B-8F91-4E1A-BBB9-50FB8F67A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282" y="444033"/>
            <a:ext cx="7034660" cy="761833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ea typeface="Verdana" panose="020B0604030504040204" pitchFamily="34" charset="0"/>
              </a:rPr>
              <a:t>ETIČNE DILEME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17241" y="1901952"/>
            <a:ext cx="11513975" cy="4127627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Ob bolniku, </a:t>
            </a:r>
            <a:r>
              <a:rPr lang="sl-SI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ki sam ne more sodelovati in odločati 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o vnaprejšnji volji!</a:t>
            </a:r>
          </a:p>
          <a:p>
            <a:pPr marL="0" indent="0"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 in</a:t>
            </a:r>
          </a:p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Ko bolnik </a:t>
            </a:r>
            <a:r>
              <a:rPr lang="sl-SI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ne more odločati o svojih pravicah, koristih in interesih</a:t>
            </a: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sl-SI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  <a:r>
              <a:rPr lang="sl-SI" sz="2400" b="1" dirty="0">
                <a:latin typeface="Verdana" panose="020B0604030504040204" pitchFamily="34" charset="0"/>
                <a:ea typeface="Verdana" panose="020B0604030504040204" pitchFamily="34" charset="0"/>
              </a:rPr>
              <a:t>ZAČASNO SKRBNIŠTVO!</a:t>
            </a:r>
          </a:p>
          <a:p>
            <a:pPr>
              <a:buNone/>
            </a:pPr>
            <a:endParaRPr lang="sl-SI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Načela etičnih usmeritev: </a:t>
            </a:r>
          </a:p>
          <a:p>
            <a:pPr>
              <a:buNone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avtonomnost, dobronamernost, pravičnost, nepristranskost!</a:t>
            </a:r>
          </a:p>
          <a:p>
            <a:endParaRPr lang="sl-SI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DD2989A-6CD6-46FC-BD37-20AA57D8E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66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EC0973-2EC2-481A-9A65-91972921F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476" y="418837"/>
            <a:ext cx="8911687" cy="74749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600" dirty="0"/>
              <a:t>NAČINI BLOKIRANJA BOLNIKA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25C55C-7150-440D-A582-42A2593B37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8883"/>
            <a:ext cx="8915400" cy="53930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sl-SI" sz="2400" dirty="0">
                <a:latin typeface="Candara" panose="020E0502030303020204" pitchFamily="34" charset="0"/>
              </a:rPr>
              <a:t>Bolniku  ne damo možnosti </a:t>
            </a:r>
            <a:r>
              <a:rPr lang="sl-SI" altLang="sl-SI" sz="2400" dirty="0">
                <a:highlight>
                  <a:srgbClr val="FFFF00"/>
                </a:highlight>
                <a:latin typeface="Candara" panose="020E0502030303020204" pitchFamily="34" charset="0"/>
              </a:rPr>
              <a:t>izraziti svojih vprašanj </a:t>
            </a:r>
            <a:r>
              <a:rPr lang="sl-SI" altLang="sl-SI" sz="2400" dirty="0">
                <a:latin typeface="Candara" panose="020E0502030303020204" pitchFamily="34" charset="0"/>
              </a:rPr>
              <a:t>in skrbi, temveč sledimo svojemu načrtu sporočanja slabe novice.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dirty="0">
                <a:latin typeface="Candara" panose="020E0502030303020204" pitchFamily="34" charset="0"/>
              </a:rPr>
              <a:t>Bolniku  že svetujemo, ne da bi preverili, ali bolnik nasvete potrebuje, si jih želi ali jih je sposoben sprejeti.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u="sng" dirty="0">
                <a:latin typeface="Candara" panose="020E0502030303020204" pitchFamily="34" charset="0"/>
              </a:rPr>
              <a:t>Ne  sledimo bolnikovim potrebam</a:t>
            </a:r>
            <a:r>
              <a:rPr lang="sl-SI" altLang="sl-SI" sz="2400" dirty="0">
                <a:latin typeface="Candara" panose="020E0502030303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b="1" u="sng" dirty="0">
                <a:latin typeface="Candara" panose="020E0502030303020204" pitchFamily="34" charset="0"/>
              </a:rPr>
              <a:t>Prepovedani  so stavki</a:t>
            </a:r>
            <a:r>
              <a:rPr lang="sl-SI" altLang="sl-SI" sz="2400" i="1" dirty="0">
                <a:latin typeface="Candara" panose="020E0502030303020204" pitchFamily="34" charset="0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sl-SI" altLang="sl-SI" sz="2000" i="1" dirty="0">
                <a:latin typeface="Candara" panose="020E0502030303020204" pitchFamily="34" charset="0"/>
              </a:rPr>
              <a:t>”</a:t>
            </a:r>
            <a:r>
              <a:rPr lang="sl-SI" altLang="sl-SI" sz="2400" i="1" dirty="0">
                <a:latin typeface="Candara" panose="020E0502030303020204" pitchFamily="34" charset="0"/>
              </a:rPr>
              <a:t>Saj bo še vse dobro!”, </a:t>
            </a:r>
          </a:p>
          <a:p>
            <a:pPr lvl="2">
              <a:lnSpc>
                <a:spcPct val="90000"/>
              </a:lnSpc>
            </a:pPr>
            <a:r>
              <a:rPr lang="sl-SI" altLang="sl-SI" sz="2400" i="1" dirty="0">
                <a:latin typeface="Candara" panose="020E0502030303020204" pitchFamily="34" charset="0"/>
              </a:rPr>
              <a:t>“Ni vam treba skrbeti, saj so metode zdravljenja danes že zelo uspešne.”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 i="1" dirty="0">
              <a:latin typeface="Candara" panose="020E050203030302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0CE58186-CA5C-4AF0-A072-E10C8346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19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6FBE71F-8AA9-4DA3-99E7-D45930A22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3509" y="79874"/>
            <a:ext cx="11097694" cy="678370"/>
          </a:xfrm>
        </p:spPr>
        <p:txBody>
          <a:bodyPr>
            <a:noAutofit/>
          </a:bodyPr>
          <a:lstStyle/>
          <a:p>
            <a:pPr algn="ctr"/>
            <a:r>
              <a:rPr lang="sl-SI" sz="3600" dirty="0">
                <a:ea typeface="Verdana" panose="020B0604030504040204" pitchFamily="34" charset="0"/>
              </a:rPr>
              <a:t>SOCIALNA DELAVKA V TIMU ZA ALS</a:t>
            </a:r>
          </a:p>
        </p:txBody>
      </p:sp>
      <p:sp>
        <p:nvSpPr>
          <p:cNvPr id="10" name="Označba mesta vsebine 9"/>
          <p:cNvSpPr>
            <a:spLocks noGrp="1"/>
          </p:cNvSpPr>
          <p:nvPr>
            <p:ph idx="1"/>
          </p:nvPr>
        </p:nvSpPr>
        <p:spPr>
          <a:xfrm>
            <a:off x="6101358" y="1725575"/>
            <a:ext cx="3862466" cy="541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Slovensko društvo hospic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603839" y="1430947"/>
            <a:ext cx="2443397" cy="43808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2">
                    <a:lumMod val="10000"/>
                  </a:schemeClr>
                </a:solidFill>
              </a:rPr>
              <a:t>Od  leta 2002</a:t>
            </a:r>
          </a:p>
          <a:p>
            <a:pPr algn="ctr"/>
            <a:endParaRPr lang="sl-SI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sl-SI" sz="2400" b="1" dirty="0">
                <a:solidFill>
                  <a:schemeClr val="bg2">
                    <a:lumMod val="10000"/>
                  </a:schemeClr>
                </a:solidFill>
              </a:rPr>
              <a:t>Do sedaj vseh v obravnavi 850</a:t>
            </a:r>
          </a:p>
          <a:p>
            <a:pPr algn="ctr"/>
            <a:endParaRPr lang="sl-SI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sl-SI" sz="2400" b="1" dirty="0">
                <a:solidFill>
                  <a:schemeClr val="bg2">
                    <a:lumMod val="10000"/>
                  </a:schemeClr>
                </a:solidFill>
              </a:rPr>
              <a:t>Trenutno 142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075357" y="3065346"/>
            <a:ext cx="2575809" cy="1816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Socialna delavka/</a:t>
            </a:r>
          </a:p>
          <a:p>
            <a:pPr algn="ctr"/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koordinatorica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946069" y="3889862"/>
            <a:ext cx="1489023" cy="449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DMS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5291431" y="3096985"/>
            <a:ext cx="1489023" cy="449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logoped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588131" y="2434000"/>
            <a:ext cx="1489023" cy="449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RFTH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5351488" y="4044839"/>
            <a:ext cx="1489023" cy="449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nevrolog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7715450" y="5143663"/>
            <a:ext cx="2070103" cy="449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gastroenterolog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7416994" y="6105612"/>
            <a:ext cx="1892534" cy="638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interventni radiolog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4963744" y="5951116"/>
            <a:ext cx="2092258" cy="638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fiziater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10493270" y="1743116"/>
            <a:ext cx="1489023" cy="643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psihiater/</a:t>
            </a:r>
          </a:p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psiholog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4408329" y="1685209"/>
            <a:ext cx="1489023" cy="449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ORL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0136978" y="5714690"/>
            <a:ext cx="1944225" cy="643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pulmolog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5280167" y="5161580"/>
            <a:ext cx="1489023" cy="6343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delovni terapevt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0493269" y="2971750"/>
            <a:ext cx="1489023" cy="449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dietetik</a:t>
            </a:r>
          </a:p>
        </p:txBody>
      </p:sp>
      <p:cxnSp>
        <p:nvCxnSpPr>
          <p:cNvPr id="23" name="Raven povezovalnik 22"/>
          <p:cNvCxnSpPr/>
          <p:nvPr/>
        </p:nvCxnSpPr>
        <p:spPr>
          <a:xfrm>
            <a:off x="5851030" y="2199751"/>
            <a:ext cx="1222976" cy="865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7386376" y="2312511"/>
            <a:ext cx="11264" cy="726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>
            <a:off x="8536444" y="2883705"/>
            <a:ext cx="0" cy="181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 flipH="1">
            <a:off x="9436462" y="2364659"/>
            <a:ext cx="1056808" cy="700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 flipH="1">
            <a:off x="9651166" y="3441797"/>
            <a:ext cx="842104" cy="327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ven povezovalnik 32"/>
          <p:cNvCxnSpPr>
            <a:stCxn id="6" idx="1"/>
          </p:cNvCxnSpPr>
          <p:nvPr/>
        </p:nvCxnSpPr>
        <p:spPr>
          <a:xfrm flipH="1" flipV="1">
            <a:off x="9633772" y="4103437"/>
            <a:ext cx="312297" cy="11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ven povezovalnik 34"/>
          <p:cNvCxnSpPr>
            <a:cxnSpLocks/>
          </p:cNvCxnSpPr>
          <p:nvPr/>
        </p:nvCxnSpPr>
        <p:spPr>
          <a:xfrm flipH="1" flipV="1">
            <a:off x="9678952" y="4853855"/>
            <a:ext cx="547796" cy="852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ovezovalnik 36"/>
          <p:cNvCxnSpPr/>
          <p:nvPr/>
        </p:nvCxnSpPr>
        <p:spPr>
          <a:xfrm flipH="1" flipV="1">
            <a:off x="8814216" y="4920450"/>
            <a:ext cx="44971" cy="218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ven povezovalnik 38"/>
          <p:cNvCxnSpPr/>
          <p:nvPr/>
        </p:nvCxnSpPr>
        <p:spPr>
          <a:xfrm flipV="1">
            <a:off x="7397640" y="4927284"/>
            <a:ext cx="163529" cy="1109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ven povezovalnik 40"/>
          <p:cNvCxnSpPr/>
          <p:nvPr/>
        </p:nvCxnSpPr>
        <p:spPr>
          <a:xfrm flipV="1">
            <a:off x="6876243" y="4927284"/>
            <a:ext cx="493611" cy="1007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ven povezovalnik 42"/>
          <p:cNvCxnSpPr/>
          <p:nvPr/>
        </p:nvCxnSpPr>
        <p:spPr>
          <a:xfrm flipV="1">
            <a:off x="6780454" y="4927284"/>
            <a:ext cx="292201" cy="211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aven povezovalnik 44"/>
          <p:cNvCxnSpPr/>
          <p:nvPr/>
        </p:nvCxnSpPr>
        <p:spPr>
          <a:xfrm>
            <a:off x="6855550" y="4114715"/>
            <a:ext cx="1644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ven povezovalnik 46"/>
          <p:cNvCxnSpPr>
            <a:stCxn id="11" idx="3"/>
          </p:cNvCxnSpPr>
          <p:nvPr/>
        </p:nvCxnSpPr>
        <p:spPr>
          <a:xfrm>
            <a:off x="6780454" y="3321838"/>
            <a:ext cx="292201" cy="199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7">
            <a:extLst>
              <a:ext uri="{FF2B5EF4-FFF2-40B4-BE49-F238E27FC236}">
                <a16:creationId xmlns:a16="http://schemas.microsoft.com/office/drawing/2014/main" id="{25EADA1A-F2D6-4F3D-BE3A-D0B312769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" y="0"/>
            <a:ext cx="1153555" cy="1152000"/>
          </a:xfrm>
          <a:prstGeom prst="rect">
            <a:avLst/>
          </a:prstGeom>
        </p:spPr>
      </p:pic>
      <p:sp>
        <p:nvSpPr>
          <p:cNvPr id="38" name="Pravokotnik 37">
            <a:extLst>
              <a:ext uri="{FF2B5EF4-FFF2-40B4-BE49-F238E27FC236}">
                <a16:creationId xmlns:a16="http://schemas.microsoft.com/office/drawing/2014/main" id="{1337E408-60C2-42F4-921A-59D2FA9759A2}"/>
              </a:ext>
            </a:extLst>
          </p:cNvPr>
          <p:cNvSpPr/>
          <p:nvPr/>
        </p:nvSpPr>
        <p:spPr>
          <a:xfrm>
            <a:off x="10226748" y="4701040"/>
            <a:ext cx="1944225" cy="643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Društvo distrofikov</a:t>
            </a:r>
          </a:p>
        </p:txBody>
      </p: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4317C632-0781-4FD8-91D6-01631142C0DB}"/>
              </a:ext>
            </a:extLst>
          </p:cNvPr>
          <p:cNvCxnSpPr>
            <a:cxnSpLocks/>
          </p:cNvCxnSpPr>
          <p:nvPr/>
        </p:nvCxnSpPr>
        <p:spPr>
          <a:xfrm flipH="1" flipV="1">
            <a:off x="9665059" y="4351070"/>
            <a:ext cx="547796" cy="852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32AC2F6-3298-4FD4-9878-A070A5142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500" y="474820"/>
            <a:ext cx="8911687" cy="719498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600" dirty="0"/>
              <a:t>VEŠČINE PODPIRANJA BOLNIKA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2CA174-1ACC-4996-AAFC-C8BA56FBA1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9480" y="2081051"/>
            <a:ext cx="9742112" cy="464042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sl-SI" altLang="sl-SI" sz="2400" b="1" dirty="0">
                <a:latin typeface="Candara" panose="020E0502030303020204" pitchFamily="34" charset="0"/>
              </a:rPr>
              <a:t>Preprosti  izrazi </a:t>
            </a:r>
            <a:r>
              <a:rPr lang="sl-SI" altLang="sl-SI" sz="2400" dirty="0">
                <a:latin typeface="Candara" panose="020E0502030303020204" pitchFamily="34" charset="0"/>
              </a:rPr>
              <a:t>za posredovanje informacij!</a:t>
            </a:r>
          </a:p>
          <a:p>
            <a:pPr marL="609600" indent="-609600">
              <a:lnSpc>
                <a:spcPct val="90000"/>
              </a:lnSpc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sl-SI" altLang="sl-SI" sz="2400" dirty="0">
                <a:latin typeface="Candara" panose="020E0502030303020204" pitchFamily="34" charset="0"/>
              </a:rPr>
              <a:t>Pomembne  </a:t>
            </a:r>
            <a:r>
              <a:rPr lang="sl-SI" altLang="sl-SI" sz="2400" b="1" dirty="0">
                <a:latin typeface="Candara" panose="020E0502030303020204" pitchFamily="34" charset="0"/>
              </a:rPr>
              <a:t>štiri verbalne in neverbalne veščine</a:t>
            </a:r>
            <a:r>
              <a:rPr lang="sl-SI" altLang="sl-SI" sz="2400" dirty="0">
                <a:latin typeface="Candara" panose="020E0502030303020204" pitchFamily="34" charset="0"/>
              </a:rPr>
              <a:t>, ki spodbudijo bolnika, </a:t>
            </a:r>
            <a:r>
              <a:rPr lang="sl-SI" altLang="sl-SI" sz="2400" b="1" dirty="0">
                <a:latin typeface="Candara" panose="020E0502030303020204" pitchFamily="34" charset="0"/>
              </a:rPr>
              <a:t>da sprašuje, izrazi svoje občutke in skrbi ter sodeluje pri odločitvah:</a:t>
            </a:r>
          </a:p>
          <a:p>
            <a:pPr marL="1409700" lvl="2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sl-SI" altLang="sl-SI" sz="2400" dirty="0">
                <a:latin typeface="Candara" panose="020E0502030303020204" pitchFamily="34" charset="0"/>
              </a:rPr>
              <a:t>aktivno poslušanje,</a:t>
            </a:r>
          </a:p>
          <a:p>
            <a:pPr marL="1409700" lvl="2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sl-SI" altLang="sl-SI" sz="2400" dirty="0">
                <a:latin typeface="Candara" panose="020E0502030303020204" pitchFamily="34" charset="0"/>
              </a:rPr>
              <a:t>uporaba namigov, ki nam jih bolnik ponudi kot iztočnice za razvijanje pogovora,</a:t>
            </a:r>
          </a:p>
          <a:p>
            <a:pPr marL="1409700" lvl="2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sl-SI" altLang="sl-SI" sz="2400" dirty="0">
                <a:latin typeface="Candara" panose="020E0502030303020204" pitchFamily="34" charset="0"/>
              </a:rPr>
              <a:t>postavljanje odprtega tipa vprašanj,</a:t>
            </a:r>
          </a:p>
          <a:p>
            <a:pPr marL="1409700" lvl="2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sl-SI" altLang="sl-SI" sz="2400" dirty="0">
                <a:latin typeface="Candara" panose="020E0502030303020204" pitchFamily="34" charset="0"/>
              </a:rPr>
              <a:t>izražanje sočutja.</a:t>
            </a:r>
          </a:p>
          <a:p>
            <a:pPr marL="1409700" lvl="2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sl-SI" altLang="sl-SI" sz="2000" dirty="0">
              <a:latin typeface="Candara" panose="020E0502030303020204" pitchFamily="34" charset="0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sl-SI" altLang="sl-SI" sz="1000" dirty="0">
                <a:latin typeface="Candara" panose="020E0502030303020204" pitchFamily="34" charset="0"/>
              </a:rPr>
              <a:t>Vir: Faulkner, 1998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F1D2811-06FF-4D6A-B9A9-AB05B257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20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760BD06-3532-4DF4-B9ED-73452F1A0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6C6942-410F-4D3F-87DF-3BAB1E57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070" y="317485"/>
            <a:ext cx="8866803" cy="77592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SO-DELOVANJE - KAJ LAHKO STORIMO?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30FC39-3E6E-42E6-B96D-D5BFAB3D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26" y="1810730"/>
            <a:ext cx="10966192" cy="5047270"/>
          </a:xfrm>
        </p:spPr>
        <p:txBody>
          <a:bodyPr>
            <a:normAutofit/>
          </a:bodyPr>
          <a:lstStyle/>
          <a:p>
            <a:r>
              <a:rPr lang="sl-SI" sz="2400" dirty="0"/>
              <a:t>Povprašamo in prisluhnemo.</a:t>
            </a:r>
          </a:p>
          <a:p>
            <a:endParaRPr lang="sl-SI" sz="2400" dirty="0"/>
          </a:p>
          <a:p>
            <a:r>
              <a:rPr lang="sl-SI" sz="2400" b="1" dirty="0"/>
              <a:t>Spoštujemo bolnikovo idejo </a:t>
            </a:r>
            <a:r>
              <a:rPr lang="sl-SI" sz="2400" dirty="0"/>
              <a:t>o kvalitetnem življenju.</a:t>
            </a:r>
          </a:p>
          <a:p>
            <a:endParaRPr lang="sl-SI" sz="2400" dirty="0"/>
          </a:p>
          <a:p>
            <a:r>
              <a:rPr lang="sl-SI" sz="2400" dirty="0"/>
              <a:t>Osredotočanje na </a:t>
            </a:r>
            <a:r>
              <a:rPr lang="sl-SI" sz="2400" b="1" dirty="0"/>
              <a:t>ohranjene zmožnosti in spodbujamo </a:t>
            </a:r>
            <a:r>
              <a:rPr lang="sl-SI" sz="2400" dirty="0"/>
              <a:t>k izkoriščanju le-teh:</a:t>
            </a:r>
          </a:p>
          <a:p>
            <a:pPr lvl="1"/>
            <a:r>
              <a:rPr lang="sl-SI" sz="2000" dirty="0"/>
              <a:t>vzpodbujamo rabo MP, ki ohranjajo samostojnost,</a:t>
            </a:r>
          </a:p>
          <a:p>
            <a:pPr lvl="1"/>
            <a:r>
              <a:rPr lang="sl-SI" sz="2000" dirty="0"/>
              <a:t>vzpodbujamo samostojnost na področjih, kjer je to možno in varno,</a:t>
            </a:r>
          </a:p>
          <a:p>
            <a:pPr lvl="1"/>
            <a:r>
              <a:rPr lang="sl-SI" sz="2000" dirty="0"/>
              <a:t>vzpodbujamo k socialni interakciji in aktivnostim, ki so jih zmožni opravljati.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8D61B06-E048-4CF5-9278-AC7D3C64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21</a:t>
            </a:fld>
            <a:endParaRPr lang="sl-SI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847D673-FF85-4246-8F63-729784AA7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17240"/>
            <a:ext cx="1219200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        </a:t>
            </a:r>
            <a:r>
              <a:rPr lang="sl-SI" sz="4000" dirty="0">
                <a:ea typeface="Verdana" panose="020B0604030504040204" pitchFamily="34" charset="0"/>
              </a:rPr>
              <a:t>SKRBNIKOVA VPRAŠANJA SO POGOSTO ZADNJA, KI SE SLIŠIJO</a:t>
            </a:r>
          </a:p>
        </p:txBody>
      </p:sp>
      <p:pic>
        <p:nvPicPr>
          <p:cNvPr id="4" name="Ograda vsebine 3" descr="car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507" y="2733871"/>
            <a:ext cx="5051684" cy="3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F087407-5085-49A6-BFF4-B5EB328DD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4"/>
            <a:ext cx="1153555" cy="115200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EA88ADF7-E90A-47D0-BDFD-89875FFDFD27}"/>
              </a:ext>
            </a:extLst>
          </p:cNvPr>
          <p:cNvSpPr/>
          <p:nvPr/>
        </p:nvSpPr>
        <p:spPr>
          <a:xfrm>
            <a:off x="276809" y="146924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altLang="sl-SI" sz="2400" u="sng" dirty="0">
                <a:latin typeface="+mj-lt"/>
                <a:ea typeface="Verdana" panose="020B0604030504040204" pitchFamily="34" charset="0"/>
              </a:rPr>
              <a:t>RAZUMEVANJE DRUŽINSKE DINAMIKE</a:t>
            </a:r>
          </a:p>
          <a:p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Zaposlitev,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otroci,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spremenjena družinska struktura,</a:t>
            </a:r>
          </a:p>
          <a:p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ločitev,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razdeljena družine,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geografska razdrobljenost.</a:t>
            </a:r>
            <a:endParaRPr lang="en-US" alt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8949" y="272761"/>
            <a:ext cx="10655559" cy="578468"/>
          </a:xfrm>
        </p:spPr>
        <p:txBody>
          <a:bodyPr>
            <a:noAutofit/>
          </a:bodyPr>
          <a:lstStyle/>
          <a:p>
            <a:pPr algn="ctr"/>
            <a:r>
              <a:rPr lang="sl-SI" sz="3600" dirty="0">
                <a:ea typeface="Verdana" panose="020B0604030504040204" pitchFamily="34" charset="0"/>
              </a:rPr>
              <a:t>BOLEZEN SPREMENI VSAKDAN BOLNIKA IN DRUŽINE</a:t>
            </a:r>
          </a:p>
        </p:txBody>
      </p:sp>
      <p:sp>
        <p:nvSpPr>
          <p:cNvPr id="5" name="Elipsa 4"/>
          <p:cNvSpPr/>
          <p:nvPr/>
        </p:nvSpPr>
        <p:spPr>
          <a:xfrm>
            <a:off x="2724539" y="1192208"/>
            <a:ext cx="2214578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Občutki krivde</a:t>
            </a:r>
          </a:p>
        </p:txBody>
      </p:sp>
      <p:sp>
        <p:nvSpPr>
          <p:cNvPr id="6" name="Elipsa 5"/>
          <p:cNvSpPr/>
          <p:nvPr/>
        </p:nvSpPr>
        <p:spPr>
          <a:xfrm>
            <a:off x="4369171" y="4919841"/>
            <a:ext cx="2591090" cy="18854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Izguba družbenih dejavnosti</a:t>
            </a:r>
          </a:p>
          <a:p>
            <a:pPr algn="ctr"/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4794734" y="3173495"/>
            <a:ext cx="2591090" cy="14698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Finančno breme  </a:t>
            </a:r>
          </a:p>
          <a:p>
            <a:pPr algn="ctr"/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1612853" y="2644812"/>
            <a:ext cx="3214710" cy="17145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Psihična in fizična obremenitev</a:t>
            </a:r>
          </a:p>
          <a:p>
            <a:pPr algn="ctr"/>
            <a:endParaRPr lang="sl-SI" sz="2400" dirty="0"/>
          </a:p>
        </p:txBody>
      </p:sp>
      <p:sp>
        <p:nvSpPr>
          <p:cNvPr id="9" name="Elipsa 8"/>
          <p:cNvSpPr/>
          <p:nvPr/>
        </p:nvSpPr>
        <p:spPr>
          <a:xfrm>
            <a:off x="2000869" y="5219607"/>
            <a:ext cx="2701743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Izguba zasebnosti</a:t>
            </a:r>
          </a:p>
          <a:p>
            <a:pPr algn="ctr"/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4369171" y="1364632"/>
            <a:ext cx="5506624" cy="16004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odnos med njimi lahko ovirajo ali ga preprečijo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AAFC7CF-F35C-4F87-8C61-AA7D2945D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0"/>
            <a:ext cx="1153555" cy="1152000"/>
          </a:xfrm>
          <a:prstGeom prst="rect">
            <a:avLst/>
          </a:prstGeom>
        </p:spPr>
      </p:pic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7D35D7D6-FC91-43B9-B6B7-C858A350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765" y="3402008"/>
            <a:ext cx="2701743" cy="18175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Odpovedi in omejitve</a:t>
            </a:r>
          </a:p>
          <a:p>
            <a:pPr algn="ctr"/>
            <a:endParaRPr lang="sl-SI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38C5D3C3-C637-4324-A7E7-7CAA09186CC3}"/>
              </a:ext>
            </a:extLst>
          </p:cNvPr>
          <p:cNvSpPr/>
          <p:nvPr/>
        </p:nvSpPr>
        <p:spPr>
          <a:xfrm>
            <a:off x="-193963" y="4129217"/>
            <a:ext cx="2591090" cy="18854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Težave v komunikaciji</a:t>
            </a:r>
          </a:p>
          <a:p>
            <a:pPr algn="ctr"/>
            <a:endParaRPr lang="sl-SI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52709D6C-C653-47C2-9FB2-6128811A62AB}"/>
              </a:ext>
            </a:extLst>
          </p:cNvPr>
          <p:cNvSpPr/>
          <p:nvPr/>
        </p:nvSpPr>
        <p:spPr>
          <a:xfrm>
            <a:off x="55938" y="1516593"/>
            <a:ext cx="2591090" cy="18854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Oskrba in nega</a:t>
            </a:r>
          </a:p>
          <a:p>
            <a:pPr algn="ctr"/>
            <a:endParaRPr lang="sl-SI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2FDDB900-585B-4A98-801A-FCA8E55B65C7}"/>
              </a:ext>
            </a:extLst>
          </p:cNvPr>
          <p:cNvSpPr/>
          <p:nvPr/>
        </p:nvSpPr>
        <p:spPr>
          <a:xfrm>
            <a:off x="7160499" y="2971155"/>
            <a:ext cx="2591090" cy="18854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Napetosti med člani družine</a:t>
            </a:r>
          </a:p>
          <a:p>
            <a:pPr algn="ctr"/>
            <a:endParaRPr lang="sl-SI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1794B456-C5A7-4102-A649-7E5414807096}"/>
              </a:ext>
            </a:extLst>
          </p:cNvPr>
          <p:cNvSpPr/>
          <p:nvPr/>
        </p:nvSpPr>
        <p:spPr>
          <a:xfrm>
            <a:off x="7070913" y="4919840"/>
            <a:ext cx="2804881" cy="18854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Negotovost ob trpljenju in žalosti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2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117" y="468332"/>
            <a:ext cx="9891510" cy="76330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>
                <a:ea typeface="Verdana" panose="020B0604030504040204" pitchFamily="34" charset="0"/>
              </a:rPr>
              <a:t>DOGOVOR OZIROMA NAČRT SKRBI </a:t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9388" y="1152000"/>
            <a:ext cx="11478127" cy="53744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Ob postavitvi diagnoze sporočimo bolniku in svojcem informacijo o bolezni.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Vzpostavitev zaupne komunikacije z bolnikom in njegovo družino, za izmenjavo informacij.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Bolniku ponudimo izbiro zdravljenja/obravnave.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Skupaj sestavimo načrt oskrbe.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Pomoč pri zagotovitvi dogovorjene oskrbe.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Potrdimo/Preverimo, da je bolnik razumel, kaj smo mu predlagali.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Sprotno preverjanje dogovora in redno sledenje.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6ABA39A-F6A6-42F8-AEAD-D6A6905D8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55" cy="11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1396" y="1"/>
            <a:ext cx="9509760" cy="699796"/>
          </a:xfrm>
        </p:spPr>
        <p:txBody>
          <a:bodyPr>
            <a:noAutofit/>
          </a:bodyPr>
          <a:lstStyle/>
          <a:p>
            <a:pPr algn="ctr"/>
            <a:br>
              <a:rPr lang="sl-SI" altLang="sl-SI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sl-SI" altLang="sl-SI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altLang="sl-SI" sz="3600" dirty="0">
                <a:ea typeface="Verdana" panose="020B0604030504040204" pitchFamily="34" charset="0"/>
              </a:rPr>
              <a:t>OCENJEVANJE POTREB SVOJCEV</a:t>
            </a:r>
            <a:br>
              <a:rPr lang="sl-SI" altLang="sl-SI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0629" y="1222310"/>
            <a:ext cx="12061371" cy="5551714"/>
          </a:xfrm>
        </p:spPr>
        <p:txBody>
          <a:bodyPr>
            <a:noAutofit/>
          </a:bodyPr>
          <a:lstStyle/>
          <a:p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Preveriti, kako </a:t>
            </a:r>
            <a:r>
              <a:rPr lang="sl-SI" altLang="sl-SI" sz="2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razumejo naravo bolezni in zdravljenja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sl-SI" altLang="sl-SI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ogovoriti se </a:t>
            </a:r>
            <a:r>
              <a:rPr lang="sl-SI" altLang="sl-SI" sz="2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zahtevah glede ravni oskrbe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sl-SI" altLang="sl-SI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ceniti </a:t>
            </a:r>
            <a:r>
              <a:rPr lang="sl-SI" altLang="sl-SI" sz="2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pripravljenost svojcev sploh prevzeti to vlogo</a:t>
            </a:r>
            <a:r>
              <a:rPr lang="sl-SI" altLang="sl-SI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2000" dirty="0">
                <a:latin typeface="Verdana" panose="020B0604030504040204" pitchFamily="34" charset="0"/>
                <a:ea typeface="Verdana" panose="020B0604030504040204" pitchFamily="34" charset="0"/>
              </a:rPr>
              <a:t>(oceniti predstave svojcev o lastnem dobrem počutju ocena telesnega in mentalnega statusa svojca, </a:t>
            </a:r>
            <a:r>
              <a:rPr lang="sl-SI" altLang="sl-SI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raziskati njihove  vrednote in želje, preveriti obstoječe znanje in veščine v primerjavi s kapaciteto, zmožnostmi, da se soočijo z zahtevami specifične situacije ob drugih zahtevah v svojem življenju).</a:t>
            </a:r>
          </a:p>
          <a:p>
            <a:endParaRPr lang="sl-SI" altLang="sl-SI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Prepoznavanje </a:t>
            </a:r>
            <a:r>
              <a:rPr lang="sl-SI" altLang="sl-SI" sz="2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strinjanja ali nestrinjanja glede oskrbe in c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iljev oskrbe </a:t>
            </a:r>
            <a:r>
              <a:rPr lang="sl-SI" altLang="sl-SI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(svojci in bolniki se glede tega ne strinjajo vedno).</a:t>
            </a:r>
          </a:p>
          <a:p>
            <a:endParaRPr lang="sl-SI" altLang="sl-SI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altLang="sl-SI" sz="22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repoznavanje morebitnih </a:t>
            </a:r>
            <a:r>
              <a:rPr lang="sl-SI" altLang="sl-SI" sz="2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sprememb v odnosih </a:t>
            </a:r>
            <a:r>
              <a:rPr lang="sl-SI" altLang="sl-SI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 člani družine in bolnikov in tudi poskrbeti za bližnjega.</a:t>
            </a:r>
          </a:p>
          <a:p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EE81316-130A-4315-9862-D7908FAF1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EBB591-870B-4903-BA23-8E0B5B65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442" y="311937"/>
            <a:ext cx="10409024" cy="1325563"/>
          </a:xfrm>
        </p:spPr>
        <p:txBody>
          <a:bodyPr>
            <a:normAutofit/>
          </a:bodyPr>
          <a:lstStyle/>
          <a:p>
            <a:r>
              <a:rPr lang="sl-SI" sz="3600" dirty="0">
                <a:ea typeface="Verdana" panose="020B0604030504040204" pitchFamily="34" charset="0"/>
              </a:rPr>
              <a:t>SPODBUJANJE POGOVOROV ZNOTRAJ DRUŽINE</a:t>
            </a: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5EC66ED-3F09-4975-AAFA-69E94837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9" y="2058890"/>
            <a:ext cx="10515600" cy="4351338"/>
          </a:xfrm>
        </p:spPr>
        <p:txBody>
          <a:bodyPr/>
          <a:lstStyle/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Spodbujati  svojce, da se pogovarjajo tudi o temah, kot so ureditev sobe pri umiranju, smrt, pogreb, ceremonija…</a:t>
            </a:r>
          </a:p>
          <a:p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Izkušnje kažejo, da o tem mnogi razmišljajo vendar ne želijo govoriti.</a:t>
            </a:r>
          </a:p>
          <a:p>
            <a:endParaRPr lang="sl-SI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099B5ED-8CAE-43A3-9A3E-35FBE1697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C04B23D4-3BA7-408A-8EF7-7634CABF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406" y="4830518"/>
            <a:ext cx="2409825" cy="1895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CAD5CA9-2BC1-4EEE-A391-99E3F3D8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748" y="2662785"/>
            <a:ext cx="2181225" cy="20955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4E91724-2297-4411-AFE4-22FF7416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987" y="3847144"/>
            <a:ext cx="1533525" cy="258482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B110AFB-27B9-462D-8123-171AE6E98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90" y="5085755"/>
            <a:ext cx="2152650" cy="21240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6777" y="216351"/>
            <a:ext cx="11152682" cy="793881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ea typeface="Verdana" panose="020B0604030504040204" pitchFamily="34" charset="0"/>
              </a:rPr>
              <a:t>RAZLIKE V ZDRAVSTVENI IN PALIATIVNI OSKRBI</a:t>
            </a: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5055476" y="1579642"/>
            <a:ext cx="4114800" cy="16049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sl-SI" sz="3200" dirty="0"/>
          </a:p>
          <a:p>
            <a:pPr algn="ctr">
              <a:buNone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domača oskrba</a:t>
            </a:r>
          </a:p>
          <a:p>
            <a:pPr algn="ctr"/>
            <a:endParaRPr lang="sl-SI" sz="3200" dirty="0">
              <a:solidFill>
                <a:srgbClr val="FFFF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414538" y="4269615"/>
            <a:ext cx="2796932" cy="9459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mesto</a:t>
            </a:r>
          </a:p>
        </p:txBody>
      </p:sp>
      <p:sp>
        <p:nvSpPr>
          <p:cNvPr id="10" name="Elipsa 9"/>
          <p:cNvSpPr/>
          <p:nvPr/>
        </p:nvSpPr>
        <p:spPr>
          <a:xfrm>
            <a:off x="4346157" y="5073656"/>
            <a:ext cx="2933695" cy="8309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vas</a:t>
            </a: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29600-3810-4723-A10C-C8C5D83B8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11"/>
            <a:ext cx="1153555" cy="115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3F2EA65-7887-4683-8A6C-34C34E44A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606" y="846684"/>
            <a:ext cx="3095625" cy="1476375"/>
          </a:xfrm>
          <a:prstGeom prst="rect">
            <a:avLst/>
          </a:prstGeom>
        </p:spPr>
      </p:pic>
      <p:pic>
        <p:nvPicPr>
          <p:cNvPr id="14" name="Označba mesta vsebine 3">
            <a:extLst>
              <a:ext uri="{FF2B5EF4-FFF2-40B4-BE49-F238E27FC236}">
                <a16:creationId xmlns:a16="http://schemas.microsoft.com/office/drawing/2014/main" id="{94EA6173-EABC-4E06-A938-8FD41BAD1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90" y="3623309"/>
            <a:ext cx="3457575" cy="132397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2078722" y="1910716"/>
            <a:ext cx="3969983" cy="16049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 upokojencev</a:t>
            </a:r>
            <a:endParaRPr lang="sl-SI" sz="2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FD1FD5-6521-4182-A69D-1004B161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29" y="256439"/>
            <a:ext cx="11499923" cy="1280890"/>
          </a:xfrm>
        </p:spPr>
        <p:txBody>
          <a:bodyPr>
            <a:normAutofit/>
          </a:bodyPr>
          <a:lstStyle/>
          <a:p>
            <a:r>
              <a:rPr lang="sl-SI" sz="3600" dirty="0"/>
              <a:t>OBREMENJUJOČE TEŽAVE IN SIMPTOMI OB KONCU ŽIVLJENJA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4975BE-ED94-4DD0-9A01-9B9582893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292220"/>
            <a:ext cx="4313864" cy="4472473"/>
          </a:xfrm>
        </p:spPr>
        <p:txBody>
          <a:bodyPr>
            <a:normAutofit/>
          </a:bodyPr>
          <a:lstStyle/>
          <a:p>
            <a:r>
              <a:rPr lang="sl-SI" sz="2400" dirty="0"/>
              <a:t>Slabost/ bruhanje</a:t>
            </a:r>
          </a:p>
          <a:p>
            <a:r>
              <a:rPr lang="sl-SI" sz="2400" dirty="0"/>
              <a:t>Utrujenost/ oslabelost</a:t>
            </a:r>
          </a:p>
          <a:p>
            <a:r>
              <a:rPr lang="sl-SI" sz="2400" dirty="0"/>
              <a:t>Strah</a:t>
            </a:r>
          </a:p>
          <a:p>
            <a:r>
              <a:rPr lang="sl-SI" sz="2400" dirty="0"/>
              <a:t>Bolečina</a:t>
            </a:r>
          </a:p>
          <a:p>
            <a:r>
              <a:rPr lang="sl-SI" sz="2400" dirty="0" err="1"/>
              <a:t>Dispnea</a:t>
            </a:r>
            <a:r>
              <a:rPr lang="sl-SI" sz="2400" dirty="0"/>
              <a:t>(težko dihanje)</a:t>
            </a:r>
          </a:p>
          <a:p>
            <a:r>
              <a:rPr lang="sl-SI" sz="2400" dirty="0"/>
              <a:t>Nemir</a:t>
            </a:r>
          </a:p>
          <a:p>
            <a:r>
              <a:rPr lang="sl-SI" sz="2400" dirty="0"/>
              <a:t>Zmedenost</a:t>
            </a:r>
          </a:p>
          <a:p>
            <a:r>
              <a:rPr lang="sl-SI" sz="2400" dirty="0"/>
              <a:t>Depresija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308BEF4-6863-4147-B937-151164351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545166"/>
          </a:xfrm>
        </p:spPr>
        <p:txBody>
          <a:bodyPr>
            <a:normAutofit/>
          </a:bodyPr>
          <a:lstStyle/>
          <a:p>
            <a:r>
              <a:rPr lang="sl-SI" sz="2400" dirty="0"/>
              <a:t>Izguba smisla bivanja</a:t>
            </a:r>
          </a:p>
          <a:p>
            <a:r>
              <a:rPr lang="sl-SI" sz="2400" dirty="0"/>
              <a:t>Nemoč</a:t>
            </a:r>
          </a:p>
          <a:p>
            <a:r>
              <a:rPr lang="sl-SI" sz="2400" dirty="0"/>
              <a:t>Skrb za bližnje</a:t>
            </a:r>
          </a:p>
          <a:p>
            <a:r>
              <a:rPr lang="sl-SI" sz="2400" dirty="0"/>
              <a:t>Osamljenost</a:t>
            </a:r>
          </a:p>
          <a:p>
            <a:r>
              <a:rPr lang="sl-SI" sz="2400" dirty="0"/>
              <a:t>Brezupnost</a:t>
            </a:r>
          </a:p>
          <a:p>
            <a:r>
              <a:rPr lang="sl-SI" sz="2400" dirty="0"/>
              <a:t>Finančne težave</a:t>
            </a:r>
          </a:p>
          <a:p>
            <a:r>
              <a:rPr lang="sl-SI" sz="2400" dirty="0"/>
              <a:t>Nespečnost</a:t>
            </a:r>
          </a:p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8A39BA2-AA87-4695-85FB-0224195A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28</a:t>
            </a:fld>
            <a:endParaRPr lang="sl-SI" noProof="0" dirty="0"/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350F43B2-21C1-4F36-9C01-04EBA3A0379A}"/>
              </a:ext>
            </a:extLst>
          </p:cNvPr>
          <p:cNvCxnSpPr>
            <a:cxnSpLocks/>
          </p:cNvCxnSpPr>
          <p:nvPr/>
        </p:nvCxnSpPr>
        <p:spPr>
          <a:xfrm flipV="1">
            <a:off x="4178553" y="3736083"/>
            <a:ext cx="3124162" cy="14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087F913C-ECA4-4593-A75B-87857490E127}"/>
              </a:ext>
            </a:extLst>
          </p:cNvPr>
          <p:cNvCxnSpPr>
            <a:cxnSpLocks/>
          </p:cNvCxnSpPr>
          <p:nvPr/>
        </p:nvCxnSpPr>
        <p:spPr>
          <a:xfrm>
            <a:off x="5365102" y="2493116"/>
            <a:ext cx="1911198" cy="31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FEF43A9E-7B48-4552-986C-77DD4D113651}"/>
              </a:ext>
            </a:extLst>
          </p:cNvPr>
          <p:cNvCxnSpPr>
            <a:cxnSpLocks/>
          </p:cNvCxnSpPr>
          <p:nvPr/>
        </p:nvCxnSpPr>
        <p:spPr>
          <a:xfrm>
            <a:off x="3648269" y="3388231"/>
            <a:ext cx="3597723" cy="270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3CF9FD6C-5AFC-4E02-BB13-310C643E1535}"/>
              </a:ext>
            </a:extLst>
          </p:cNvPr>
          <p:cNvCxnSpPr>
            <a:cxnSpLocks/>
          </p:cNvCxnSpPr>
          <p:nvPr/>
        </p:nvCxnSpPr>
        <p:spPr>
          <a:xfrm flipV="1">
            <a:off x="3808467" y="3252068"/>
            <a:ext cx="3486511" cy="146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FD0B7106-B773-4879-9267-2975B08B3688}"/>
              </a:ext>
            </a:extLst>
          </p:cNvPr>
          <p:cNvCxnSpPr>
            <a:cxnSpLocks/>
          </p:cNvCxnSpPr>
          <p:nvPr/>
        </p:nvCxnSpPr>
        <p:spPr>
          <a:xfrm flipV="1">
            <a:off x="4348065" y="4867470"/>
            <a:ext cx="2842682" cy="81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8E1BDF78-41B1-4D7C-9941-12CF5ABFDC9B}"/>
              </a:ext>
            </a:extLst>
          </p:cNvPr>
          <p:cNvCxnSpPr>
            <a:cxnSpLocks/>
          </p:cNvCxnSpPr>
          <p:nvPr/>
        </p:nvCxnSpPr>
        <p:spPr>
          <a:xfrm flipV="1">
            <a:off x="4125708" y="3768362"/>
            <a:ext cx="3226815" cy="193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A82C9FDE-42A6-4D3C-8B1F-399050CF5574}"/>
              </a:ext>
            </a:extLst>
          </p:cNvPr>
          <p:cNvCxnSpPr>
            <a:cxnSpLocks/>
          </p:cNvCxnSpPr>
          <p:nvPr/>
        </p:nvCxnSpPr>
        <p:spPr>
          <a:xfrm flipV="1">
            <a:off x="4208106" y="5127664"/>
            <a:ext cx="3094609" cy="554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A74692E7-2278-4132-B7CA-9E06DD267B97}"/>
              </a:ext>
            </a:extLst>
          </p:cNvPr>
          <p:cNvCxnSpPr>
            <a:cxnSpLocks/>
          </p:cNvCxnSpPr>
          <p:nvPr/>
        </p:nvCxnSpPr>
        <p:spPr>
          <a:xfrm>
            <a:off x="5742203" y="4423916"/>
            <a:ext cx="1503789" cy="61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0B21DDDA-671E-4E09-8E5D-619CBF52956E}"/>
              </a:ext>
            </a:extLst>
          </p:cNvPr>
          <p:cNvCxnSpPr>
            <a:cxnSpLocks/>
          </p:cNvCxnSpPr>
          <p:nvPr/>
        </p:nvCxnSpPr>
        <p:spPr>
          <a:xfrm flipH="1">
            <a:off x="5797725" y="2381343"/>
            <a:ext cx="1478575" cy="563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8ABEADE3-EE28-45B5-8906-F4FB97E404D9}"/>
              </a:ext>
            </a:extLst>
          </p:cNvPr>
          <p:cNvCxnSpPr>
            <a:cxnSpLocks/>
          </p:cNvCxnSpPr>
          <p:nvPr/>
        </p:nvCxnSpPr>
        <p:spPr>
          <a:xfrm flipH="1">
            <a:off x="4208106" y="2409288"/>
            <a:ext cx="3068195" cy="3189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28A43A93-E833-4F21-A038-10D8BA7D4ECA}"/>
              </a:ext>
            </a:extLst>
          </p:cNvPr>
          <p:cNvCxnSpPr>
            <a:cxnSpLocks/>
          </p:cNvCxnSpPr>
          <p:nvPr/>
        </p:nvCxnSpPr>
        <p:spPr>
          <a:xfrm flipH="1">
            <a:off x="4084461" y="2881025"/>
            <a:ext cx="3240070" cy="94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E51E9BDA-A245-42B5-A74F-066419409C25}"/>
              </a:ext>
            </a:extLst>
          </p:cNvPr>
          <p:cNvCxnSpPr>
            <a:cxnSpLocks/>
          </p:cNvCxnSpPr>
          <p:nvPr/>
        </p:nvCxnSpPr>
        <p:spPr>
          <a:xfrm flipH="1">
            <a:off x="5797725" y="4188651"/>
            <a:ext cx="1519745" cy="1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ABA0E769-5B09-40B7-B88B-DAB7AF7230A2}"/>
              </a:ext>
            </a:extLst>
          </p:cNvPr>
          <p:cNvCxnSpPr>
            <a:cxnSpLocks/>
          </p:cNvCxnSpPr>
          <p:nvPr/>
        </p:nvCxnSpPr>
        <p:spPr>
          <a:xfrm flipH="1" flipV="1">
            <a:off x="5769406" y="3053791"/>
            <a:ext cx="1583117" cy="15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143976FE-E5C7-4737-A794-90A072D17B89}"/>
              </a:ext>
            </a:extLst>
          </p:cNvPr>
          <p:cNvCxnSpPr>
            <a:cxnSpLocks/>
          </p:cNvCxnSpPr>
          <p:nvPr/>
        </p:nvCxnSpPr>
        <p:spPr>
          <a:xfrm flipV="1">
            <a:off x="4376057" y="5099740"/>
            <a:ext cx="2926658" cy="11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A7577E60-9AF5-4FA4-B309-D06289FEDA1E}"/>
              </a:ext>
            </a:extLst>
          </p:cNvPr>
          <p:cNvCxnSpPr>
            <a:cxnSpLocks/>
          </p:cNvCxnSpPr>
          <p:nvPr/>
        </p:nvCxnSpPr>
        <p:spPr>
          <a:xfrm flipV="1">
            <a:off x="4266465" y="3315972"/>
            <a:ext cx="3089095" cy="2335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>
            <a:extLst>
              <a:ext uri="{FF2B5EF4-FFF2-40B4-BE49-F238E27FC236}">
                <a16:creationId xmlns:a16="http://schemas.microsoft.com/office/drawing/2014/main" id="{472734E5-A591-4B83-B2E4-76A99F85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898" y="245701"/>
            <a:ext cx="9509760" cy="1233424"/>
          </a:xfrm>
        </p:spPr>
        <p:txBody>
          <a:bodyPr>
            <a:normAutofit fontScale="90000"/>
          </a:bodyPr>
          <a:lstStyle/>
          <a:p>
            <a:r>
              <a:rPr lang="sl-SI" dirty="0"/>
              <a:t>				</a:t>
            </a:r>
            <a:r>
              <a:rPr lang="sl-SI" dirty="0">
                <a:solidFill>
                  <a:schemeClr val="tx1"/>
                </a:solidFill>
              </a:rPr>
              <a:t>BURN OUT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				Izgorelost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5016" y="2522083"/>
            <a:ext cx="11541967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400" dirty="0"/>
              <a:t>Skrb zase (</a:t>
            </a:r>
            <a:r>
              <a:rPr lang="sl-SI" sz="2400" i="1" dirty="0" err="1"/>
              <a:t>Self-care</a:t>
            </a:r>
            <a:r>
              <a:rPr lang="sl-SI" sz="2400" dirty="0"/>
              <a:t>): strahovi, depresije, povečano konzumiranje alkohola, izčrpanost, preobremenjenost, samota, izgorelost.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Kaj lahko storim, da situacijo spremenim? 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Ne smemo stiskati zob in reči: tu moram skozi! 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Naš cilj je, da zmoremo dati, ker prejemamo!  </a:t>
            </a:r>
          </a:p>
          <a:p>
            <a:pPr marL="0" indent="0">
              <a:buNone/>
            </a:pPr>
            <a:endParaRPr lang="sl-SI" sz="1900" dirty="0"/>
          </a:p>
          <a:p>
            <a:pPr marL="0" indent="0">
              <a:buNone/>
            </a:pPr>
            <a:r>
              <a:rPr lang="sl-SI" sz="1000" dirty="0"/>
              <a:t>vir: Nemška paliativna fundacija, Fulda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03" y="-11638"/>
            <a:ext cx="3717075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7797" cy="20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9BAA965-3B35-4303-BDEB-927FCF2C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29</a:t>
            </a:fld>
            <a:endParaRPr lang="sl-SI" noProof="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585E745-7279-40FC-B87C-7E26261B5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BF25F-3FBA-4129-B7D2-614FE3A5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477" y="576000"/>
            <a:ext cx="6663613" cy="612386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BOLNIŠNIČNO SOCIALNO DELO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407547-E967-4446-8B8B-AF030F69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386"/>
            <a:ext cx="10515600" cy="546434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Začetki socialnega dela v zdravstvu so v ZDA na Massachusetts General Hospital (MGH) že v zgodnjih letih 1900.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r>
              <a:rPr lang="sl-SI" dirty="0"/>
              <a:t>Bolnišnice so počasi nadomeščale domače okolje v procesu zdravljenja (tuberkuloza, sifilis). </a:t>
            </a:r>
          </a:p>
          <a:p>
            <a:endParaRPr lang="sl-SI" dirty="0"/>
          </a:p>
          <a:p>
            <a:r>
              <a:rPr lang="sl-SI" dirty="0"/>
              <a:t>Zdravniki  so se začeli zavedati, da so življenjske razmere in osebne težave bolnikov tisti dejavniki, ki so iztirjali njihove bolezni (leta1889).</a:t>
            </a:r>
          </a:p>
          <a:p>
            <a:endParaRPr lang="sl-SI" dirty="0"/>
          </a:p>
          <a:p>
            <a:r>
              <a:rPr lang="sl-SI" dirty="0"/>
              <a:t>Ni  bilo mogoče oceniti učinek njihovega matičnega življenja, njihovih družinskih razmerij, in svoje delo, kot dejavnike v njihovi  bolezni. </a:t>
            </a:r>
          </a:p>
          <a:p>
            <a:endParaRPr lang="sl-SI" dirty="0"/>
          </a:p>
          <a:p>
            <a:r>
              <a:rPr lang="sl-SI" dirty="0"/>
              <a:t>Tako je bila naloga socialnega delavca, da pojasni bolnikom vpliv bolezni in podrobnosti o vzrokih po dobrobiti ostati v bolnišnici.</a:t>
            </a:r>
          </a:p>
          <a:p>
            <a:endParaRPr lang="sl-SI" dirty="0"/>
          </a:p>
          <a:p>
            <a:r>
              <a:rPr lang="sl-SI" sz="1100" dirty="0"/>
              <a:t>Vir: Beder 2006</a:t>
            </a:r>
          </a:p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5F979CC-8F00-4135-BE38-ECDC138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3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2ED7E9B-D9AD-4FB1-BED1-D106A27ED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2596" y="0"/>
            <a:ext cx="11949403" cy="6858000"/>
          </a:xfrm>
        </p:spPr>
        <p:txBody>
          <a:bodyPr>
            <a:normAutofit/>
          </a:bodyPr>
          <a:lstStyle/>
          <a:p>
            <a:endParaRPr lang="sl-SI" b="0" i="1" dirty="0">
              <a:solidFill>
                <a:srgbClr val="FFFF00"/>
              </a:solidFill>
            </a:endParaRPr>
          </a:p>
          <a:p>
            <a:endParaRPr lang="sl-SI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4000" i="1" dirty="0"/>
              <a:t>	Prijaznost je jezik, ki ga gluhi slišijo in slepi vidijo</a:t>
            </a:r>
            <a:r>
              <a:rPr lang="sl-SI" sz="4000" dirty="0"/>
              <a:t>. </a:t>
            </a:r>
            <a:r>
              <a:rPr lang="sl-SI" sz="1050" dirty="0"/>
              <a:t>									</a:t>
            </a:r>
            <a:r>
              <a:rPr lang="sl-SI" sz="1050" dirty="0">
                <a:solidFill>
                  <a:schemeClr val="accent1"/>
                </a:solidFill>
              </a:rPr>
              <a:t>Mark Twain</a:t>
            </a:r>
          </a:p>
          <a:p>
            <a:pPr algn="ctr">
              <a:buNone/>
            </a:pPr>
            <a:endParaRPr lang="sl-SI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sl-SI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l-SI" sz="4000" dirty="0"/>
              <a:t>Pogosto najrevnejšim ljudem ne moreš povsem olajšati njihovih težav.</a:t>
            </a:r>
            <a:br>
              <a:rPr lang="sl-SI" sz="4000" dirty="0"/>
            </a:br>
            <a:endParaRPr lang="sl-SI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l-SI" sz="4000" dirty="0"/>
              <a:t>Toda že s tem, da si ob njih, jim vse, kar lahko storiš zanje, veliko pomeni.</a:t>
            </a:r>
            <a:br>
              <a:rPr lang="sl-SI" sz="4000" dirty="0"/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sl-SI" sz="1200" dirty="0">
                <a:solidFill>
                  <a:schemeClr val="accent1">
                    <a:lumMod val="75000"/>
                  </a:schemeClr>
                </a:solidFill>
              </a:rPr>
              <a:t>Brat </a:t>
            </a:r>
            <a:r>
              <a:rPr lang="sl-SI" sz="1200" dirty="0" err="1">
                <a:solidFill>
                  <a:schemeClr val="accent1">
                    <a:lumMod val="75000"/>
                  </a:schemeClr>
                </a:solidFill>
              </a:rPr>
              <a:t>Geof</a:t>
            </a:r>
            <a:r>
              <a:rPr lang="sl-SI" sz="12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sl-SI" sz="1200" dirty="0" err="1">
                <a:solidFill>
                  <a:schemeClr val="accent1">
                    <a:lumMod val="75000"/>
                  </a:schemeClr>
                </a:solidFill>
              </a:rPr>
              <a:t>misionar</a:t>
            </a:r>
            <a:r>
              <a:rPr lang="sl-SI" sz="1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31941AA-A506-4EA9-8912-220370065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6777" y="5646462"/>
            <a:ext cx="7837715" cy="836784"/>
          </a:xfrm>
        </p:spPr>
        <p:txBody>
          <a:bodyPr>
            <a:normAutofit/>
          </a:bodyPr>
          <a:lstStyle/>
          <a:p>
            <a:pPr algn="r"/>
            <a:r>
              <a:rPr lang="sl-SI" dirty="0">
                <a:ea typeface="Verdana" panose="020B0604030504040204" pitchFamily="34" charset="0"/>
              </a:rPr>
              <a:t>HVALA ZA POZORNOST!</a:t>
            </a: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78" r="8852"/>
          <a:stretch/>
        </p:blipFill>
        <p:spPr>
          <a:xfrm>
            <a:off x="0" y="3357797"/>
            <a:ext cx="2836506" cy="3500203"/>
          </a:xfrm>
          <a:prstGeom prst="rect">
            <a:avLst/>
          </a:prstGeom>
        </p:spPr>
      </p:pic>
      <p:sp>
        <p:nvSpPr>
          <p:cNvPr id="8" name="Oblak 7"/>
          <p:cNvSpPr/>
          <p:nvPr/>
        </p:nvSpPr>
        <p:spPr>
          <a:xfrm>
            <a:off x="1444374" y="258858"/>
            <a:ext cx="6102519" cy="146903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stanka.kovacic@kclj.si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6678" t="34052" r="3084"/>
          <a:stretch/>
        </p:blipFill>
        <p:spPr>
          <a:xfrm>
            <a:off x="3177914" y="2102648"/>
            <a:ext cx="4392119" cy="29503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033" y="314793"/>
            <a:ext cx="4621967" cy="53316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367BDF4-6834-4BA2-A64E-7E2292BF5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373"/>
            <a:ext cx="1219200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>
                <a:solidFill>
                  <a:schemeClr val="tx1"/>
                </a:solidFill>
              </a:rPr>
              <a:t>SOCIALNO DELO V PALIATIVNI OSKRBI </a:t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39283D9-016A-434F-9032-C1AB4C0F3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4904" y="791050"/>
            <a:ext cx="3307096" cy="2311942"/>
          </a:xfrm>
        </p:spPr>
      </p:pic>
      <p:pic>
        <p:nvPicPr>
          <p:cNvPr id="1026" name="Picture 2" descr="UKC Ljubljana: izbirali bodo že šestnajstega direktorja - siol.net">
            <a:extLst>
              <a:ext uri="{FF2B5EF4-FFF2-40B4-BE49-F238E27FC236}">
                <a16:creationId xmlns:a16="http://schemas.microsoft.com/office/drawing/2014/main" id="{EB5D0A9C-212C-4125-80F9-16B07741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7838"/>
            <a:ext cx="3518209" cy="19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novanjska hiša LZ - STANE gradbeno podjetje d.o.o.">
            <a:extLst>
              <a:ext uri="{FF2B5EF4-FFF2-40B4-BE49-F238E27FC236}">
                <a16:creationId xmlns:a16="http://schemas.microsoft.com/office/drawing/2014/main" id="{6FEF7216-6FFB-4956-AE53-F8A11CB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" y="1440043"/>
            <a:ext cx="2699791" cy="21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FC25B0-1F8D-47FC-B52B-5E6C58A09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189" y="4319587"/>
            <a:ext cx="2975811" cy="25966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B25D76C-FEA3-424D-ADC3-B539F8431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212" y="4960379"/>
            <a:ext cx="2340001" cy="148656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5609426-63AB-426B-A6F6-232FC2113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304" y="2193118"/>
            <a:ext cx="2752725" cy="19968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A33EB14-F1BE-4482-A83C-CAC87553F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7596" y="639943"/>
            <a:ext cx="2857500" cy="1600200"/>
          </a:xfrm>
          <a:prstGeom prst="rect">
            <a:avLst/>
          </a:prstGeom>
        </p:spPr>
      </p:pic>
      <p:pic>
        <p:nvPicPr>
          <p:cNvPr id="9" name="Picture 2" descr="Business woman talking phone Royalty Free Vector Image">
            <a:extLst>
              <a:ext uri="{FF2B5EF4-FFF2-40B4-BE49-F238E27FC236}">
                <a16:creationId xmlns:a16="http://schemas.microsoft.com/office/drawing/2014/main" id="{0B5B5FC1-ACF9-4623-94CE-A11D65DA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02" y="2696663"/>
            <a:ext cx="16478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2CA012B-EA50-44EE-A520-DD5B74FF2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0799" y="4229100"/>
            <a:ext cx="2822650" cy="2791220"/>
          </a:xfrm>
          <a:prstGeom prst="rect">
            <a:avLst/>
          </a:prstGeom>
        </p:spPr>
      </p:pic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D4ACEAE2-7EEE-4AA1-9830-21172E93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4</a:t>
            </a:fld>
            <a:endParaRPr lang="sl-SI" noProof="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4FBAD10-BBE0-4801-99FA-19E4AC196F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5177" y="719734"/>
            <a:ext cx="2609850" cy="1752600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E65D679-50F9-4E48-A632-70EF685856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3049" y="215123"/>
            <a:ext cx="9509760" cy="810833"/>
          </a:xfrm>
        </p:spPr>
        <p:txBody>
          <a:bodyPr>
            <a:noAutofit/>
          </a:bodyPr>
          <a:lstStyle/>
          <a:p>
            <a:pPr algn="ctr"/>
            <a:r>
              <a:rPr lang="sl-SI" sz="40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ALS: </a:t>
            </a:r>
            <a:r>
              <a:rPr lang="sl-SI" sz="4000" dirty="0" err="1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amiotrofična</a:t>
            </a:r>
            <a:r>
              <a:rPr lang="sl-SI" sz="40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</a:rPr>
              <a:t> lateralna skleroza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07517" y="1586203"/>
            <a:ext cx="9509760" cy="5050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HITRO SLABŠANJE !!!!! </a:t>
            </a:r>
          </a:p>
          <a:p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-18030" y="2794671"/>
            <a:ext cx="4327106" cy="121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/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Zahteva Hitro ukrepanje</a:t>
            </a:r>
          </a:p>
        </p:txBody>
      </p:sp>
      <p:sp>
        <p:nvSpPr>
          <p:cNvPr id="6" name="Elipsa 5"/>
          <p:cNvSpPr/>
          <p:nvPr/>
        </p:nvSpPr>
        <p:spPr>
          <a:xfrm>
            <a:off x="1698171" y="5213131"/>
            <a:ext cx="4397829" cy="1327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 lvl="1"/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Organizacija zdravstvene in druge oskrbe</a:t>
            </a:r>
          </a:p>
        </p:txBody>
      </p:sp>
      <p:sp>
        <p:nvSpPr>
          <p:cNvPr id="7" name="Elipsa 6"/>
          <p:cNvSpPr/>
          <p:nvPr/>
        </p:nvSpPr>
        <p:spPr>
          <a:xfrm>
            <a:off x="6557364" y="5373216"/>
            <a:ext cx="4462089" cy="14847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 lvl="1"/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Utečene poti obravnave</a:t>
            </a:r>
          </a:p>
        </p:txBody>
      </p:sp>
      <p:sp>
        <p:nvSpPr>
          <p:cNvPr id="8" name="Elipsa 7"/>
          <p:cNvSpPr/>
          <p:nvPr/>
        </p:nvSpPr>
        <p:spPr>
          <a:xfrm>
            <a:off x="6371783" y="2779454"/>
            <a:ext cx="5590609" cy="15434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 lvl="1"/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Bolnik se mu ne more hitro prilagoditi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0ACE981B-41AB-4DEF-AE81-B4BABC2267B9}"/>
              </a:ext>
            </a:extLst>
          </p:cNvPr>
          <p:cNvSpPr/>
          <p:nvPr/>
        </p:nvSpPr>
        <p:spPr>
          <a:xfrm rot="2150054">
            <a:off x="3675036" y="1960111"/>
            <a:ext cx="157235" cy="89238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7" name="Puščica: dol 36">
            <a:extLst>
              <a:ext uri="{FF2B5EF4-FFF2-40B4-BE49-F238E27FC236}">
                <a16:creationId xmlns:a16="http://schemas.microsoft.com/office/drawing/2014/main" id="{9AA04B20-B497-457B-9A7B-2B903FA1E0C0}"/>
              </a:ext>
            </a:extLst>
          </p:cNvPr>
          <p:cNvSpPr/>
          <p:nvPr/>
        </p:nvSpPr>
        <p:spPr>
          <a:xfrm rot="19929723">
            <a:off x="5930687" y="1757074"/>
            <a:ext cx="123088" cy="4092009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8" name="Puščica: dol 37">
            <a:extLst>
              <a:ext uri="{FF2B5EF4-FFF2-40B4-BE49-F238E27FC236}">
                <a16:creationId xmlns:a16="http://schemas.microsoft.com/office/drawing/2014/main" id="{52EB4A81-F5D9-413E-AA0A-CB8DDD28E57E}"/>
              </a:ext>
            </a:extLst>
          </p:cNvPr>
          <p:cNvSpPr/>
          <p:nvPr/>
        </p:nvSpPr>
        <p:spPr>
          <a:xfrm rot="18702296">
            <a:off x="6311414" y="1727760"/>
            <a:ext cx="144066" cy="150395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9" name="Puščica: dol 38">
            <a:extLst>
              <a:ext uri="{FF2B5EF4-FFF2-40B4-BE49-F238E27FC236}">
                <a16:creationId xmlns:a16="http://schemas.microsoft.com/office/drawing/2014/main" id="{BE148043-9DEC-4F5E-9E9C-AFEB406FBB67}"/>
              </a:ext>
            </a:extLst>
          </p:cNvPr>
          <p:cNvSpPr/>
          <p:nvPr/>
        </p:nvSpPr>
        <p:spPr>
          <a:xfrm>
            <a:off x="4561088" y="1965435"/>
            <a:ext cx="94888" cy="3173355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4747C86-C338-4FD6-BACF-DD336A1C2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793102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ea typeface="Verdana" panose="020B0604030504040204" pitchFamily="34" charset="0"/>
              </a:rPr>
              <a:t>OSEBA Z ALS……………..DRUŽINA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5928" y="1731059"/>
            <a:ext cx="9509760" cy="4492459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Človek je socialno bitje.</a:t>
            </a:r>
          </a:p>
          <a:p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Družina se spreminja skozi čas.</a:t>
            </a:r>
          </a:p>
          <a:p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Veliko družin/parov brez otrok.</a:t>
            </a:r>
          </a:p>
          <a:p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Veliko samskih.</a:t>
            </a:r>
          </a:p>
          <a:p>
            <a:endParaRPr lang="sl-S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</a:rPr>
              <a:t>Brez socialne mreže/opore.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A6114A7-1AC6-4A7A-9393-1772F9513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-4104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6D8C5-D040-444F-AA71-5CC5A2C3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8" y="339195"/>
            <a:ext cx="9993053" cy="812805"/>
          </a:xfrm>
        </p:spPr>
        <p:txBody>
          <a:bodyPr>
            <a:normAutofit/>
          </a:bodyPr>
          <a:lstStyle/>
          <a:p>
            <a:r>
              <a:rPr lang="sl-SI" sz="3600" dirty="0"/>
              <a:t>PALIATIVNA OSKRBA IN KULTURNA KOMPETENCA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34481F-24E9-43B0-869D-197482E7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5" y="1797698"/>
            <a:ext cx="10814146" cy="3777622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pPr>
              <a:lnSpc>
                <a:spcPct val="200000"/>
              </a:lnSpc>
            </a:pPr>
            <a:r>
              <a:rPr lang="sl-SI" sz="2400" dirty="0"/>
              <a:t>Kulturno kompetenco lahko pridobimo z razmišljanjem o lastnih pristranskostih,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2400" dirty="0"/>
              <a:t>čustvih in interesih, ki se nahajajo v naši lastni kulturi,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2400" dirty="0"/>
              <a:t>kar nam omogoča, da prepoznamo,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2400" b="1" u="sng" dirty="0"/>
              <a:t>kdaj naše lastne kulturne norme vplivajo na naše odločitve o oskrbi</a:t>
            </a:r>
            <a:r>
              <a:rPr lang="sl-SI" sz="2400" dirty="0"/>
              <a:t>. 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A3C1A82-6CDE-4A44-B444-6B4D0F1B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7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737EF50-0FD9-48A3-9EEF-2F9556816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CA7E6C-D7DA-46E0-97B0-119C95C2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986" y="146180"/>
            <a:ext cx="10801739" cy="766151"/>
          </a:xfrm>
        </p:spPr>
        <p:txBody>
          <a:bodyPr>
            <a:normAutofit/>
          </a:bodyPr>
          <a:lstStyle/>
          <a:p>
            <a:r>
              <a:rPr lang="sl-SI" sz="3600" dirty="0"/>
              <a:t>PALIATIVNA OSKRBA IN KULTURNA KOMPETENCA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780716-D3B0-4ED3-BF23-D14BA8EE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3" y="1152000"/>
            <a:ext cx="12101772" cy="5478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2200" dirty="0"/>
              <a:t>Da bi zagotovili celostno in učinkovito paliativno oskrbo, </a:t>
            </a:r>
            <a:r>
              <a:rPr lang="sl-SI" sz="2200" u="sng" dirty="0"/>
              <a:t>se moramo zavedati kulturnih norm, ki vplivajo na duhovne in psihosocialne potrebe neozdravljivo bolnih, in iskati načine za olajšanje kulturno ustrezne oskrbe zanje.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r>
              <a:rPr lang="sl-SI" sz="2200" dirty="0"/>
              <a:t>Kulturna kompetenca </a:t>
            </a:r>
            <a:r>
              <a:rPr lang="sl-SI" sz="2200" u="sng" dirty="0"/>
              <a:t>pomaga izboljšati oskrbo bolnikov z različnimi prepričanji, jeziki, vrednotami, tradicijami in vedenjem</a:t>
            </a:r>
            <a:r>
              <a:rPr lang="sl-SI" sz="2200" dirty="0"/>
              <a:t>. 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r>
              <a:rPr lang="sl-SI" sz="2200" dirty="0"/>
              <a:t>Zavedati se moramo, da je </a:t>
            </a:r>
            <a:r>
              <a:rPr lang="sl-SI" sz="2200" u="sng" dirty="0"/>
              <a:t>v mnogih kulturah neprimerno in kulturno neobčutljivo razpravljati o bližajoči se smrti. 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r>
              <a:rPr lang="sl-SI" sz="2200" dirty="0"/>
              <a:t>Čeprav </a:t>
            </a:r>
            <a:r>
              <a:rPr lang="sl-SI" sz="2200" u="sng" dirty="0"/>
              <a:t>imata vera in duhovnost izjemen vpliv na zdravstvene odločitve bolnikov</a:t>
            </a:r>
            <a:r>
              <a:rPr lang="sl-SI" sz="2200" dirty="0"/>
              <a:t>, mnogi zdravstveni delavci morda ne upoštevajo tega dejavnika ali njegovega funkcionalnega </a:t>
            </a:r>
            <a:r>
              <a:rPr lang="sl-SI" sz="2200" u="sng" dirty="0"/>
              <a:t>vpliva na oceno in zdravljenje bolečine in paliativno oskrbo.</a:t>
            </a:r>
          </a:p>
          <a:p>
            <a:pPr>
              <a:lnSpc>
                <a:spcPct val="150000"/>
              </a:lnSpc>
            </a:pPr>
            <a:r>
              <a:rPr lang="sl-SI" sz="1000" dirty="0"/>
              <a:t>Vir: </a:t>
            </a:r>
            <a:r>
              <a:rPr lang="sl-SI" sz="1000" dirty="0" err="1"/>
              <a:t>Amy</a:t>
            </a:r>
            <a:r>
              <a:rPr lang="sl-SI" sz="1000" dirty="0"/>
              <a:t> </a:t>
            </a:r>
            <a:r>
              <a:rPr lang="sl-SI" sz="1000" dirty="0" err="1"/>
              <a:t>Givler</a:t>
            </a:r>
            <a:r>
              <a:rPr lang="sl-SI" sz="1000" dirty="0"/>
              <a:t> ; </a:t>
            </a:r>
            <a:r>
              <a:rPr lang="sl-SI" sz="1000" dirty="0" err="1"/>
              <a:t>Harshil</a:t>
            </a:r>
            <a:r>
              <a:rPr lang="sl-SI" sz="1000" dirty="0"/>
              <a:t> </a:t>
            </a:r>
            <a:r>
              <a:rPr lang="sl-SI" sz="1000" dirty="0" err="1"/>
              <a:t>Bhatt</a:t>
            </a:r>
            <a:r>
              <a:rPr lang="sl-SI" sz="1000" dirty="0"/>
              <a:t> ; Patricia A. </a:t>
            </a:r>
            <a:r>
              <a:rPr lang="sl-SI" sz="1000" dirty="0" err="1"/>
              <a:t>Maani-Fogelman</a:t>
            </a:r>
            <a:endParaRPr lang="sl-SI" altLang="sl-SI" sz="1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l-SI" sz="2200" b="1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8709B9-711C-4163-A905-33CFBD26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sl-SI" noProof="0" smtClean="0"/>
              <a:t>8</a:t>
            </a:fld>
            <a:endParaRPr lang="sl-SI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6A703B-C77D-43BF-A00A-1660B2502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041CB-0B2E-4409-8F54-E45D4053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39" y="158249"/>
            <a:ext cx="11353800" cy="1325563"/>
          </a:xfrm>
        </p:spPr>
        <p:txBody>
          <a:bodyPr>
            <a:normAutofit/>
          </a:bodyPr>
          <a:lstStyle/>
          <a:p>
            <a:r>
              <a:rPr lang="sl-SI" sz="3600" dirty="0"/>
              <a:t>PALIATIVNA OSKRBA IN KULTURNA KOMPETENCA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50D557-8EFE-4097-9426-C79111597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4130" y="1482938"/>
            <a:ext cx="10969670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Afriške, azijske, kitajske, vzhodnoindijske,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hispanske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indonezijske, japonske, indijanske in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vietnamske družine </a:t>
            </a:r>
            <a:r>
              <a:rPr kumimoji="0" lang="sl-SI" altLang="sl-SI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lahko zahtevajo od izvajalcev, da ne razkrijejo terminalne diagnoze, saj se želijo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l-SI" altLang="sl-SI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izogniti čustvenemu trpljenju in ohraniti upanje.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 krščanske vernike, hinduiste, Jehovove priče, mormone, muslimane in adventiste sedmega dne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velja, </a:t>
            </a:r>
            <a:r>
              <a:rPr kumimoji="0" lang="sl-SI" altLang="sl-SI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 je evtanazija in morebitna uporaba drog, ki lahko pospešijo smrt, v nasprotju s cerkvenimi nauki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Pripadniki Budove religije </a:t>
            </a:r>
            <a:r>
              <a:rPr kumimoji="0" lang="sl-SI" altLang="sl-SI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morda ne bodo želeli nobenih zdravil, ki zameglijo um v bližini smrti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Tajvanci morda </a:t>
            </a:r>
            <a:r>
              <a:rPr kumimoji="0" lang="sl-SI" altLang="sl-SI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verjamejo, da pride do smole, če nekdo na glas razpravlja o bližajoči se smrti, in se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l-SI" altLang="sl-SI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posledično izogibajo razpravljanju o smrti, da bi izkušali usodo.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l-SI" altLang="sl-SI" sz="1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sz="1000" dirty="0"/>
              <a:t>Vir: </a:t>
            </a:r>
            <a:r>
              <a:rPr lang="sl-SI" sz="1000" dirty="0" err="1"/>
              <a:t>Amy</a:t>
            </a:r>
            <a:r>
              <a:rPr lang="sl-SI" sz="1000" dirty="0"/>
              <a:t> </a:t>
            </a:r>
            <a:r>
              <a:rPr lang="sl-SI" sz="1000" dirty="0" err="1"/>
              <a:t>Givler</a:t>
            </a:r>
            <a:r>
              <a:rPr lang="sl-SI" sz="1000" dirty="0"/>
              <a:t> ; </a:t>
            </a:r>
            <a:r>
              <a:rPr lang="sl-SI" sz="1000" dirty="0" err="1"/>
              <a:t>Harshil</a:t>
            </a:r>
            <a:r>
              <a:rPr lang="sl-SI" sz="1000" dirty="0"/>
              <a:t> </a:t>
            </a:r>
            <a:r>
              <a:rPr lang="sl-SI" sz="1000" dirty="0" err="1"/>
              <a:t>Bhatt</a:t>
            </a:r>
            <a:r>
              <a:rPr lang="sl-SI" sz="1000" dirty="0"/>
              <a:t> ; Patricia A. </a:t>
            </a:r>
            <a:r>
              <a:rPr lang="sl-SI" sz="1000" dirty="0" err="1"/>
              <a:t>Maani-Fogelman</a:t>
            </a:r>
            <a:endParaRPr kumimoji="0" lang="sl-SI" altLang="sl-S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DBFC9AD-6A62-4ED1-8EB2-9BD2B0D73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0"/>
            <a:ext cx="115355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7917</TotalTime>
  <Words>1781</Words>
  <Application>Microsoft Office PowerPoint</Application>
  <PresentationFormat>Širokozaslonsko</PresentationFormat>
  <Paragraphs>297</Paragraphs>
  <Slides>31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Century Gothic</vt:lpstr>
      <vt:lpstr>Courier New</vt:lpstr>
      <vt:lpstr>Verdana</vt:lpstr>
      <vt:lpstr>Wingdings</vt:lpstr>
      <vt:lpstr>Officeova tema</vt:lpstr>
      <vt:lpstr>  VLOGA SOCIALNE DELAVKE V SPECIALIZIRANEM TIMU  ZA BOLNIKE Z ALS Ocena socialnega stanja v paliativni oskrbi </vt:lpstr>
      <vt:lpstr>SOCIALNA DELAVKA V TIMU ZA ALS</vt:lpstr>
      <vt:lpstr>BOLNIŠNIČNO SOCIALNO DELO </vt:lpstr>
      <vt:lpstr>SOCIALNO DELO V PALIATIVNI OSKRBI  </vt:lpstr>
      <vt:lpstr>ALS: amiotrofična lateralna skleroza</vt:lpstr>
      <vt:lpstr>OSEBA Z ALS……………..DRUŽINA</vt:lpstr>
      <vt:lpstr>PALIATIVNA OSKRBA IN KULTURNA KOMPETENCA</vt:lpstr>
      <vt:lpstr>PALIATIVNA OSKRBA IN KULTURNA KOMPETENCA</vt:lpstr>
      <vt:lpstr>PALIATIVNA OSKRBA IN KULTURNA KOMPETENCA</vt:lpstr>
      <vt:lpstr>PALIATIVNA OSKRBA IN KULTURNA KOMPETENCA</vt:lpstr>
      <vt:lpstr>PALIATIVNA OSKRBA IN KULTURNA KOMPETENCA</vt:lpstr>
      <vt:lpstr>PowerPointova predstavitev</vt:lpstr>
      <vt:lpstr>AKTIVNA VLOGA SOCIALNE DELAVKE KOORDINATORICE </vt:lpstr>
      <vt:lpstr>POMEN KOMUNIKACIJE </vt:lpstr>
      <vt:lpstr>BISTVENA VPRAŠANJA 5 K-jev ZA VNAPREJŠNJE PLANIRANJE </vt:lpstr>
      <vt:lpstr>ODLOČANJE IN VNAPREJŠNJA VOLJA</vt:lpstr>
      <vt:lpstr>PowerPointova predstavitev</vt:lpstr>
      <vt:lpstr>ETIČNE DILEME</vt:lpstr>
      <vt:lpstr>NAČINI BLOKIRANJA BOLNIKA</vt:lpstr>
      <vt:lpstr>VEŠČINE PODPIRANJA BOLNIKA</vt:lpstr>
      <vt:lpstr>SO-DELOVANJE - KAJ LAHKO STORIMO?</vt:lpstr>
      <vt:lpstr>        SKRBNIKOVA VPRAŠANJA SO POGOSTO ZADNJA, KI SE SLIŠIJO</vt:lpstr>
      <vt:lpstr>BOLEZEN SPREMENI VSAKDAN BOLNIKA IN DRUŽINE</vt:lpstr>
      <vt:lpstr>DOGOVOR OZIROMA NAČRT SKRBI  </vt:lpstr>
      <vt:lpstr>  OCENJEVANJE POTREB SVOJCEV </vt:lpstr>
      <vt:lpstr>SPODBUJANJE POGOVOROV ZNOTRAJ DRUŽINE </vt:lpstr>
      <vt:lpstr>RAZLIKE V ZDRAVSTVENI IN PALIATIVNI OSKRBI</vt:lpstr>
      <vt:lpstr>OBREMENJUJOČE TEŽAVE IN SIMPTOMI OB KONCU ŽIVLJENJA</vt:lpstr>
      <vt:lpstr>    BURN OUT     Izgorelost</vt:lpstr>
      <vt:lpstr>PowerPointova predstavitev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Postavitev naslova</dc:title>
  <dc:creator>Stanka Ristič-Kovačič</dc:creator>
  <cp:lastModifiedBy>Stanka Ristič-Kovačič</cp:lastModifiedBy>
  <cp:revision>253</cp:revision>
  <cp:lastPrinted>2022-09-30T08:32:03Z</cp:lastPrinted>
  <dcterms:created xsi:type="dcterms:W3CDTF">2021-09-29T12:58:54Z</dcterms:created>
  <dcterms:modified xsi:type="dcterms:W3CDTF">2024-02-01T07:27:16Z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