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359" r:id="rId1"/>
  </p:sldMasterIdLst>
  <p:notesMasterIdLst>
    <p:notesMasterId r:id="rId45"/>
  </p:notesMasterIdLst>
  <p:sldIdLst>
    <p:sldId id="300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369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12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627494-4D07-446B-99A8-8452571F0CD8}" type="datetimeFigureOut">
              <a:rPr lang="sl-SI" smtClean="0"/>
              <a:t>18. 03. 2019</a:t>
            </a:fld>
            <a:endParaRPr lang="sl-SI"/>
          </a:p>
        </p:txBody>
      </p:sp>
      <p:sp>
        <p:nvSpPr>
          <p:cNvPr id="4" name="Označba mest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/>
          </a:p>
        </p:txBody>
      </p:sp>
      <p:sp>
        <p:nvSpPr>
          <p:cNvPr id="5" name="Označba mesta opomb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D8AD51-3EED-402B-AA0F-0BB8FA82C1D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1584505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66815E-6638-46C4-B491-F0F4AFC8C00C}" type="slidenum">
              <a:rPr lang="sl-SI" smtClean="0"/>
              <a:t>3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6108683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66815E-6638-46C4-B491-F0F4AFC8C00C}" type="slidenum">
              <a:rPr lang="sl-SI" smtClean="0"/>
              <a:t>32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2459508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sl-SI" smtClean="0"/>
              <a:t>Kliknite, da uredite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441467E-B45B-4982-8264-1AEEC1D00441}" type="datetimeFigureOut">
              <a:rPr lang="sl-SI" smtClean="0"/>
              <a:t>18. 03. 2019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58EC1E0-553F-4E79-89D5-C9A74A154CF3}" type="slidenum">
              <a:rPr lang="sl-SI" smtClean="0"/>
              <a:t>‹#›</a:t>
            </a:fld>
            <a:endParaRPr lang="sl-SI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88405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1467E-B45B-4982-8264-1AEEC1D00441}" type="datetimeFigureOut">
              <a:rPr lang="sl-SI" smtClean="0"/>
              <a:t>18. 03. 2019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EC1E0-553F-4E79-89D5-C9A74A154CF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9301448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1467E-B45B-4982-8264-1AEEC1D00441}" type="datetimeFigureOut">
              <a:rPr lang="sl-SI" smtClean="0"/>
              <a:t>18. 03. 2019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EC1E0-553F-4E79-89D5-C9A74A154CF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2065950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9230816" cy="4525963"/>
          </a:xfrm>
        </p:spPr>
        <p:txBody>
          <a:bodyPr/>
          <a:lstStyle>
            <a:lvl1pPr marL="0" indent="0">
              <a:buFontTx/>
              <a:buNone/>
              <a:defRPr sz="3600">
                <a:solidFill>
                  <a:srgbClr val="FF0000"/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dirty="0" smtClean="0"/>
              <a:t>Uredite sloge besedila matrice</a:t>
            </a:r>
          </a:p>
          <a:p>
            <a:pPr lvl="1"/>
            <a:r>
              <a:rPr lang="sl-SI" dirty="0" smtClean="0"/>
              <a:t>Druga raven</a:t>
            </a:r>
          </a:p>
          <a:p>
            <a:pPr lvl="2"/>
            <a:r>
              <a:rPr lang="sl-SI" dirty="0" smtClean="0"/>
              <a:t>Tretja raven</a:t>
            </a:r>
          </a:p>
          <a:p>
            <a:pPr lvl="3"/>
            <a:r>
              <a:rPr lang="sl-SI" dirty="0" smtClean="0"/>
              <a:t>Četrta raven</a:t>
            </a:r>
          </a:p>
          <a:p>
            <a:pPr lvl="4"/>
            <a:r>
              <a:rPr lang="sl-SI" dirty="0" smtClean="0"/>
              <a:t>Peta raven</a:t>
            </a:r>
            <a:endParaRPr lang="sl-SI" dirty="0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C8A2F-6B0E-43F3-B90F-23E7E1D20DC4}" type="datetimeFigureOut">
              <a:rPr lang="sl-SI" smtClean="0"/>
              <a:t>18. 03. 2019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69A41-F90D-43A6-B009-6F809F976F7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52756583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9230816" cy="4525963"/>
          </a:xfrm>
        </p:spPr>
        <p:txBody>
          <a:bodyPr/>
          <a:lstStyle>
            <a:lvl1pPr marL="0" indent="0">
              <a:buFontTx/>
              <a:buNone/>
              <a:defRPr sz="3600">
                <a:solidFill>
                  <a:srgbClr val="FF0000"/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dirty="0" smtClean="0"/>
              <a:t>Uredite sloge besedila matrice</a:t>
            </a:r>
          </a:p>
          <a:p>
            <a:pPr lvl="1"/>
            <a:r>
              <a:rPr lang="sl-SI" dirty="0" smtClean="0"/>
              <a:t>Druga raven</a:t>
            </a:r>
          </a:p>
          <a:p>
            <a:pPr lvl="2"/>
            <a:r>
              <a:rPr lang="sl-SI" dirty="0" smtClean="0"/>
              <a:t>Tretja raven</a:t>
            </a:r>
          </a:p>
          <a:p>
            <a:pPr lvl="3"/>
            <a:r>
              <a:rPr lang="sl-SI" dirty="0" smtClean="0"/>
              <a:t>Četrta raven</a:t>
            </a:r>
          </a:p>
          <a:p>
            <a:pPr lvl="4"/>
            <a:r>
              <a:rPr lang="sl-SI" dirty="0" smtClean="0"/>
              <a:t>Peta raven</a:t>
            </a:r>
            <a:endParaRPr lang="sl-SI" dirty="0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C8A2F-6B0E-43F3-B90F-23E7E1D20DC4}" type="datetimeFigureOut">
              <a:rPr lang="sl-SI" smtClean="0"/>
              <a:t>18. 03. 2019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69A41-F90D-43A6-B009-6F809F976F7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59421382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9230816" cy="4525963"/>
          </a:xfrm>
        </p:spPr>
        <p:txBody>
          <a:bodyPr/>
          <a:lstStyle>
            <a:lvl1pPr marL="0" indent="0">
              <a:buFontTx/>
              <a:buNone/>
              <a:defRPr sz="3600">
                <a:solidFill>
                  <a:srgbClr val="FF0000"/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dirty="0" smtClean="0"/>
              <a:t>Uredite sloge besedila matrice</a:t>
            </a:r>
          </a:p>
          <a:p>
            <a:pPr lvl="1"/>
            <a:r>
              <a:rPr lang="sl-SI" dirty="0" smtClean="0"/>
              <a:t>Druga raven</a:t>
            </a:r>
          </a:p>
          <a:p>
            <a:pPr lvl="2"/>
            <a:r>
              <a:rPr lang="sl-SI" dirty="0" smtClean="0"/>
              <a:t>Tretja raven</a:t>
            </a:r>
          </a:p>
          <a:p>
            <a:pPr lvl="3"/>
            <a:r>
              <a:rPr lang="sl-SI" dirty="0" smtClean="0"/>
              <a:t>Četrta raven</a:t>
            </a:r>
          </a:p>
          <a:p>
            <a:pPr lvl="4"/>
            <a:r>
              <a:rPr lang="sl-SI" dirty="0" smtClean="0"/>
              <a:t>Peta raven</a:t>
            </a:r>
            <a:endParaRPr lang="sl-SI" dirty="0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C8A2F-6B0E-43F3-B90F-23E7E1D20DC4}" type="datetimeFigureOut">
              <a:rPr lang="sl-SI" smtClean="0"/>
              <a:t>18. 03. 2019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69A41-F90D-43A6-B009-6F809F976F7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07717954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9230816" cy="4525963"/>
          </a:xfrm>
        </p:spPr>
        <p:txBody>
          <a:bodyPr/>
          <a:lstStyle>
            <a:lvl1pPr marL="0" indent="0">
              <a:buFontTx/>
              <a:buNone/>
              <a:defRPr sz="3600">
                <a:solidFill>
                  <a:srgbClr val="FF0000"/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dirty="0" smtClean="0"/>
              <a:t>Uredite sloge besedila matrice</a:t>
            </a:r>
          </a:p>
          <a:p>
            <a:pPr lvl="1"/>
            <a:r>
              <a:rPr lang="sl-SI" dirty="0" smtClean="0"/>
              <a:t>Druga raven</a:t>
            </a:r>
          </a:p>
          <a:p>
            <a:pPr lvl="2"/>
            <a:r>
              <a:rPr lang="sl-SI" dirty="0" smtClean="0"/>
              <a:t>Tretja raven</a:t>
            </a:r>
          </a:p>
          <a:p>
            <a:pPr lvl="3"/>
            <a:r>
              <a:rPr lang="sl-SI" dirty="0" smtClean="0"/>
              <a:t>Četrta raven</a:t>
            </a:r>
          </a:p>
          <a:p>
            <a:pPr lvl="4"/>
            <a:r>
              <a:rPr lang="sl-SI" dirty="0" smtClean="0"/>
              <a:t>Peta raven</a:t>
            </a:r>
            <a:endParaRPr lang="sl-SI" dirty="0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C8A2F-6B0E-43F3-B90F-23E7E1D20DC4}" type="datetimeFigureOut">
              <a:rPr lang="sl-SI" smtClean="0"/>
              <a:t>18. 03. 2019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69A41-F90D-43A6-B009-6F809F976F7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23661971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9230816" cy="4525963"/>
          </a:xfrm>
        </p:spPr>
        <p:txBody>
          <a:bodyPr/>
          <a:lstStyle>
            <a:lvl1pPr marL="0" indent="0">
              <a:buFontTx/>
              <a:buNone/>
              <a:defRPr sz="3600">
                <a:solidFill>
                  <a:srgbClr val="FF0000"/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dirty="0" smtClean="0"/>
              <a:t>Uredite sloge besedila matrice</a:t>
            </a:r>
          </a:p>
          <a:p>
            <a:pPr lvl="1"/>
            <a:r>
              <a:rPr lang="sl-SI" dirty="0" smtClean="0"/>
              <a:t>Druga raven</a:t>
            </a:r>
          </a:p>
          <a:p>
            <a:pPr lvl="2"/>
            <a:r>
              <a:rPr lang="sl-SI" dirty="0" smtClean="0"/>
              <a:t>Tretja raven</a:t>
            </a:r>
          </a:p>
          <a:p>
            <a:pPr lvl="3"/>
            <a:r>
              <a:rPr lang="sl-SI" dirty="0" smtClean="0"/>
              <a:t>Četrta raven</a:t>
            </a:r>
          </a:p>
          <a:p>
            <a:pPr lvl="4"/>
            <a:r>
              <a:rPr lang="sl-SI" dirty="0" smtClean="0"/>
              <a:t>Peta raven</a:t>
            </a:r>
            <a:endParaRPr lang="sl-SI" dirty="0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C8A2F-6B0E-43F3-B90F-23E7E1D20DC4}" type="datetimeFigureOut">
              <a:rPr lang="sl-SI" smtClean="0"/>
              <a:t>18. 03. 2019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69A41-F90D-43A6-B009-6F809F976F7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42124827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9230816" cy="4525963"/>
          </a:xfrm>
        </p:spPr>
        <p:txBody>
          <a:bodyPr/>
          <a:lstStyle>
            <a:lvl1pPr marL="0" indent="0">
              <a:buFontTx/>
              <a:buNone/>
              <a:defRPr sz="3600">
                <a:solidFill>
                  <a:srgbClr val="FF0000"/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dirty="0" smtClean="0"/>
              <a:t>Uredite sloge besedila matrice</a:t>
            </a:r>
          </a:p>
          <a:p>
            <a:pPr lvl="1"/>
            <a:r>
              <a:rPr lang="sl-SI" dirty="0" smtClean="0"/>
              <a:t>Druga raven</a:t>
            </a:r>
          </a:p>
          <a:p>
            <a:pPr lvl="2"/>
            <a:r>
              <a:rPr lang="sl-SI" dirty="0" smtClean="0"/>
              <a:t>Tretja raven</a:t>
            </a:r>
          </a:p>
          <a:p>
            <a:pPr lvl="3"/>
            <a:r>
              <a:rPr lang="sl-SI" dirty="0" smtClean="0"/>
              <a:t>Četrta raven</a:t>
            </a:r>
          </a:p>
          <a:p>
            <a:pPr lvl="4"/>
            <a:r>
              <a:rPr lang="sl-SI" dirty="0" smtClean="0"/>
              <a:t>Peta raven</a:t>
            </a:r>
            <a:endParaRPr lang="sl-SI" dirty="0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C8A2F-6B0E-43F3-B90F-23E7E1D20DC4}" type="datetimeFigureOut">
              <a:rPr lang="sl-SI" smtClean="0"/>
              <a:t>18. 03. 2019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69A41-F90D-43A6-B009-6F809F976F7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17294677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9230816" cy="4525963"/>
          </a:xfrm>
        </p:spPr>
        <p:txBody>
          <a:bodyPr/>
          <a:lstStyle>
            <a:lvl1pPr marL="0" indent="0">
              <a:buFontTx/>
              <a:buNone/>
              <a:defRPr sz="3600">
                <a:solidFill>
                  <a:srgbClr val="FF0000"/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dirty="0" smtClean="0"/>
              <a:t>Uredite sloge besedila matrice</a:t>
            </a:r>
          </a:p>
          <a:p>
            <a:pPr lvl="1"/>
            <a:r>
              <a:rPr lang="sl-SI" dirty="0" smtClean="0"/>
              <a:t>Druga raven</a:t>
            </a:r>
          </a:p>
          <a:p>
            <a:pPr lvl="2"/>
            <a:r>
              <a:rPr lang="sl-SI" dirty="0" smtClean="0"/>
              <a:t>Tretja raven</a:t>
            </a:r>
          </a:p>
          <a:p>
            <a:pPr lvl="3"/>
            <a:r>
              <a:rPr lang="sl-SI" dirty="0" smtClean="0"/>
              <a:t>Četrta raven</a:t>
            </a:r>
          </a:p>
          <a:p>
            <a:pPr lvl="4"/>
            <a:r>
              <a:rPr lang="sl-SI" dirty="0" smtClean="0"/>
              <a:t>Peta raven</a:t>
            </a:r>
            <a:endParaRPr lang="sl-SI" dirty="0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C8A2F-6B0E-43F3-B90F-23E7E1D20DC4}" type="datetimeFigureOut">
              <a:rPr lang="sl-SI" smtClean="0"/>
              <a:t>18. 03. 2019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69A41-F90D-43A6-B009-6F809F976F7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6752895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9230816" cy="4525963"/>
          </a:xfrm>
        </p:spPr>
        <p:txBody>
          <a:bodyPr/>
          <a:lstStyle>
            <a:lvl1pPr marL="0" indent="0">
              <a:buFontTx/>
              <a:buNone/>
              <a:defRPr sz="3600">
                <a:solidFill>
                  <a:srgbClr val="FF0000"/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dirty="0" smtClean="0"/>
              <a:t>Uredite sloge besedila matrice</a:t>
            </a:r>
          </a:p>
          <a:p>
            <a:pPr lvl="1"/>
            <a:r>
              <a:rPr lang="sl-SI" dirty="0" smtClean="0"/>
              <a:t>Druga raven</a:t>
            </a:r>
          </a:p>
          <a:p>
            <a:pPr lvl="2"/>
            <a:r>
              <a:rPr lang="sl-SI" dirty="0" smtClean="0"/>
              <a:t>Tretja raven</a:t>
            </a:r>
          </a:p>
          <a:p>
            <a:pPr lvl="3"/>
            <a:r>
              <a:rPr lang="sl-SI" dirty="0" smtClean="0"/>
              <a:t>Četrta raven</a:t>
            </a:r>
          </a:p>
          <a:p>
            <a:pPr lvl="4"/>
            <a:r>
              <a:rPr lang="sl-SI" dirty="0" smtClean="0"/>
              <a:t>Peta raven</a:t>
            </a:r>
            <a:endParaRPr lang="sl-SI" dirty="0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C8A2F-6B0E-43F3-B90F-23E7E1D20DC4}" type="datetimeFigureOut">
              <a:rPr lang="sl-SI" smtClean="0"/>
              <a:t>18. 03. 2019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69A41-F90D-43A6-B009-6F809F976F7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7370044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1467E-B45B-4982-8264-1AEEC1D00441}" type="datetimeFigureOut">
              <a:rPr lang="sl-SI" smtClean="0"/>
              <a:t>18. 03. 2019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EC1E0-553F-4E79-89D5-C9A74A154CF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78139232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9230816" cy="4525963"/>
          </a:xfrm>
        </p:spPr>
        <p:txBody>
          <a:bodyPr/>
          <a:lstStyle>
            <a:lvl1pPr marL="0" indent="0">
              <a:buFontTx/>
              <a:buNone/>
              <a:defRPr sz="3600">
                <a:solidFill>
                  <a:srgbClr val="FF0000"/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dirty="0" smtClean="0"/>
              <a:t>Uredite sloge besedila matrice</a:t>
            </a:r>
          </a:p>
          <a:p>
            <a:pPr lvl="1"/>
            <a:r>
              <a:rPr lang="sl-SI" dirty="0" smtClean="0"/>
              <a:t>Druga raven</a:t>
            </a:r>
          </a:p>
          <a:p>
            <a:pPr lvl="2"/>
            <a:r>
              <a:rPr lang="sl-SI" dirty="0" smtClean="0"/>
              <a:t>Tretja raven</a:t>
            </a:r>
          </a:p>
          <a:p>
            <a:pPr lvl="3"/>
            <a:r>
              <a:rPr lang="sl-SI" dirty="0" smtClean="0"/>
              <a:t>Četrta raven</a:t>
            </a:r>
          </a:p>
          <a:p>
            <a:pPr lvl="4"/>
            <a:r>
              <a:rPr lang="sl-SI" dirty="0" smtClean="0"/>
              <a:t>Peta raven</a:t>
            </a:r>
            <a:endParaRPr lang="sl-SI" dirty="0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C8A2F-6B0E-43F3-B90F-23E7E1D20DC4}" type="datetimeFigureOut">
              <a:rPr lang="sl-SI" smtClean="0"/>
              <a:t>18. 03. 2019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69A41-F90D-43A6-B009-6F809F976F7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08194764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9230816" cy="4525963"/>
          </a:xfrm>
        </p:spPr>
        <p:txBody>
          <a:bodyPr/>
          <a:lstStyle>
            <a:lvl1pPr marL="0" indent="0">
              <a:buFontTx/>
              <a:buNone/>
              <a:defRPr sz="3600">
                <a:solidFill>
                  <a:srgbClr val="FF0000"/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dirty="0" smtClean="0"/>
              <a:t>Uredite sloge besedila matrice</a:t>
            </a:r>
          </a:p>
          <a:p>
            <a:pPr lvl="1"/>
            <a:r>
              <a:rPr lang="sl-SI" dirty="0" smtClean="0"/>
              <a:t>Druga raven</a:t>
            </a:r>
          </a:p>
          <a:p>
            <a:pPr lvl="2"/>
            <a:r>
              <a:rPr lang="sl-SI" dirty="0" smtClean="0"/>
              <a:t>Tretja raven</a:t>
            </a:r>
          </a:p>
          <a:p>
            <a:pPr lvl="3"/>
            <a:r>
              <a:rPr lang="sl-SI" dirty="0" smtClean="0"/>
              <a:t>Četrta raven</a:t>
            </a:r>
          </a:p>
          <a:p>
            <a:pPr lvl="4"/>
            <a:r>
              <a:rPr lang="sl-SI" dirty="0" smtClean="0"/>
              <a:t>Peta raven</a:t>
            </a:r>
            <a:endParaRPr lang="sl-SI" dirty="0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C8A2F-6B0E-43F3-B90F-23E7E1D20DC4}" type="datetimeFigureOut">
              <a:rPr lang="sl-SI" smtClean="0"/>
              <a:t>18. 03. 2019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69A41-F90D-43A6-B009-6F809F976F7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86047919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9230816" cy="4525963"/>
          </a:xfrm>
        </p:spPr>
        <p:txBody>
          <a:bodyPr/>
          <a:lstStyle>
            <a:lvl1pPr marL="0" indent="0">
              <a:buFontTx/>
              <a:buNone/>
              <a:defRPr sz="3600">
                <a:solidFill>
                  <a:srgbClr val="FF0000"/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dirty="0" smtClean="0"/>
              <a:t>Uredite sloge besedila matrice</a:t>
            </a:r>
          </a:p>
          <a:p>
            <a:pPr lvl="1"/>
            <a:r>
              <a:rPr lang="sl-SI" dirty="0" smtClean="0"/>
              <a:t>Druga raven</a:t>
            </a:r>
          </a:p>
          <a:p>
            <a:pPr lvl="2"/>
            <a:r>
              <a:rPr lang="sl-SI" dirty="0" smtClean="0"/>
              <a:t>Tretja raven</a:t>
            </a:r>
          </a:p>
          <a:p>
            <a:pPr lvl="3"/>
            <a:r>
              <a:rPr lang="sl-SI" dirty="0" smtClean="0"/>
              <a:t>Četrta raven</a:t>
            </a:r>
          </a:p>
          <a:p>
            <a:pPr lvl="4"/>
            <a:r>
              <a:rPr lang="sl-SI" dirty="0" smtClean="0"/>
              <a:t>Peta raven</a:t>
            </a:r>
            <a:endParaRPr lang="sl-SI" dirty="0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C8A2F-6B0E-43F3-B90F-23E7E1D20DC4}" type="datetimeFigureOut">
              <a:rPr lang="sl-SI" smtClean="0"/>
              <a:t>18. 03. 2019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69A41-F90D-43A6-B009-6F809F976F7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96353092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9230816" cy="4525963"/>
          </a:xfrm>
        </p:spPr>
        <p:txBody>
          <a:bodyPr/>
          <a:lstStyle>
            <a:lvl1pPr marL="0" indent="0">
              <a:buFontTx/>
              <a:buNone/>
              <a:defRPr sz="3600">
                <a:solidFill>
                  <a:srgbClr val="FF0000"/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dirty="0" smtClean="0"/>
              <a:t>Uredite sloge besedila matrice</a:t>
            </a:r>
          </a:p>
          <a:p>
            <a:pPr lvl="1"/>
            <a:r>
              <a:rPr lang="sl-SI" dirty="0" smtClean="0"/>
              <a:t>Druga raven</a:t>
            </a:r>
          </a:p>
          <a:p>
            <a:pPr lvl="2"/>
            <a:r>
              <a:rPr lang="sl-SI" dirty="0" smtClean="0"/>
              <a:t>Tretja raven</a:t>
            </a:r>
          </a:p>
          <a:p>
            <a:pPr lvl="3"/>
            <a:r>
              <a:rPr lang="sl-SI" dirty="0" smtClean="0"/>
              <a:t>Četrta raven</a:t>
            </a:r>
          </a:p>
          <a:p>
            <a:pPr lvl="4"/>
            <a:r>
              <a:rPr lang="sl-SI" dirty="0" smtClean="0"/>
              <a:t>Peta raven</a:t>
            </a:r>
            <a:endParaRPr lang="sl-SI" dirty="0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C8A2F-6B0E-43F3-B90F-23E7E1D20DC4}" type="datetimeFigureOut">
              <a:rPr lang="sl-SI" smtClean="0"/>
              <a:t>18. 03. 2019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69A41-F90D-43A6-B009-6F809F976F7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6784957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9230816" cy="4525963"/>
          </a:xfrm>
        </p:spPr>
        <p:txBody>
          <a:bodyPr/>
          <a:lstStyle>
            <a:lvl1pPr marL="0" indent="0">
              <a:buFontTx/>
              <a:buNone/>
              <a:defRPr sz="3600">
                <a:solidFill>
                  <a:srgbClr val="FF0000"/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dirty="0" smtClean="0"/>
              <a:t>Uredite sloge besedila matrice</a:t>
            </a:r>
          </a:p>
          <a:p>
            <a:pPr lvl="1"/>
            <a:r>
              <a:rPr lang="sl-SI" dirty="0" smtClean="0"/>
              <a:t>Druga raven</a:t>
            </a:r>
          </a:p>
          <a:p>
            <a:pPr lvl="2"/>
            <a:r>
              <a:rPr lang="sl-SI" dirty="0" smtClean="0"/>
              <a:t>Tretja raven</a:t>
            </a:r>
          </a:p>
          <a:p>
            <a:pPr lvl="3"/>
            <a:r>
              <a:rPr lang="sl-SI" dirty="0" smtClean="0"/>
              <a:t>Četrta raven</a:t>
            </a:r>
          </a:p>
          <a:p>
            <a:pPr lvl="4"/>
            <a:r>
              <a:rPr lang="sl-SI" dirty="0" smtClean="0"/>
              <a:t>Peta raven</a:t>
            </a:r>
            <a:endParaRPr lang="sl-SI" dirty="0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C8A2F-6B0E-43F3-B90F-23E7E1D20DC4}" type="datetimeFigureOut">
              <a:rPr lang="sl-SI" smtClean="0"/>
              <a:t>18. 03. 2019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69A41-F90D-43A6-B009-6F809F976F7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26260692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9230816" cy="4525963"/>
          </a:xfrm>
        </p:spPr>
        <p:txBody>
          <a:bodyPr/>
          <a:lstStyle>
            <a:lvl1pPr marL="0" indent="0">
              <a:buFontTx/>
              <a:buNone/>
              <a:defRPr sz="3600">
                <a:solidFill>
                  <a:srgbClr val="FF0000"/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dirty="0" smtClean="0"/>
              <a:t>Uredite sloge besedila matrice</a:t>
            </a:r>
          </a:p>
          <a:p>
            <a:pPr lvl="1"/>
            <a:r>
              <a:rPr lang="sl-SI" dirty="0" smtClean="0"/>
              <a:t>Druga raven</a:t>
            </a:r>
          </a:p>
          <a:p>
            <a:pPr lvl="2"/>
            <a:r>
              <a:rPr lang="sl-SI" dirty="0" smtClean="0"/>
              <a:t>Tretja raven</a:t>
            </a:r>
          </a:p>
          <a:p>
            <a:pPr lvl="3"/>
            <a:r>
              <a:rPr lang="sl-SI" dirty="0" smtClean="0"/>
              <a:t>Četrta raven</a:t>
            </a:r>
          </a:p>
          <a:p>
            <a:pPr lvl="4"/>
            <a:r>
              <a:rPr lang="sl-SI" dirty="0" smtClean="0"/>
              <a:t>Peta raven</a:t>
            </a:r>
            <a:endParaRPr lang="sl-SI" dirty="0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C8A2F-6B0E-43F3-B90F-23E7E1D20DC4}" type="datetimeFigureOut">
              <a:rPr lang="sl-SI" smtClean="0"/>
              <a:t>18. 03. 2019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69A41-F90D-43A6-B009-6F809F976F7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38238015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9230816" cy="4525963"/>
          </a:xfrm>
        </p:spPr>
        <p:txBody>
          <a:bodyPr/>
          <a:lstStyle>
            <a:lvl1pPr marL="0" indent="0">
              <a:buFontTx/>
              <a:buNone/>
              <a:defRPr sz="3600">
                <a:solidFill>
                  <a:srgbClr val="FF0000"/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dirty="0" smtClean="0"/>
              <a:t>Uredite sloge besedila matrice</a:t>
            </a:r>
          </a:p>
          <a:p>
            <a:pPr lvl="1"/>
            <a:r>
              <a:rPr lang="sl-SI" dirty="0" smtClean="0"/>
              <a:t>Druga raven</a:t>
            </a:r>
          </a:p>
          <a:p>
            <a:pPr lvl="2"/>
            <a:r>
              <a:rPr lang="sl-SI" dirty="0" smtClean="0"/>
              <a:t>Tretja raven</a:t>
            </a:r>
          </a:p>
          <a:p>
            <a:pPr lvl="3"/>
            <a:r>
              <a:rPr lang="sl-SI" dirty="0" smtClean="0"/>
              <a:t>Četrta raven</a:t>
            </a:r>
          </a:p>
          <a:p>
            <a:pPr lvl="4"/>
            <a:r>
              <a:rPr lang="sl-SI" dirty="0" smtClean="0"/>
              <a:t>Peta raven</a:t>
            </a:r>
            <a:endParaRPr lang="sl-SI" dirty="0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C8A2F-6B0E-43F3-B90F-23E7E1D20DC4}" type="datetimeFigureOut">
              <a:rPr lang="sl-SI" smtClean="0"/>
              <a:t>18. 03. 2019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69A41-F90D-43A6-B009-6F809F976F7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66726040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9230816" cy="4525963"/>
          </a:xfrm>
        </p:spPr>
        <p:txBody>
          <a:bodyPr/>
          <a:lstStyle>
            <a:lvl1pPr marL="0" indent="0">
              <a:buFontTx/>
              <a:buNone/>
              <a:defRPr sz="3600">
                <a:solidFill>
                  <a:srgbClr val="FF0000"/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dirty="0" smtClean="0"/>
              <a:t>Uredite sloge besedila matrice</a:t>
            </a:r>
          </a:p>
          <a:p>
            <a:pPr lvl="1"/>
            <a:r>
              <a:rPr lang="sl-SI" dirty="0" smtClean="0"/>
              <a:t>Druga raven</a:t>
            </a:r>
          </a:p>
          <a:p>
            <a:pPr lvl="2"/>
            <a:r>
              <a:rPr lang="sl-SI" dirty="0" smtClean="0"/>
              <a:t>Tretja raven</a:t>
            </a:r>
          </a:p>
          <a:p>
            <a:pPr lvl="3"/>
            <a:r>
              <a:rPr lang="sl-SI" dirty="0" smtClean="0"/>
              <a:t>Četrta raven</a:t>
            </a:r>
          </a:p>
          <a:p>
            <a:pPr lvl="4"/>
            <a:r>
              <a:rPr lang="sl-SI" dirty="0" smtClean="0"/>
              <a:t>Peta raven</a:t>
            </a:r>
            <a:endParaRPr lang="sl-SI" dirty="0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C8A2F-6B0E-43F3-B90F-23E7E1D20DC4}" type="datetimeFigureOut">
              <a:rPr lang="sl-SI" smtClean="0"/>
              <a:t>18. 03. 2019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69A41-F90D-43A6-B009-6F809F976F7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1648012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9230816" cy="4525963"/>
          </a:xfrm>
        </p:spPr>
        <p:txBody>
          <a:bodyPr/>
          <a:lstStyle>
            <a:lvl1pPr marL="0" indent="0">
              <a:buFontTx/>
              <a:buNone/>
              <a:defRPr sz="3600">
                <a:solidFill>
                  <a:srgbClr val="FF0000"/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dirty="0" smtClean="0"/>
              <a:t>Uredite sloge besedila matrice</a:t>
            </a:r>
          </a:p>
          <a:p>
            <a:pPr lvl="1"/>
            <a:r>
              <a:rPr lang="sl-SI" dirty="0" smtClean="0"/>
              <a:t>Druga raven</a:t>
            </a:r>
          </a:p>
          <a:p>
            <a:pPr lvl="2"/>
            <a:r>
              <a:rPr lang="sl-SI" dirty="0" smtClean="0"/>
              <a:t>Tretja raven</a:t>
            </a:r>
          </a:p>
          <a:p>
            <a:pPr lvl="3"/>
            <a:r>
              <a:rPr lang="sl-SI" dirty="0" smtClean="0"/>
              <a:t>Četrta raven</a:t>
            </a:r>
          </a:p>
          <a:p>
            <a:pPr lvl="4"/>
            <a:r>
              <a:rPr lang="sl-SI" dirty="0" smtClean="0"/>
              <a:t>Peta raven</a:t>
            </a:r>
            <a:endParaRPr lang="sl-SI" dirty="0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C8A2F-6B0E-43F3-B90F-23E7E1D20DC4}" type="datetimeFigureOut">
              <a:rPr lang="sl-SI" smtClean="0"/>
              <a:t>18. 03. 2019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69A41-F90D-43A6-B009-6F809F976F7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40878233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9230816" cy="4525963"/>
          </a:xfrm>
        </p:spPr>
        <p:txBody>
          <a:bodyPr/>
          <a:lstStyle>
            <a:lvl1pPr marL="0" indent="0">
              <a:buFontTx/>
              <a:buNone/>
              <a:defRPr sz="3600">
                <a:solidFill>
                  <a:srgbClr val="FF0000"/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dirty="0" smtClean="0"/>
              <a:t>Uredite sloge besedila matrice</a:t>
            </a:r>
          </a:p>
          <a:p>
            <a:pPr lvl="1"/>
            <a:r>
              <a:rPr lang="sl-SI" dirty="0" smtClean="0"/>
              <a:t>Druga raven</a:t>
            </a:r>
          </a:p>
          <a:p>
            <a:pPr lvl="2"/>
            <a:r>
              <a:rPr lang="sl-SI" dirty="0" smtClean="0"/>
              <a:t>Tretja raven</a:t>
            </a:r>
          </a:p>
          <a:p>
            <a:pPr lvl="3"/>
            <a:r>
              <a:rPr lang="sl-SI" dirty="0" smtClean="0"/>
              <a:t>Četrta raven</a:t>
            </a:r>
          </a:p>
          <a:p>
            <a:pPr lvl="4"/>
            <a:r>
              <a:rPr lang="sl-SI" dirty="0" smtClean="0"/>
              <a:t>Peta raven</a:t>
            </a:r>
            <a:endParaRPr lang="sl-SI" dirty="0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C8A2F-6B0E-43F3-B90F-23E7E1D20DC4}" type="datetimeFigureOut">
              <a:rPr lang="sl-SI" smtClean="0"/>
              <a:t>18. 03. 2019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69A41-F90D-43A6-B009-6F809F976F7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09255262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1467E-B45B-4982-8264-1AEEC1D00441}" type="datetimeFigureOut">
              <a:rPr lang="sl-SI" smtClean="0"/>
              <a:t>18. 03. 2019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EC1E0-553F-4E79-89D5-C9A74A154CF3}" type="slidenum">
              <a:rPr lang="sl-SI" smtClean="0"/>
              <a:t>‹#›</a:t>
            </a:fld>
            <a:endParaRPr lang="sl-SI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823280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9230816" cy="4525963"/>
          </a:xfrm>
        </p:spPr>
        <p:txBody>
          <a:bodyPr/>
          <a:lstStyle>
            <a:lvl1pPr marL="0" indent="0">
              <a:buFontTx/>
              <a:buNone/>
              <a:defRPr sz="3600">
                <a:solidFill>
                  <a:srgbClr val="FF0000"/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dirty="0" smtClean="0"/>
              <a:t>Uredite sloge besedila matrice</a:t>
            </a:r>
          </a:p>
          <a:p>
            <a:pPr lvl="1"/>
            <a:r>
              <a:rPr lang="sl-SI" dirty="0" smtClean="0"/>
              <a:t>Druga raven</a:t>
            </a:r>
          </a:p>
          <a:p>
            <a:pPr lvl="2"/>
            <a:r>
              <a:rPr lang="sl-SI" dirty="0" smtClean="0"/>
              <a:t>Tretja raven</a:t>
            </a:r>
          </a:p>
          <a:p>
            <a:pPr lvl="3"/>
            <a:r>
              <a:rPr lang="sl-SI" dirty="0" smtClean="0"/>
              <a:t>Četrta raven</a:t>
            </a:r>
          </a:p>
          <a:p>
            <a:pPr lvl="4"/>
            <a:r>
              <a:rPr lang="sl-SI" dirty="0" smtClean="0"/>
              <a:t>Peta raven</a:t>
            </a:r>
            <a:endParaRPr lang="sl-SI" dirty="0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C8A2F-6B0E-43F3-B90F-23E7E1D20DC4}" type="datetimeFigureOut">
              <a:rPr lang="sl-SI" smtClean="0"/>
              <a:t>18. 03. 2019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69A41-F90D-43A6-B009-6F809F976F7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43065149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9230816" cy="4525963"/>
          </a:xfrm>
        </p:spPr>
        <p:txBody>
          <a:bodyPr/>
          <a:lstStyle>
            <a:lvl1pPr marL="0" indent="0">
              <a:buFontTx/>
              <a:buNone/>
              <a:defRPr sz="3600">
                <a:solidFill>
                  <a:srgbClr val="FF0000"/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dirty="0" smtClean="0"/>
              <a:t>Uredite sloge besedila matrice</a:t>
            </a:r>
          </a:p>
          <a:p>
            <a:pPr lvl="1"/>
            <a:r>
              <a:rPr lang="sl-SI" dirty="0" smtClean="0"/>
              <a:t>Druga raven</a:t>
            </a:r>
          </a:p>
          <a:p>
            <a:pPr lvl="2"/>
            <a:r>
              <a:rPr lang="sl-SI" dirty="0" smtClean="0"/>
              <a:t>Tretja raven</a:t>
            </a:r>
          </a:p>
          <a:p>
            <a:pPr lvl="3"/>
            <a:r>
              <a:rPr lang="sl-SI" dirty="0" smtClean="0"/>
              <a:t>Četrta raven</a:t>
            </a:r>
          </a:p>
          <a:p>
            <a:pPr lvl="4"/>
            <a:r>
              <a:rPr lang="sl-SI" dirty="0" smtClean="0"/>
              <a:t>Peta raven</a:t>
            </a:r>
            <a:endParaRPr lang="sl-SI" dirty="0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C8A2F-6B0E-43F3-B90F-23E7E1D20DC4}" type="datetimeFigureOut">
              <a:rPr lang="sl-SI" smtClean="0"/>
              <a:t>18. 03. 2019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69A41-F90D-43A6-B009-6F809F976F7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8102092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9230816" cy="4525963"/>
          </a:xfrm>
        </p:spPr>
        <p:txBody>
          <a:bodyPr/>
          <a:lstStyle>
            <a:lvl1pPr marL="0" indent="0">
              <a:buFontTx/>
              <a:buNone/>
              <a:defRPr sz="3600">
                <a:solidFill>
                  <a:srgbClr val="FF0000"/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dirty="0" smtClean="0"/>
              <a:t>Uredite sloge besedila matrice</a:t>
            </a:r>
          </a:p>
          <a:p>
            <a:pPr lvl="1"/>
            <a:r>
              <a:rPr lang="sl-SI" dirty="0" smtClean="0"/>
              <a:t>Druga raven</a:t>
            </a:r>
          </a:p>
          <a:p>
            <a:pPr lvl="2"/>
            <a:r>
              <a:rPr lang="sl-SI" dirty="0" smtClean="0"/>
              <a:t>Tretja raven</a:t>
            </a:r>
          </a:p>
          <a:p>
            <a:pPr lvl="3"/>
            <a:r>
              <a:rPr lang="sl-SI" dirty="0" smtClean="0"/>
              <a:t>Četrta raven</a:t>
            </a:r>
          </a:p>
          <a:p>
            <a:pPr lvl="4"/>
            <a:r>
              <a:rPr lang="sl-SI" dirty="0" smtClean="0"/>
              <a:t>Peta raven</a:t>
            </a:r>
            <a:endParaRPr lang="sl-SI" dirty="0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C8A2F-6B0E-43F3-B90F-23E7E1D20DC4}" type="datetimeFigureOut">
              <a:rPr lang="sl-SI" smtClean="0"/>
              <a:t>18. 03. 2019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69A41-F90D-43A6-B009-6F809F976F7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95220613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9230816" cy="4525963"/>
          </a:xfrm>
        </p:spPr>
        <p:txBody>
          <a:bodyPr/>
          <a:lstStyle>
            <a:lvl1pPr marL="0" indent="0">
              <a:buFontTx/>
              <a:buNone/>
              <a:defRPr sz="3600">
                <a:solidFill>
                  <a:srgbClr val="FF0000"/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dirty="0" smtClean="0"/>
              <a:t>Uredite sloge besedila matrice</a:t>
            </a:r>
          </a:p>
          <a:p>
            <a:pPr lvl="1"/>
            <a:r>
              <a:rPr lang="sl-SI" dirty="0" smtClean="0"/>
              <a:t>Druga raven</a:t>
            </a:r>
          </a:p>
          <a:p>
            <a:pPr lvl="2"/>
            <a:r>
              <a:rPr lang="sl-SI" dirty="0" smtClean="0"/>
              <a:t>Tretja raven</a:t>
            </a:r>
          </a:p>
          <a:p>
            <a:pPr lvl="3"/>
            <a:r>
              <a:rPr lang="sl-SI" dirty="0" smtClean="0"/>
              <a:t>Četrta raven</a:t>
            </a:r>
          </a:p>
          <a:p>
            <a:pPr lvl="4"/>
            <a:r>
              <a:rPr lang="sl-SI" dirty="0" smtClean="0"/>
              <a:t>Peta raven</a:t>
            </a:r>
            <a:endParaRPr lang="sl-SI" dirty="0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C8A2F-6B0E-43F3-B90F-23E7E1D20DC4}" type="datetimeFigureOut">
              <a:rPr lang="sl-SI" smtClean="0"/>
              <a:t>18. 03. 2019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69A41-F90D-43A6-B009-6F809F976F7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37275373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9230816" cy="4525963"/>
          </a:xfrm>
        </p:spPr>
        <p:txBody>
          <a:bodyPr/>
          <a:lstStyle>
            <a:lvl1pPr marL="0" indent="0">
              <a:buFontTx/>
              <a:buNone/>
              <a:defRPr sz="3600">
                <a:solidFill>
                  <a:srgbClr val="FF0000"/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dirty="0" smtClean="0"/>
              <a:t>Uredite sloge besedila matrice</a:t>
            </a:r>
          </a:p>
          <a:p>
            <a:pPr lvl="1"/>
            <a:r>
              <a:rPr lang="sl-SI" dirty="0" smtClean="0"/>
              <a:t>Druga raven</a:t>
            </a:r>
          </a:p>
          <a:p>
            <a:pPr lvl="2"/>
            <a:r>
              <a:rPr lang="sl-SI" dirty="0" smtClean="0"/>
              <a:t>Tretja raven</a:t>
            </a:r>
          </a:p>
          <a:p>
            <a:pPr lvl="3"/>
            <a:r>
              <a:rPr lang="sl-SI" dirty="0" smtClean="0"/>
              <a:t>Četrta raven</a:t>
            </a:r>
          </a:p>
          <a:p>
            <a:pPr lvl="4"/>
            <a:r>
              <a:rPr lang="sl-SI" dirty="0" smtClean="0"/>
              <a:t>Peta raven</a:t>
            </a:r>
            <a:endParaRPr lang="sl-SI" dirty="0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C8A2F-6B0E-43F3-B90F-23E7E1D20DC4}" type="datetimeFigureOut">
              <a:rPr lang="sl-SI" smtClean="0"/>
              <a:t>18. 03. 2019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69A41-F90D-43A6-B009-6F809F976F7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54402301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9230816" cy="4525963"/>
          </a:xfrm>
        </p:spPr>
        <p:txBody>
          <a:bodyPr/>
          <a:lstStyle>
            <a:lvl1pPr marL="0" indent="0">
              <a:buFontTx/>
              <a:buNone/>
              <a:defRPr sz="3600">
                <a:solidFill>
                  <a:srgbClr val="FF0000"/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dirty="0" smtClean="0"/>
              <a:t>Uredite sloge besedila matrice</a:t>
            </a:r>
          </a:p>
          <a:p>
            <a:pPr lvl="1"/>
            <a:r>
              <a:rPr lang="sl-SI" dirty="0" smtClean="0"/>
              <a:t>Druga raven</a:t>
            </a:r>
          </a:p>
          <a:p>
            <a:pPr lvl="2"/>
            <a:r>
              <a:rPr lang="sl-SI" dirty="0" smtClean="0"/>
              <a:t>Tretja raven</a:t>
            </a:r>
          </a:p>
          <a:p>
            <a:pPr lvl="3"/>
            <a:r>
              <a:rPr lang="sl-SI" dirty="0" smtClean="0"/>
              <a:t>Četrta raven</a:t>
            </a:r>
          </a:p>
          <a:p>
            <a:pPr lvl="4"/>
            <a:r>
              <a:rPr lang="sl-SI" dirty="0" smtClean="0"/>
              <a:t>Peta raven</a:t>
            </a:r>
            <a:endParaRPr lang="sl-SI" dirty="0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C8A2F-6B0E-43F3-B90F-23E7E1D20DC4}" type="datetimeFigureOut">
              <a:rPr lang="sl-SI" smtClean="0"/>
              <a:t>18. 03. 2019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69A41-F90D-43A6-B009-6F809F976F7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88406566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5_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9230816" cy="4525963"/>
          </a:xfrm>
        </p:spPr>
        <p:txBody>
          <a:bodyPr/>
          <a:lstStyle>
            <a:lvl1pPr marL="0" indent="0">
              <a:buFontTx/>
              <a:buNone/>
              <a:defRPr sz="3600">
                <a:solidFill>
                  <a:srgbClr val="FF0000"/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dirty="0" smtClean="0"/>
              <a:t>Uredite sloge besedila matrice</a:t>
            </a:r>
          </a:p>
          <a:p>
            <a:pPr lvl="1"/>
            <a:r>
              <a:rPr lang="sl-SI" dirty="0" smtClean="0"/>
              <a:t>Druga raven</a:t>
            </a:r>
          </a:p>
          <a:p>
            <a:pPr lvl="2"/>
            <a:r>
              <a:rPr lang="sl-SI" dirty="0" smtClean="0"/>
              <a:t>Tretja raven</a:t>
            </a:r>
          </a:p>
          <a:p>
            <a:pPr lvl="3"/>
            <a:r>
              <a:rPr lang="sl-SI" dirty="0" smtClean="0"/>
              <a:t>Četrta raven</a:t>
            </a:r>
          </a:p>
          <a:p>
            <a:pPr lvl="4"/>
            <a:r>
              <a:rPr lang="sl-SI" dirty="0" smtClean="0"/>
              <a:t>Peta raven</a:t>
            </a:r>
            <a:endParaRPr lang="sl-SI" dirty="0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C8A2F-6B0E-43F3-B90F-23E7E1D20DC4}" type="datetimeFigureOut">
              <a:rPr lang="sl-SI" smtClean="0"/>
              <a:t>18. 03. 2019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69A41-F90D-43A6-B009-6F809F976F7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6660476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6_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9230816" cy="4525963"/>
          </a:xfrm>
        </p:spPr>
        <p:txBody>
          <a:bodyPr/>
          <a:lstStyle>
            <a:lvl1pPr marL="0" indent="0">
              <a:buFontTx/>
              <a:buNone/>
              <a:defRPr sz="3600">
                <a:solidFill>
                  <a:srgbClr val="FF0000"/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dirty="0" smtClean="0"/>
              <a:t>Uredite sloge besedila matrice</a:t>
            </a:r>
          </a:p>
          <a:p>
            <a:pPr lvl="1"/>
            <a:r>
              <a:rPr lang="sl-SI" dirty="0" smtClean="0"/>
              <a:t>Druga raven</a:t>
            </a:r>
          </a:p>
          <a:p>
            <a:pPr lvl="2"/>
            <a:r>
              <a:rPr lang="sl-SI" dirty="0" smtClean="0"/>
              <a:t>Tretja raven</a:t>
            </a:r>
          </a:p>
          <a:p>
            <a:pPr lvl="3"/>
            <a:r>
              <a:rPr lang="sl-SI" dirty="0" smtClean="0"/>
              <a:t>Četrta raven</a:t>
            </a:r>
          </a:p>
          <a:p>
            <a:pPr lvl="4"/>
            <a:r>
              <a:rPr lang="sl-SI" dirty="0" smtClean="0"/>
              <a:t>Peta raven</a:t>
            </a:r>
            <a:endParaRPr lang="sl-SI" dirty="0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C8A2F-6B0E-43F3-B90F-23E7E1D20DC4}" type="datetimeFigureOut">
              <a:rPr lang="sl-SI" smtClean="0"/>
              <a:t>18. 03. 2019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69A41-F90D-43A6-B009-6F809F976F7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25247293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_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9230816" cy="4525963"/>
          </a:xfrm>
        </p:spPr>
        <p:txBody>
          <a:bodyPr/>
          <a:lstStyle>
            <a:lvl1pPr marL="0" indent="0">
              <a:buFontTx/>
              <a:buNone/>
              <a:defRPr sz="3600">
                <a:solidFill>
                  <a:srgbClr val="FF0000"/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dirty="0" smtClean="0"/>
              <a:t>Uredite sloge besedila matrice</a:t>
            </a:r>
          </a:p>
          <a:p>
            <a:pPr lvl="1"/>
            <a:r>
              <a:rPr lang="sl-SI" dirty="0" smtClean="0"/>
              <a:t>Druga raven</a:t>
            </a:r>
          </a:p>
          <a:p>
            <a:pPr lvl="2"/>
            <a:r>
              <a:rPr lang="sl-SI" dirty="0" smtClean="0"/>
              <a:t>Tretja raven</a:t>
            </a:r>
          </a:p>
          <a:p>
            <a:pPr lvl="3"/>
            <a:r>
              <a:rPr lang="sl-SI" dirty="0" smtClean="0"/>
              <a:t>Četrta raven</a:t>
            </a:r>
          </a:p>
          <a:p>
            <a:pPr lvl="4"/>
            <a:r>
              <a:rPr lang="sl-SI" dirty="0" smtClean="0"/>
              <a:t>Peta raven</a:t>
            </a:r>
            <a:endParaRPr lang="sl-SI" dirty="0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C8A2F-6B0E-43F3-B90F-23E7E1D20DC4}" type="datetimeFigureOut">
              <a:rPr lang="sl-SI" smtClean="0"/>
              <a:t>18. 03. 2019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69A41-F90D-43A6-B009-6F809F976F7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15651494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8_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9230816" cy="4525963"/>
          </a:xfrm>
        </p:spPr>
        <p:txBody>
          <a:bodyPr/>
          <a:lstStyle>
            <a:lvl1pPr marL="0" indent="0">
              <a:buFontTx/>
              <a:buNone/>
              <a:defRPr sz="3600">
                <a:solidFill>
                  <a:srgbClr val="FF0000"/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dirty="0" smtClean="0"/>
              <a:t>Uredite sloge besedila matrice</a:t>
            </a:r>
          </a:p>
          <a:p>
            <a:pPr lvl="1"/>
            <a:r>
              <a:rPr lang="sl-SI" dirty="0" smtClean="0"/>
              <a:t>Druga raven</a:t>
            </a:r>
          </a:p>
          <a:p>
            <a:pPr lvl="2"/>
            <a:r>
              <a:rPr lang="sl-SI" dirty="0" smtClean="0"/>
              <a:t>Tretja raven</a:t>
            </a:r>
          </a:p>
          <a:p>
            <a:pPr lvl="3"/>
            <a:r>
              <a:rPr lang="sl-SI" dirty="0" smtClean="0"/>
              <a:t>Četrta raven</a:t>
            </a:r>
          </a:p>
          <a:p>
            <a:pPr lvl="4"/>
            <a:r>
              <a:rPr lang="sl-SI" dirty="0" smtClean="0"/>
              <a:t>Peta raven</a:t>
            </a:r>
            <a:endParaRPr lang="sl-SI" dirty="0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C8A2F-6B0E-43F3-B90F-23E7E1D20DC4}" type="datetimeFigureOut">
              <a:rPr lang="sl-SI" smtClean="0"/>
              <a:t>18. 03. 2019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69A41-F90D-43A6-B009-6F809F976F7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04358605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1467E-B45B-4982-8264-1AEEC1D00441}" type="datetimeFigureOut">
              <a:rPr lang="sl-SI" smtClean="0"/>
              <a:t>18. 03. 2019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EC1E0-553F-4E79-89D5-C9A74A154CF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40166967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9_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9230816" cy="4525963"/>
          </a:xfrm>
        </p:spPr>
        <p:txBody>
          <a:bodyPr/>
          <a:lstStyle>
            <a:lvl1pPr marL="0" indent="0">
              <a:buFontTx/>
              <a:buNone/>
              <a:defRPr sz="3600">
                <a:solidFill>
                  <a:srgbClr val="FF0000"/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dirty="0" smtClean="0"/>
              <a:t>Uredite sloge besedila matrice</a:t>
            </a:r>
          </a:p>
          <a:p>
            <a:pPr lvl="1"/>
            <a:r>
              <a:rPr lang="sl-SI" dirty="0" smtClean="0"/>
              <a:t>Druga raven</a:t>
            </a:r>
          </a:p>
          <a:p>
            <a:pPr lvl="2"/>
            <a:r>
              <a:rPr lang="sl-SI" dirty="0" smtClean="0"/>
              <a:t>Tretja raven</a:t>
            </a:r>
          </a:p>
          <a:p>
            <a:pPr lvl="3"/>
            <a:r>
              <a:rPr lang="sl-SI" dirty="0" smtClean="0"/>
              <a:t>Četrta raven</a:t>
            </a:r>
          </a:p>
          <a:p>
            <a:pPr lvl="4"/>
            <a:r>
              <a:rPr lang="sl-SI" dirty="0" smtClean="0"/>
              <a:t>Peta raven</a:t>
            </a:r>
            <a:endParaRPr lang="sl-SI" dirty="0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C8A2F-6B0E-43F3-B90F-23E7E1D20DC4}" type="datetimeFigureOut">
              <a:rPr lang="sl-SI" smtClean="0"/>
              <a:t>18. 03. 2019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69A41-F90D-43A6-B009-6F809F976F7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34618194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0_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9230816" cy="4525963"/>
          </a:xfrm>
        </p:spPr>
        <p:txBody>
          <a:bodyPr/>
          <a:lstStyle>
            <a:lvl1pPr marL="0" indent="0">
              <a:buFontTx/>
              <a:buNone/>
              <a:defRPr sz="3600">
                <a:solidFill>
                  <a:srgbClr val="FF0000"/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dirty="0" smtClean="0"/>
              <a:t>Uredite sloge besedila matrice</a:t>
            </a:r>
          </a:p>
          <a:p>
            <a:pPr lvl="1"/>
            <a:r>
              <a:rPr lang="sl-SI" dirty="0" smtClean="0"/>
              <a:t>Druga raven</a:t>
            </a:r>
          </a:p>
          <a:p>
            <a:pPr lvl="2"/>
            <a:r>
              <a:rPr lang="sl-SI" dirty="0" smtClean="0"/>
              <a:t>Tretja raven</a:t>
            </a:r>
          </a:p>
          <a:p>
            <a:pPr lvl="3"/>
            <a:r>
              <a:rPr lang="sl-SI" dirty="0" smtClean="0"/>
              <a:t>Četrta raven</a:t>
            </a:r>
          </a:p>
          <a:p>
            <a:pPr lvl="4"/>
            <a:r>
              <a:rPr lang="sl-SI" dirty="0" smtClean="0"/>
              <a:t>Peta raven</a:t>
            </a:r>
            <a:endParaRPr lang="sl-SI" dirty="0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C8A2F-6B0E-43F3-B90F-23E7E1D20DC4}" type="datetimeFigureOut">
              <a:rPr lang="sl-SI" smtClean="0"/>
              <a:t>18. 03. 2019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69A41-F90D-43A6-B009-6F809F976F7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587744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1_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9230816" cy="4525963"/>
          </a:xfrm>
        </p:spPr>
        <p:txBody>
          <a:bodyPr/>
          <a:lstStyle>
            <a:lvl1pPr marL="0" indent="0">
              <a:buFontTx/>
              <a:buNone/>
              <a:defRPr sz="3600">
                <a:solidFill>
                  <a:srgbClr val="FF0000"/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dirty="0" smtClean="0"/>
              <a:t>Uredite sloge besedila matrice</a:t>
            </a:r>
          </a:p>
          <a:p>
            <a:pPr lvl="1"/>
            <a:r>
              <a:rPr lang="sl-SI" dirty="0" smtClean="0"/>
              <a:t>Druga raven</a:t>
            </a:r>
          </a:p>
          <a:p>
            <a:pPr lvl="2"/>
            <a:r>
              <a:rPr lang="sl-SI" dirty="0" smtClean="0"/>
              <a:t>Tretja raven</a:t>
            </a:r>
          </a:p>
          <a:p>
            <a:pPr lvl="3"/>
            <a:r>
              <a:rPr lang="sl-SI" dirty="0" smtClean="0"/>
              <a:t>Četrta raven</a:t>
            </a:r>
          </a:p>
          <a:p>
            <a:pPr lvl="4"/>
            <a:r>
              <a:rPr lang="sl-SI" dirty="0" smtClean="0"/>
              <a:t>Peta raven</a:t>
            </a:r>
            <a:endParaRPr lang="sl-SI" dirty="0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C8A2F-6B0E-43F3-B90F-23E7E1D20DC4}" type="datetimeFigureOut">
              <a:rPr lang="sl-SI" smtClean="0"/>
              <a:t>18. 03. 2019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69A41-F90D-43A6-B009-6F809F976F7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96720602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2_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9230816" cy="4525963"/>
          </a:xfrm>
        </p:spPr>
        <p:txBody>
          <a:bodyPr/>
          <a:lstStyle>
            <a:lvl1pPr marL="0" indent="0">
              <a:buFontTx/>
              <a:buNone/>
              <a:defRPr sz="3600">
                <a:solidFill>
                  <a:srgbClr val="FF0000"/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dirty="0" smtClean="0"/>
              <a:t>Uredite sloge besedila matrice</a:t>
            </a:r>
          </a:p>
          <a:p>
            <a:pPr lvl="1"/>
            <a:r>
              <a:rPr lang="sl-SI" dirty="0" smtClean="0"/>
              <a:t>Druga raven</a:t>
            </a:r>
          </a:p>
          <a:p>
            <a:pPr lvl="2"/>
            <a:r>
              <a:rPr lang="sl-SI" dirty="0" smtClean="0"/>
              <a:t>Tretja raven</a:t>
            </a:r>
          </a:p>
          <a:p>
            <a:pPr lvl="3"/>
            <a:r>
              <a:rPr lang="sl-SI" dirty="0" smtClean="0"/>
              <a:t>Četrta raven</a:t>
            </a:r>
          </a:p>
          <a:p>
            <a:pPr lvl="4"/>
            <a:r>
              <a:rPr lang="sl-SI" dirty="0" smtClean="0"/>
              <a:t>Peta raven</a:t>
            </a:r>
            <a:endParaRPr lang="sl-SI" dirty="0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C8A2F-6B0E-43F3-B90F-23E7E1D20DC4}" type="datetimeFigureOut">
              <a:rPr lang="sl-SI" smtClean="0"/>
              <a:t>18. 03. 2019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69A41-F90D-43A6-B009-6F809F976F7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97221248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9230816" cy="4525963"/>
          </a:xfrm>
        </p:spPr>
        <p:txBody>
          <a:bodyPr/>
          <a:lstStyle>
            <a:lvl1pPr marL="0" indent="0">
              <a:buFontTx/>
              <a:buNone/>
              <a:defRPr sz="3600">
                <a:solidFill>
                  <a:srgbClr val="FF0000"/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dirty="0" smtClean="0"/>
              <a:t>Uredite sloge besedila matrice</a:t>
            </a:r>
          </a:p>
          <a:p>
            <a:pPr lvl="1"/>
            <a:r>
              <a:rPr lang="sl-SI" dirty="0" smtClean="0"/>
              <a:t>Druga raven</a:t>
            </a:r>
          </a:p>
          <a:p>
            <a:pPr lvl="2"/>
            <a:r>
              <a:rPr lang="sl-SI" dirty="0" smtClean="0"/>
              <a:t>Tretja raven</a:t>
            </a:r>
          </a:p>
          <a:p>
            <a:pPr lvl="3"/>
            <a:r>
              <a:rPr lang="sl-SI" dirty="0" smtClean="0"/>
              <a:t>Četrta raven</a:t>
            </a:r>
          </a:p>
          <a:p>
            <a:pPr lvl="4"/>
            <a:r>
              <a:rPr lang="sl-SI" dirty="0" smtClean="0"/>
              <a:t>Peta raven</a:t>
            </a:r>
            <a:endParaRPr lang="sl-SI" dirty="0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C8A2F-6B0E-43F3-B90F-23E7E1D20DC4}" type="datetimeFigureOut">
              <a:rPr lang="sl-SI" smtClean="0"/>
              <a:t>18. 03. 2019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69A41-F90D-43A6-B009-6F809F976F7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58630103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4_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9230816" cy="4525963"/>
          </a:xfrm>
        </p:spPr>
        <p:txBody>
          <a:bodyPr/>
          <a:lstStyle>
            <a:lvl1pPr marL="0" indent="0">
              <a:buFontTx/>
              <a:buNone/>
              <a:defRPr sz="3600">
                <a:solidFill>
                  <a:srgbClr val="FF0000"/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dirty="0" smtClean="0"/>
              <a:t>Uredite sloge besedila matrice</a:t>
            </a:r>
          </a:p>
          <a:p>
            <a:pPr lvl="1"/>
            <a:r>
              <a:rPr lang="sl-SI" dirty="0" smtClean="0"/>
              <a:t>Druga raven</a:t>
            </a:r>
          </a:p>
          <a:p>
            <a:pPr lvl="2"/>
            <a:r>
              <a:rPr lang="sl-SI" dirty="0" smtClean="0"/>
              <a:t>Tretja raven</a:t>
            </a:r>
          </a:p>
          <a:p>
            <a:pPr lvl="3"/>
            <a:r>
              <a:rPr lang="sl-SI" dirty="0" smtClean="0"/>
              <a:t>Četrta raven</a:t>
            </a:r>
          </a:p>
          <a:p>
            <a:pPr lvl="4"/>
            <a:r>
              <a:rPr lang="sl-SI" dirty="0" smtClean="0"/>
              <a:t>Peta raven</a:t>
            </a:r>
            <a:endParaRPr lang="sl-SI" dirty="0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C8A2F-6B0E-43F3-B90F-23E7E1D20DC4}" type="datetimeFigureOut">
              <a:rPr lang="sl-SI" smtClean="0"/>
              <a:t>18. 03. 2019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69A41-F90D-43A6-B009-6F809F976F7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36087921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5_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9230816" cy="4525963"/>
          </a:xfrm>
        </p:spPr>
        <p:txBody>
          <a:bodyPr/>
          <a:lstStyle>
            <a:lvl1pPr marL="0" indent="0">
              <a:buFontTx/>
              <a:buNone/>
              <a:defRPr sz="3600">
                <a:solidFill>
                  <a:srgbClr val="FF0000"/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dirty="0" smtClean="0"/>
              <a:t>Uredite sloge besedila matrice</a:t>
            </a:r>
          </a:p>
          <a:p>
            <a:pPr lvl="1"/>
            <a:r>
              <a:rPr lang="sl-SI" dirty="0" smtClean="0"/>
              <a:t>Druga raven</a:t>
            </a:r>
          </a:p>
          <a:p>
            <a:pPr lvl="2"/>
            <a:r>
              <a:rPr lang="sl-SI" dirty="0" smtClean="0"/>
              <a:t>Tretja raven</a:t>
            </a:r>
          </a:p>
          <a:p>
            <a:pPr lvl="3"/>
            <a:r>
              <a:rPr lang="sl-SI" dirty="0" smtClean="0"/>
              <a:t>Četrta raven</a:t>
            </a:r>
          </a:p>
          <a:p>
            <a:pPr lvl="4"/>
            <a:r>
              <a:rPr lang="sl-SI" dirty="0" smtClean="0"/>
              <a:t>Peta raven</a:t>
            </a:r>
            <a:endParaRPr lang="sl-SI" dirty="0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C8A2F-6B0E-43F3-B90F-23E7E1D20DC4}" type="datetimeFigureOut">
              <a:rPr lang="sl-SI" smtClean="0"/>
              <a:t>18. 03. 2019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69A41-F90D-43A6-B009-6F809F976F7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79728646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6_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9230816" cy="4525963"/>
          </a:xfrm>
        </p:spPr>
        <p:txBody>
          <a:bodyPr/>
          <a:lstStyle>
            <a:lvl1pPr marL="0" indent="0">
              <a:buFontTx/>
              <a:buNone/>
              <a:defRPr sz="3600">
                <a:solidFill>
                  <a:srgbClr val="FF0000"/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dirty="0" smtClean="0"/>
              <a:t>Uredite sloge besedila matrice</a:t>
            </a:r>
          </a:p>
          <a:p>
            <a:pPr lvl="1"/>
            <a:r>
              <a:rPr lang="sl-SI" dirty="0" smtClean="0"/>
              <a:t>Druga raven</a:t>
            </a:r>
          </a:p>
          <a:p>
            <a:pPr lvl="2"/>
            <a:r>
              <a:rPr lang="sl-SI" dirty="0" smtClean="0"/>
              <a:t>Tretja raven</a:t>
            </a:r>
          </a:p>
          <a:p>
            <a:pPr lvl="3"/>
            <a:r>
              <a:rPr lang="sl-SI" dirty="0" smtClean="0"/>
              <a:t>Četrta raven</a:t>
            </a:r>
          </a:p>
          <a:p>
            <a:pPr lvl="4"/>
            <a:r>
              <a:rPr lang="sl-SI" dirty="0" smtClean="0"/>
              <a:t>Peta raven</a:t>
            </a:r>
            <a:endParaRPr lang="sl-SI" dirty="0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C8A2F-6B0E-43F3-B90F-23E7E1D20DC4}" type="datetimeFigureOut">
              <a:rPr lang="sl-SI" smtClean="0"/>
              <a:t>18. 03. 2019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69A41-F90D-43A6-B009-6F809F976F7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65268248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7_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9230816" cy="4525963"/>
          </a:xfrm>
        </p:spPr>
        <p:txBody>
          <a:bodyPr/>
          <a:lstStyle>
            <a:lvl1pPr marL="0" indent="0">
              <a:buFontTx/>
              <a:buNone/>
              <a:defRPr sz="3600">
                <a:solidFill>
                  <a:srgbClr val="FF0000"/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dirty="0" smtClean="0"/>
              <a:t>Uredite sloge besedila matrice</a:t>
            </a:r>
          </a:p>
          <a:p>
            <a:pPr lvl="1"/>
            <a:r>
              <a:rPr lang="sl-SI" dirty="0" smtClean="0"/>
              <a:t>Druga raven</a:t>
            </a:r>
          </a:p>
          <a:p>
            <a:pPr lvl="2"/>
            <a:r>
              <a:rPr lang="sl-SI" dirty="0" smtClean="0"/>
              <a:t>Tretja raven</a:t>
            </a:r>
          </a:p>
          <a:p>
            <a:pPr lvl="3"/>
            <a:r>
              <a:rPr lang="sl-SI" dirty="0" smtClean="0"/>
              <a:t>Četrta raven</a:t>
            </a:r>
          </a:p>
          <a:p>
            <a:pPr lvl="4"/>
            <a:r>
              <a:rPr lang="sl-SI" dirty="0" smtClean="0"/>
              <a:t>Peta raven</a:t>
            </a:r>
            <a:endParaRPr lang="sl-SI" dirty="0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C8A2F-6B0E-43F3-B90F-23E7E1D20DC4}" type="datetimeFigureOut">
              <a:rPr lang="sl-SI" smtClean="0"/>
              <a:t>18. 03. 2019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69A41-F90D-43A6-B009-6F809F976F7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02028760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8_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9230816" cy="4525963"/>
          </a:xfrm>
        </p:spPr>
        <p:txBody>
          <a:bodyPr/>
          <a:lstStyle>
            <a:lvl1pPr marL="0" indent="0">
              <a:buFontTx/>
              <a:buNone/>
              <a:defRPr sz="3600">
                <a:solidFill>
                  <a:srgbClr val="FF0000"/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dirty="0" smtClean="0"/>
              <a:t>Uredite sloge besedila matrice</a:t>
            </a:r>
          </a:p>
          <a:p>
            <a:pPr lvl="1"/>
            <a:r>
              <a:rPr lang="sl-SI" dirty="0" smtClean="0"/>
              <a:t>Druga raven</a:t>
            </a:r>
          </a:p>
          <a:p>
            <a:pPr lvl="2"/>
            <a:r>
              <a:rPr lang="sl-SI" dirty="0" smtClean="0"/>
              <a:t>Tretja raven</a:t>
            </a:r>
          </a:p>
          <a:p>
            <a:pPr lvl="3"/>
            <a:r>
              <a:rPr lang="sl-SI" dirty="0" smtClean="0"/>
              <a:t>Četrta raven</a:t>
            </a:r>
          </a:p>
          <a:p>
            <a:pPr lvl="4"/>
            <a:r>
              <a:rPr lang="sl-SI" dirty="0" smtClean="0"/>
              <a:t>Peta raven</a:t>
            </a:r>
            <a:endParaRPr lang="sl-SI" dirty="0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C8A2F-6B0E-43F3-B90F-23E7E1D20DC4}" type="datetimeFigureOut">
              <a:rPr lang="sl-SI" smtClean="0"/>
              <a:t>18. 03. 2019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69A41-F90D-43A6-B009-6F809F976F7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84972010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1467E-B45B-4982-8264-1AEEC1D00441}" type="datetimeFigureOut">
              <a:rPr lang="sl-SI" smtClean="0"/>
              <a:t>18. 03. 2019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EC1E0-553F-4E79-89D5-C9A74A154CF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56429600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9_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9230816" cy="4525963"/>
          </a:xfrm>
        </p:spPr>
        <p:txBody>
          <a:bodyPr/>
          <a:lstStyle>
            <a:lvl1pPr marL="0" indent="0">
              <a:buFontTx/>
              <a:buNone/>
              <a:defRPr sz="3600">
                <a:solidFill>
                  <a:srgbClr val="FF0000"/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dirty="0" smtClean="0"/>
              <a:t>Uredite sloge besedila matrice</a:t>
            </a:r>
          </a:p>
          <a:p>
            <a:pPr lvl="1"/>
            <a:r>
              <a:rPr lang="sl-SI" dirty="0" smtClean="0"/>
              <a:t>Druga raven</a:t>
            </a:r>
          </a:p>
          <a:p>
            <a:pPr lvl="2"/>
            <a:r>
              <a:rPr lang="sl-SI" dirty="0" smtClean="0"/>
              <a:t>Tretja raven</a:t>
            </a:r>
          </a:p>
          <a:p>
            <a:pPr lvl="3"/>
            <a:r>
              <a:rPr lang="sl-SI" dirty="0" smtClean="0"/>
              <a:t>Četrta raven</a:t>
            </a:r>
          </a:p>
          <a:p>
            <a:pPr lvl="4"/>
            <a:r>
              <a:rPr lang="sl-SI" dirty="0" smtClean="0"/>
              <a:t>Peta raven</a:t>
            </a:r>
            <a:endParaRPr lang="sl-SI" dirty="0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C8A2F-6B0E-43F3-B90F-23E7E1D20DC4}" type="datetimeFigureOut">
              <a:rPr lang="sl-SI" smtClean="0"/>
              <a:t>18. 03. 2019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69A41-F90D-43A6-B009-6F809F976F7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72615302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0_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9230816" cy="4525963"/>
          </a:xfrm>
        </p:spPr>
        <p:txBody>
          <a:bodyPr/>
          <a:lstStyle>
            <a:lvl1pPr marL="0" indent="0">
              <a:buFontTx/>
              <a:buNone/>
              <a:defRPr sz="3600">
                <a:solidFill>
                  <a:srgbClr val="FF0000"/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dirty="0" smtClean="0"/>
              <a:t>Uredite sloge besedila matrice</a:t>
            </a:r>
          </a:p>
          <a:p>
            <a:pPr lvl="1"/>
            <a:r>
              <a:rPr lang="sl-SI" dirty="0" smtClean="0"/>
              <a:t>Druga raven</a:t>
            </a:r>
          </a:p>
          <a:p>
            <a:pPr lvl="2"/>
            <a:r>
              <a:rPr lang="sl-SI" dirty="0" smtClean="0"/>
              <a:t>Tretja raven</a:t>
            </a:r>
          </a:p>
          <a:p>
            <a:pPr lvl="3"/>
            <a:r>
              <a:rPr lang="sl-SI" dirty="0" smtClean="0"/>
              <a:t>Četrta raven</a:t>
            </a:r>
          </a:p>
          <a:p>
            <a:pPr lvl="4"/>
            <a:r>
              <a:rPr lang="sl-SI" dirty="0" smtClean="0"/>
              <a:t>Peta raven</a:t>
            </a:r>
            <a:endParaRPr lang="sl-SI" dirty="0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C8A2F-6B0E-43F3-B90F-23E7E1D20DC4}" type="datetimeFigureOut">
              <a:rPr lang="sl-SI" smtClean="0"/>
              <a:t>18. 03. 2019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69A41-F90D-43A6-B009-6F809F976F7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09972469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1_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9230816" cy="4525963"/>
          </a:xfrm>
        </p:spPr>
        <p:txBody>
          <a:bodyPr/>
          <a:lstStyle>
            <a:lvl1pPr marL="0" indent="0">
              <a:buFontTx/>
              <a:buNone/>
              <a:defRPr sz="3600">
                <a:solidFill>
                  <a:srgbClr val="FF0000"/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dirty="0" smtClean="0"/>
              <a:t>Uredite sloge besedila matrice</a:t>
            </a:r>
          </a:p>
          <a:p>
            <a:pPr lvl="1"/>
            <a:r>
              <a:rPr lang="sl-SI" dirty="0" smtClean="0"/>
              <a:t>Druga raven</a:t>
            </a:r>
          </a:p>
          <a:p>
            <a:pPr lvl="2"/>
            <a:r>
              <a:rPr lang="sl-SI" dirty="0" smtClean="0"/>
              <a:t>Tretja raven</a:t>
            </a:r>
          </a:p>
          <a:p>
            <a:pPr lvl="3"/>
            <a:r>
              <a:rPr lang="sl-SI" dirty="0" smtClean="0"/>
              <a:t>Četrta raven</a:t>
            </a:r>
          </a:p>
          <a:p>
            <a:pPr lvl="4"/>
            <a:r>
              <a:rPr lang="sl-SI" dirty="0" smtClean="0"/>
              <a:t>Peta raven</a:t>
            </a:r>
            <a:endParaRPr lang="sl-SI" dirty="0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C8A2F-6B0E-43F3-B90F-23E7E1D20DC4}" type="datetimeFigureOut">
              <a:rPr lang="sl-SI" smtClean="0"/>
              <a:t>18. 03. 2019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69A41-F90D-43A6-B009-6F809F976F7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38060833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1467E-B45B-4982-8264-1AEEC1D00441}" type="datetimeFigureOut">
              <a:rPr lang="sl-SI" smtClean="0"/>
              <a:t>18. 03. 2019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EC1E0-553F-4E79-89D5-C9A74A154CF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6121549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1467E-B45B-4982-8264-1AEEC1D00441}" type="datetimeFigureOut">
              <a:rPr lang="sl-SI" smtClean="0"/>
              <a:t>18. 03. 2019</a:t>
            </a:fld>
            <a:endParaRPr lang="sl-S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EC1E0-553F-4E79-89D5-C9A74A154CF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822510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1467E-B45B-4982-8264-1AEEC1D00441}" type="datetimeFigureOut">
              <a:rPr lang="sl-SI" smtClean="0"/>
              <a:t>18. 03. 2019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EC1E0-553F-4E79-89D5-C9A74A154CF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93316328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1467E-B45B-4982-8264-1AEEC1D00441}" type="datetimeFigureOut">
              <a:rPr lang="sl-SI" smtClean="0"/>
              <a:t>18. 03. 2019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EC1E0-553F-4E79-89D5-C9A74A154CF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9297180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4441467E-B45B-4982-8264-1AEEC1D00441}" type="datetimeFigureOut">
              <a:rPr lang="sl-SI" smtClean="0"/>
              <a:t>18. 03. 2019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F58EC1E0-553F-4E79-89D5-C9A74A154CF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035830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60" r:id="rId1"/>
    <p:sldLayoutId id="2147484361" r:id="rId2"/>
    <p:sldLayoutId id="2147484362" r:id="rId3"/>
    <p:sldLayoutId id="2147484363" r:id="rId4"/>
    <p:sldLayoutId id="2147484364" r:id="rId5"/>
    <p:sldLayoutId id="2147484365" r:id="rId6"/>
    <p:sldLayoutId id="2147484366" r:id="rId7"/>
    <p:sldLayoutId id="2147484367" r:id="rId8"/>
    <p:sldLayoutId id="2147484368" r:id="rId9"/>
    <p:sldLayoutId id="2147484369" r:id="rId10"/>
    <p:sldLayoutId id="2147484370" r:id="rId11"/>
    <p:sldLayoutId id="2147484371" r:id="rId12"/>
    <p:sldLayoutId id="2147484170" r:id="rId13"/>
    <p:sldLayoutId id="2147484171" r:id="rId14"/>
    <p:sldLayoutId id="2147484172" r:id="rId15"/>
    <p:sldLayoutId id="2147484173" r:id="rId16"/>
    <p:sldLayoutId id="2147484174" r:id="rId17"/>
    <p:sldLayoutId id="2147484175" r:id="rId18"/>
    <p:sldLayoutId id="2147484176" r:id="rId19"/>
    <p:sldLayoutId id="2147484177" r:id="rId20"/>
    <p:sldLayoutId id="2147484178" r:id="rId21"/>
    <p:sldLayoutId id="2147484179" r:id="rId22"/>
    <p:sldLayoutId id="2147484180" r:id="rId23"/>
    <p:sldLayoutId id="2147484181" r:id="rId24"/>
    <p:sldLayoutId id="2147484182" r:id="rId25"/>
    <p:sldLayoutId id="2147484183" r:id="rId26"/>
    <p:sldLayoutId id="2147484184" r:id="rId27"/>
    <p:sldLayoutId id="2147484185" r:id="rId28"/>
    <p:sldLayoutId id="2147484186" r:id="rId29"/>
    <p:sldLayoutId id="2147484187" r:id="rId30"/>
    <p:sldLayoutId id="2147484188" r:id="rId31"/>
    <p:sldLayoutId id="2147484189" r:id="rId32"/>
    <p:sldLayoutId id="2147484190" r:id="rId33"/>
    <p:sldLayoutId id="2147484191" r:id="rId34"/>
    <p:sldLayoutId id="2147484192" r:id="rId35"/>
    <p:sldLayoutId id="2147484193" r:id="rId36"/>
    <p:sldLayoutId id="2147484194" r:id="rId37"/>
    <p:sldLayoutId id="2147484195" r:id="rId38"/>
    <p:sldLayoutId id="2147484196" r:id="rId39"/>
    <p:sldLayoutId id="2147484197" r:id="rId40"/>
    <p:sldLayoutId id="2147484198" r:id="rId41"/>
    <p:sldLayoutId id="2147484199" r:id="rId42"/>
    <p:sldLayoutId id="2147484200" r:id="rId43"/>
    <p:sldLayoutId id="2147484201" r:id="rId44"/>
    <p:sldLayoutId id="2147484202" r:id="rId45"/>
    <p:sldLayoutId id="2147484203" r:id="rId46"/>
    <p:sldLayoutId id="2147484204" r:id="rId47"/>
    <p:sldLayoutId id="2147484205" r:id="rId48"/>
    <p:sldLayoutId id="2147484206" r:id="rId49"/>
    <p:sldLayoutId id="2147484207" r:id="rId50"/>
    <p:sldLayoutId id="2147484208" r:id="rId51"/>
    <p:sldLayoutId id="2147484209" r:id="rId5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7.xml"/><Relationship Id="rId13" Type="http://schemas.openxmlformats.org/officeDocument/2006/relationships/slide" Target="slide27.xml"/><Relationship Id="rId18" Type="http://schemas.openxmlformats.org/officeDocument/2006/relationships/slide" Target="slide37.xml"/><Relationship Id="rId3" Type="http://schemas.openxmlformats.org/officeDocument/2006/relationships/slide" Target="slide7.xml"/><Relationship Id="rId7" Type="http://schemas.openxmlformats.org/officeDocument/2006/relationships/slide" Target="slide15.xml"/><Relationship Id="rId12" Type="http://schemas.openxmlformats.org/officeDocument/2006/relationships/slide" Target="slide25.xml"/><Relationship Id="rId17" Type="http://schemas.openxmlformats.org/officeDocument/2006/relationships/slide" Target="slide35.xml"/><Relationship Id="rId2" Type="http://schemas.openxmlformats.org/officeDocument/2006/relationships/slide" Target="slide5.xml"/><Relationship Id="rId16" Type="http://schemas.openxmlformats.org/officeDocument/2006/relationships/slide" Target="slide33.xml"/><Relationship Id="rId20" Type="http://schemas.openxmlformats.org/officeDocument/2006/relationships/slide" Target="slide4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3.xml"/><Relationship Id="rId11" Type="http://schemas.openxmlformats.org/officeDocument/2006/relationships/slide" Target="slide23.xml"/><Relationship Id="rId5" Type="http://schemas.openxmlformats.org/officeDocument/2006/relationships/slide" Target="slide11.xml"/><Relationship Id="rId15" Type="http://schemas.openxmlformats.org/officeDocument/2006/relationships/slide" Target="slide31.xml"/><Relationship Id="rId10" Type="http://schemas.openxmlformats.org/officeDocument/2006/relationships/slide" Target="slide21.xml"/><Relationship Id="rId19" Type="http://schemas.openxmlformats.org/officeDocument/2006/relationships/slide" Target="slide39.xml"/><Relationship Id="rId4" Type="http://schemas.openxmlformats.org/officeDocument/2006/relationships/slide" Target="slide9.xml"/><Relationship Id="rId9" Type="http://schemas.openxmlformats.org/officeDocument/2006/relationships/slide" Target="slide19.xml"/><Relationship Id="rId14" Type="http://schemas.openxmlformats.org/officeDocument/2006/relationships/slide" Target="slide2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sa/2.5/si/" TargetMode="External"/><Relationship Id="rId2" Type="http://schemas.openxmlformats.org/officeDocument/2006/relationships/hyperlink" Target="https://uciteljska.net/ucit_search_podrobnosti.php?id=8412" TargetMode="Externa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5.jpeg"/><Relationship Id="rId5" Type="http://schemas.openxmlformats.org/officeDocument/2006/relationships/image" Target="../media/image5.jpeg"/><Relationship Id="rId4" Type="http://schemas.openxmlformats.org/officeDocument/2006/relationships/slide" Target="slide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3502326" y="1086927"/>
            <a:ext cx="3959523" cy="2777705"/>
          </a:xfrm>
        </p:spPr>
        <p:txBody>
          <a:bodyPr>
            <a:normAutofit/>
          </a:bodyPr>
          <a:lstStyle/>
          <a:p>
            <a:r>
              <a:rPr lang="sl-SI" sz="5400" dirty="0"/>
              <a:t>Program varno na kolesu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7116793" y="5961367"/>
            <a:ext cx="4546122" cy="517585"/>
          </a:xfrm>
        </p:spPr>
        <p:txBody>
          <a:bodyPr>
            <a:noAutofit/>
          </a:bodyPr>
          <a:lstStyle/>
          <a:p>
            <a:r>
              <a:rPr lang="sl-SI" sz="3200" dirty="0" smtClean="0"/>
              <a:t>Osnovna šola </a:t>
            </a:r>
            <a:r>
              <a:rPr lang="sl-SI" sz="3200" dirty="0"/>
              <a:t>K</a:t>
            </a:r>
            <a:r>
              <a:rPr lang="sl-SI" sz="3200" dirty="0" smtClean="0"/>
              <a:t>ošana</a:t>
            </a:r>
            <a:endParaRPr lang="sl-SI" sz="3200" dirty="0"/>
          </a:p>
        </p:txBody>
      </p:sp>
      <p:pic>
        <p:nvPicPr>
          <p:cNvPr id="4" name="Slika 3"/>
          <p:cNvPicPr/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5516" y="466724"/>
            <a:ext cx="2814279" cy="62020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8" name="Picture 4" descr="http://1301.nccdn.net/4_4/000/000/519/4ff/log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82851" y="466724"/>
            <a:ext cx="3171825" cy="552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2001" y="2183355"/>
            <a:ext cx="3021311" cy="4267490"/>
          </a:xfrm>
          <a:prstGeom prst="rect">
            <a:avLst/>
          </a:prstGeom>
        </p:spPr>
      </p:pic>
      <p:sp>
        <p:nvSpPr>
          <p:cNvPr id="6" name="PoljeZBesedilom 5"/>
          <p:cNvSpPr txBox="1"/>
          <p:nvPr/>
        </p:nvSpPr>
        <p:spPr>
          <a:xfrm>
            <a:off x="3808260" y="4717213"/>
            <a:ext cx="47186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4000" dirty="0" smtClean="0"/>
              <a:t>Šolsko </a:t>
            </a:r>
            <a:r>
              <a:rPr lang="sl-SI" sz="4000" dirty="0"/>
              <a:t>leto </a:t>
            </a:r>
            <a:r>
              <a:rPr lang="sl-SI" sz="4000" dirty="0" smtClean="0"/>
              <a:t>2018/19</a:t>
            </a:r>
          </a:p>
        </p:txBody>
      </p:sp>
      <p:sp>
        <p:nvSpPr>
          <p:cNvPr id="8" name="PoljeZBesedilom 7"/>
          <p:cNvSpPr txBox="1"/>
          <p:nvPr/>
        </p:nvSpPr>
        <p:spPr>
          <a:xfrm>
            <a:off x="7634378" y="2475779"/>
            <a:ext cx="4235567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4000" dirty="0"/>
              <a:t>2</a:t>
            </a:r>
            <a:r>
              <a:rPr lang="sl-SI" sz="4000" dirty="0" smtClean="0"/>
              <a:t>. sklop</a:t>
            </a:r>
          </a:p>
          <a:p>
            <a:r>
              <a:rPr lang="sl-SI" sz="2800" dirty="0" smtClean="0"/>
              <a:t>„VEM! ZA KOLESARJE“</a:t>
            </a:r>
            <a:endParaRPr lang="sl-SI" sz="2800" dirty="0"/>
          </a:p>
        </p:txBody>
      </p:sp>
    </p:spTree>
    <p:extLst>
      <p:ext uri="{BB962C8B-B14F-4D97-AF65-F5344CB8AC3E}">
        <p14:creationId xmlns:p14="http://schemas.microsoft.com/office/powerpoint/2010/main" val="3375877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In odgovor je</a:t>
            </a:r>
            <a:endParaRPr lang="sl-SI" dirty="0"/>
          </a:p>
        </p:txBody>
      </p:sp>
      <p:sp>
        <p:nvSpPr>
          <p:cNvPr id="7" name="Pravokotnik 6"/>
          <p:cNvSpPr/>
          <p:nvPr/>
        </p:nvSpPr>
        <p:spPr>
          <a:xfrm>
            <a:off x="1250830" y="2329458"/>
            <a:ext cx="806569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93738" indent="-693738">
              <a:buFont typeface="Wingdings" panose="05000000000000000000" pitchFamily="2" charset="2"/>
              <a:buChar char="q"/>
            </a:pPr>
            <a:r>
              <a:rPr lang="pl-PL" sz="3200" dirty="0">
                <a:solidFill>
                  <a:schemeClr val="tx2">
                    <a:lumMod val="75000"/>
                  </a:schemeClr>
                </a:solidFill>
              </a:rPr>
              <a:t>Na tem križišču je prepovedano zapeljati naravnost, zato bom izbral drugo možnost.</a:t>
            </a:r>
            <a:endParaRPr lang="pl-PL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5" name="Slika 4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3096" y="5343618"/>
            <a:ext cx="1660585" cy="117569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05046276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Vprašanje št. 5</a:t>
            </a:r>
            <a:endParaRPr lang="sl-SI" dirty="0"/>
          </a:p>
        </p:txBody>
      </p:sp>
      <p:sp>
        <p:nvSpPr>
          <p:cNvPr id="5" name="Ograda vsebine 2"/>
          <p:cNvSpPr>
            <a:spLocks noGrp="1"/>
          </p:cNvSpPr>
          <p:nvPr>
            <p:ph sz="half" idx="1"/>
          </p:nvPr>
        </p:nvSpPr>
        <p:spPr>
          <a:xfrm>
            <a:off x="1250830" y="1965960"/>
            <a:ext cx="6487064" cy="4160204"/>
          </a:xfrm>
        </p:spPr>
        <p:txBody>
          <a:bodyPr>
            <a:normAutofit fontScale="92500" lnSpcReduction="20000"/>
          </a:bodyPr>
          <a:lstStyle/>
          <a:p>
            <a:r>
              <a:rPr lang="pl-PL" sz="3500" dirty="0">
                <a:solidFill>
                  <a:schemeClr val="tx2">
                    <a:lumMod val="75000"/>
                  </a:schemeClr>
                </a:solidFill>
              </a:rPr>
              <a:t>Ali je kolesar dolžan ustaviti pred prekinjeno prečno črto na kolesarski stezi?</a:t>
            </a:r>
          </a:p>
          <a:p>
            <a:endParaRPr lang="pl-PL" sz="2600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pl-PL" sz="2600" dirty="0">
                <a:solidFill>
                  <a:schemeClr val="tx2">
                    <a:lumMod val="75000"/>
                  </a:schemeClr>
                </a:solidFill>
              </a:rPr>
              <a:t>Izberite en odgovor:</a:t>
            </a:r>
          </a:p>
          <a:p>
            <a:pPr marL="514350" indent="-514350">
              <a:buFont typeface="Wingdings" panose="05000000000000000000" pitchFamily="2" charset="2"/>
              <a:buChar char="q"/>
            </a:pPr>
            <a:r>
              <a:rPr lang="pl-PL" sz="2600" dirty="0">
                <a:solidFill>
                  <a:schemeClr val="tx2">
                    <a:lumMod val="75000"/>
                  </a:schemeClr>
                </a:solidFill>
              </a:rPr>
              <a:t>Ne, ker ima kolesar vedno prednost na kolesarski stezi.</a:t>
            </a:r>
          </a:p>
          <a:p>
            <a:pPr marL="514350" indent="-514350">
              <a:buFont typeface="Wingdings" panose="05000000000000000000" pitchFamily="2" charset="2"/>
              <a:buChar char="q"/>
            </a:pPr>
            <a:r>
              <a:rPr lang="pl-PL" sz="2600" dirty="0">
                <a:solidFill>
                  <a:schemeClr val="tx2">
                    <a:lumMod val="75000"/>
                  </a:schemeClr>
                </a:solidFill>
              </a:rPr>
              <a:t>Da, če so pred njim na kolesarski stezi pešci.</a:t>
            </a:r>
          </a:p>
          <a:p>
            <a:pPr marL="514350" indent="-514350">
              <a:buFont typeface="Wingdings" panose="05000000000000000000" pitchFamily="2" charset="2"/>
              <a:buChar char="q"/>
            </a:pPr>
            <a:r>
              <a:rPr lang="pl-PL" sz="2600" dirty="0">
                <a:solidFill>
                  <a:schemeClr val="tx2">
                    <a:lumMod val="75000"/>
                  </a:schemeClr>
                </a:solidFill>
              </a:rPr>
              <a:t>Ne, ker ob kolesarski stezi ni prometnega znaka.</a:t>
            </a:r>
            <a:endParaRPr lang="sl-SI" sz="19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1286" y="322898"/>
            <a:ext cx="3813667" cy="286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841543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In odgovor je</a:t>
            </a:r>
            <a:endParaRPr lang="sl-SI" dirty="0"/>
          </a:p>
        </p:txBody>
      </p:sp>
      <p:sp>
        <p:nvSpPr>
          <p:cNvPr id="8" name="Pravokotnik 7"/>
          <p:cNvSpPr/>
          <p:nvPr/>
        </p:nvSpPr>
        <p:spPr>
          <a:xfrm>
            <a:off x="1524573" y="2580101"/>
            <a:ext cx="809708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14350" indent="-514350">
              <a:buFont typeface="Wingdings" panose="05000000000000000000" pitchFamily="2" charset="2"/>
              <a:buChar char="q"/>
            </a:pPr>
            <a:r>
              <a:rPr lang="pl-PL" sz="3200" dirty="0">
                <a:solidFill>
                  <a:schemeClr val="tx2">
                    <a:lumMod val="75000"/>
                  </a:schemeClr>
                </a:solidFill>
              </a:rPr>
              <a:t>Da, če so pred njim na kolesarski stezi pešci.</a:t>
            </a:r>
          </a:p>
        </p:txBody>
      </p:sp>
      <p:pic>
        <p:nvPicPr>
          <p:cNvPr id="5" name="Slika 4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3096" y="5343618"/>
            <a:ext cx="1660585" cy="117569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39779748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Vprašanje št. 6</a:t>
            </a:r>
            <a:endParaRPr lang="sl-SI" dirty="0"/>
          </a:p>
        </p:txBody>
      </p:sp>
      <p:sp>
        <p:nvSpPr>
          <p:cNvPr id="6" name="Ograda vsebine 2"/>
          <p:cNvSpPr>
            <a:spLocks noGrp="1"/>
          </p:cNvSpPr>
          <p:nvPr>
            <p:ph sz="half" idx="1"/>
          </p:nvPr>
        </p:nvSpPr>
        <p:spPr>
          <a:xfrm>
            <a:off x="1250830" y="1965960"/>
            <a:ext cx="6374921" cy="4160204"/>
          </a:xfrm>
        </p:spPr>
        <p:txBody>
          <a:bodyPr>
            <a:normAutofit/>
          </a:bodyPr>
          <a:lstStyle/>
          <a:p>
            <a:r>
              <a:rPr lang="pl-PL" sz="3500" dirty="0">
                <a:solidFill>
                  <a:schemeClr val="tx2">
                    <a:lumMod val="75000"/>
                  </a:schemeClr>
                </a:solidFill>
              </a:rPr>
              <a:t>Kolesar si. Katera luč s simbolom kolesa bo na semaforju zasvetila naslednja in kaj ti zapoveduje?</a:t>
            </a:r>
          </a:p>
          <a:p>
            <a:endParaRPr lang="pl-PL" sz="2000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pl-PL" sz="2400" dirty="0">
                <a:solidFill>
                  <a:schemeClr val="tx2">
                    <a:lumMod val="75000"/>
                  </a:schemeClr>
                </a:solidFill>
              </a:rPr>
              <a:t>Izberite en odgovor: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pl-PL" sz="2400" dirty="0">
                <a:solidFill>
                  <a:schemeClr val="tx2">
                    <a:lumMod val="75000"/>
                  </a:schemeClr>
                </a:solidFill>
              </a:rPr>
              <a:t>Samo rdeča. Ustavi!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pl-PL" sz="2400" dirty="0">
                <a:solidFill>
                  <a:schemeClr val="tx2">
                    <a:lumMod val="75000"/>
                  </a:schemeClr>
                </a:solidFill>
              </a:rPr>
              <a:t>Zelena. Odpelji!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pl-PL" sz="2400" dirty="0">
                <a:solidFill>
                  <a:schemeClr val="tx2">
                    <a:lumMod val="75000"/>
                  </a:schemeClr>
                </a:solidFill>
              </a:rPr>
              <a:t>Rumena utripajoča. Ustavi!</a:t>
            </a:r>
            <a:endParaRPr lang="sl-SI" sz="18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1" name="Slika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16615" y="322897"/>
            <a:ext cx="4124217" cy="3093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186313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In odgovor je</a:t>
            </a:r>
            <a:endParaRPr lang="sl-SI" dirty="0"/>
          </a:p>
        </p:txBody>
      </p:sp>
      <p:sp>
        <p:nvSpPr>
          <p:cNvPr id="7" name="Pravokotnik 6"/>
          <p:cNvSpPr/>
          <p:nvPr/>
        </p:nvSpPr>
        <p:spPr>
          <a:xfrm>
            <a:off x="1630368" y="2312681"/>
            <a:ext cx="329006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pl-PL" sz="32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pl-PL" sz="3200" dirty="0">
                <a:solidFill>
                  <a:schemeClr val="tx2">
                    <a:lumMod val="75000"/>
                  </a:schemeClr>
                </a:solidFill>
              </a:rPr>
              <a:t>Zelena. Odpelji!</a:t>
            </a:r>
          </a:p>
        </p:txBody>
      </p:sp>
      <p:pic>
        <p:nvPicPr>
          <p:cNvPr id="5" name="Slika 4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3096" y="5343618"/>
            <a:ext cx="1660585" cy="117569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9194746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Vprašanje št. 7</a:t>
            </a:r>
            <a:endParaRPr lang="sl-SI" dirty="0"/>
          </a:p>
        </p:txBody>
      </p:sp>
      <p:sp>
        <p:nvSpPr>
          <p:cNvPr id="6" name="Ograda vsebine 2"/>
          <p:cNvSpPr>
            <a:spLocks noGrp="1"/>
          </p:cNvSpPr>
          <p:nvPr>
            <p:ph sz="half" idx="1"/>
          </p:nvPr>
        </p:nvSpPr>
        <p:spPr>
          <a:xfrm>
            <a:off x="1250830" y="1965960"/>
            <a:ext cx="6374921" cy="4160204"/>
          </a:xfrm>
        </p:spPr>
        <p:txBody>
          <a:bodyPr>
            <a:normAutofit/>
          </a:bodyPr>
          <a:lstStyle/>
          <a:p>
            <a:r>
              <a:rPr lang="pl-PL" sz="3500" dirty="0">
                <a:solidFill>
                  <a:schemeClr val="tx2">
                    <a:lumMod val="75000"/>
                  </a:schemeClr>
                </a:solidFill>
              </a:rPr>
              <a:t>Kaj pomeni en žvižg policista?</a:t>
            </a:r>
          </a:p>
          <a:p>
            <a:endParaRPr lang="pl-PL" sz="2400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pl-PL" sz="2400" dirty="0">
                <a:solidFill>
                  <a:schemeClr val="tx2">
                    <a:lumMod val="75000"/>
                  </a:schemeClr>
                </a:solidFill>
              </a:rPr>
              <a:t>Izberite en odgovor: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pl-PL" sz="2400" dirty="0">
                <a:solidFill>
                  <a:schemeClr val="tx2">
                    <a:lumMod val="75000"/>
                  </a:schemeClr>
                </a:solidFill>
              </a:rPr>
              <a:t>Vsi, ki to slišimo, moramo ustaviti.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pl-PL" sz="2400" dirty="0">
                <a:solidFill>
                  <a:schemeClr val="tx2">
                    <a:lumMod val="75000"/>
                  </a:schemeClr>
                </a:solidFill>
              </a:rPr>
              <a:t>Nekdo od udeležencev v prometu je napravil napako.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pl-PL" sz="2400" dirty="0">
                <a:solidFill>
                  <a:schemeClr val="tx2">
                    <a:lumMod val="75000"/>
                  </a:schemeClr>
                </a:solidFill>
              </a:rPr>
              <a:t>Pozorni moramo biti nanj, ker bo izrazil neko zahtevo.</a:t>
            </a:r>
            <a:endParaRPr lang="sl-SI" sz="18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24157" y="440216"/>
            <a:ext cx="3887279" cy="2915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69367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In odgovor je</a:t>
            </a:r>
            <a:endParaRPr lang="sl-SI" dirty="0"/>
          </a:p>
        </p:txBody>
      </p:sp>
      <p:sp>
        <p:nvSpPr>
          <p:cNvPr id="7" name="Pravokotnik 6"/>
          <p:cNvSpPr/>
          <p:nvPr/>
        </p:nvSpPr>
        <p:spPr>
          <a:xfrm>
            <a:off x="1306440" y="2426650"/>
            <a:ext cx="700942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pl-PL" sz="3200" dirty="0" smtClean="0">
                <a:solidFill>
                  <a:schemeClr val="tx2">
                    <a:lumMod val="75000"/>
                  </a:schemeClr>
                </a:solidFill>
              </a:rPr>
              <a:t> Pozorni </a:t>
            </a:r>
            <a:r>
              <a:rPr lang="pl-PL" sz="3200" dirty="0">
                <a:solidFill>
                  <a:schemeClr val="tx2">
                    <a:lumMod val="75000"/>
                  </a:schemeClr>
                </a:solidFill>
              </a:rPr>
              <a:t>moramo biti nanj, ker bo izrazil neko zahtevo</a:t>
            </a:r>
            <a:r>
              <a:rPr lang="pl-PL" dirty="0">
                <a:solidFill>
                  <a:schemeClr val="tx2">
                    <a:lumMod val="75000"/>
                  </a:schemeClr>
                </a:solidFill>
              </a:rPr>
              <a:t>.</a:t>
            </a:r>
            <a:endParaRPr lang="sl-SI" sz="14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5" name="Slika 4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3096" y="5343618"/>
            <a:ext cx="1660585" cy="117569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27871183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Vprašanje št. 8</a:t>
            </a:r>
            <a:endParaRPr lang="sl-SI" dirty="0"/>
          </a:p>
        </p:txBody>
      </p:sp>
      <p:sp>
        <p:nvSpPr>
          <p:cNvPr id="5" name="Ograda vsebine 2"/>
          <p:cNvSpPr>
            <a:spLocks noGrp="1"/>
          </p:cNvSpPr>
          <p:nvPr>
            <p:ph sz="half" idx="1"/>
          </p:nvPr>
        </p:nvSpPr>
        <p:spPr>
          <a:xfrm>
            <a:off x="1250830" y="1965960"/>
            <a:ext cx="6374921" cy="4160204"/>
          </a:xfrm>
        </p:spPr>
        <p:txBody>
          <a:bodyPr>
            <a:normAutofit fontScale="85000" lnSpcReduction="10000"/>
          </a:bodyPr>
          <a:lstStyle/>
          <a:p>
            <a:r>
              <a:rPr lang="sl-SI" sz="3500" dirty="0">
                <a:solidFill>
                  <a:schemeClr val="tx2">
                    <a:lumMod val="75000"/>
                  </a:schemeClr>
                </a:solidFill>
              </a:rPr>
              <a:t>Kolesar si. Kaj pojasnjuje dopolnilna tabla pod prometnim znakom?</a:t>
            </a:r>
          </a:p>
          <a:p>
            <a:endParaRPr lang="sl-SI" sz="2200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sl-SI" sz="2600" dirty="0">
                <a:solidFill>
                  <a:schemeClr val="tx2">
                    <a:lumMod val="75000"/>
                  </a:schemeClr>
                </a:solidFill>
              </a:rPr>
              <a:t>Izberite en odgovor: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sl-SI" sz="2600" dirty="0">
                <a:solidFill>
                  <a:schemeClr val="tx2">
                    <a:lumMod val="75000"/>
                  </a:schemeClr>
                </a:solidFill>
              </a:rPr>
              <a:t>Pripravim se, da bom čez 100 metrov nadaljeval vožnjo s kolesom po kolesarski stezi.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sl-SI" sz="2600" dirty="0">
                <a:solidFill>
                  <a:schemeClr val="tx2">
                    <a:lumMod val="75000"/>
                  </a:schemeClr>
                </a:solidFill>
              </a:rPr>
              <a:t>Pri vhodu na napovedano križišče (čez 100 metrov) bom ustavil, saj tam stoji znak USTAVI!.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sl-SI" sz="2600" dirty="0">
                <a:solidFill>
                  <a:schemeClr val="tx2">
                    <a:lumMod val="75000"/>
                  </a:schemeClr>
                </a:solidFill>
              </a:rPr>
              <a:t>Pot nadaljujem kot pešec, ker bo cesta čez 100 metrov zaprta.</a:t>
            </a:r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36971" y="397084"/>
            <a:ext cx="4381500" cy="3286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531292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In odgovor je</a:t>
            </a:r>
            <a:endParaRPr lang="sl-SI" dirty="0"/>
          </a:p>
        </p:txBody>
      </p:sp>
      <p:sp>
        <p:nvSpPr>
          <p:cNvPr id="7" name="Pravokotnik 6"/>
          <p:cNvSpPr/>
          <p:nvPr/>
        </p:nvSpPr>
        <p:spPr>
          <a:xfrm>
            <a:off x="1365849" y="2403228"/>
            <a:ext cx="700177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sl-SI" sz="3200" dirty="0">
                <a:solidFill>
                  <a:schemeClr val="tx2">
                    <a:lumMod val="75000"/>
                  </a:schemeClr>
                </a:solidFill>
              </a:rPr>
              <a:t>Pri vhodu na napovedano križišče (čez 100 metrov) bom ustavil, saj tam stoji znak USTAVI!.</a:t>
            </a:r>
          </a:p>
        </p:txBody>
      </p:sp>
      <p:pic>
        <p:nvPicPr>
          <p:cNvPr id="5" name="Slika 4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3096" y="5343618"/>
            <a:ext cx="1660585" cy="117569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34462465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Vprašanje št. 9</a:t>
            </a:r>
            <a:endParaRPr lang="sl-SI" dirty="0"/>
          </a:p>
        </p:txBody>
      </p:sp>
      <p:sp>
        <p:nvSpPr>
          <p:cNvPr id="6" name="Ograda vsebine 2"/>
          <p:cNvSpPr>
            <a:spLocks noGrp="1"/>
          </p:cNvSpPr>
          <p:nvPr>
            <p:ph sz="half" idx="1"/>
          </p:nvPr>
        </p:nvSpPr>
        <p:spPr>
          <a:xfrm>
            <a:off x="1250830" y="1965960"/>
            <a:ext cx="6883879" cy="4160204"/>
          </a:xfrm>
        </p:spPr>
        <p:txBody>
          <a:bodyPr>
            <a:normAutofit fontScale="32500" lnSpcReduction="20000"/>
          </a:bodyPr>
          <a:lstStyle/>
          <a:p>
            <a:r>
              <a:rPr lang="pl-PL" sz="9800" dirty="0">
                <a:solidFill>
                  <a:schemeClr val="tx2">
                    <a:lumMod val="75000"/>
                  </a:schemeClr>
                </a:solidFill>
              </a:rPr>
              <a:t>S kolesom se želiš vključiti v promet. Katero ravnanje je pravilno?</a:t>
            </a:r>
          </a:p>
          <a:p>
            <a:endParaRPr lang="pl-PL" sz="3200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pl-PL" sz="7400" dirty="0">
                <a:solidFill>
                  <a:schemeClr val="tx2">
                    <a:lumMod val="75000"/>
                  </a:schemeClr>
                </a:solidFill>
              </a:rPr>
              <a:t>Izberite en odgovor:</a:t>
            </a: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pl-PL" sz="7400" dirty="0">
                <a:solidFill>
                  <a:schemeClr val="tx2">
                    <a:lumMod val="75000"/>
                  </a:schemeClr>
                </a:solidFill>
              </a:rPr>
              <a:t>Dokler se ne morem varno vključiti v promet, vozim po pločniku.</a:t>
            </a: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pl-PL" sz="7400" dirty="0">
                <a:solidFill>
                  <a:schemeClr val="tx2">
                    <a:lumMod val="75000"/>
                  </a:schemeClr>
                </a:solidFill>
              </a:rPr>
              <a:t>Prepričam se, da ni bližajočega se vozila. Kolo postavim s pločnika na vozišče, z roko nakažem vključevanje, še enkrat pogledam in odpeljem.</a:t>
            </a: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pl-PL" sz="7400" dirty="0">
                <a:solidFill>
                  <a:schemeClr val="tx2">
                    <a:lumMod val="75000"/>
                  </a:schemeClr>
                </a:solidFill>
              </a:rPr>
              <a:t>S pogledom na desno se prepričam, če lahko to storim varno, saj me vozila z leve ne motijo, sedem na kolo in odpeljem.</a:t>
            </a:r>
            <a:endParaRPr lang="sl-SI" sz="43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6970" y="371205"/>
            <a:ext cx="3956289" cy="2967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208340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019300" y="0"/>
            <a:ext cx="8229600" cy="1143000"/>
          </a:xfrm>
        </p:spPr>
        <p:txBody>
          <a:bodyPr/>
          <a:lstStyle/>
          <a:p>
            <a:r>
              <a:rPr lang="sl-SI" dirty="0" smtClean="0"/>
              <a:t>Izberi vprašanje</a:t>
            </a:r>
            <a:endParaRPr lang="sl-SI" dirty="0"/>
          </a:p>
        </p:txBody>
      </p:sp>
      <p:sp>
        <p:nvSpPr>
          <p:cNvPr id="4" name="AutoShape 4">
            <a:hlinkClick r:id="" action="ppaction://hlinkshowjump?jump=nextslide"/>
            <a:hlinkHover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828800" y="1066800"/>
            <a:ext cx="1600200" cy="1219200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sl-SI" sz="4400" dirty="0"/>
              <a:t>1</a:t>
            </a:r>
          </a:p>
        </p:txBody>
      </p:sp>
      <p:sp>
        <p:nvSpPr>
          <p:cNvPr id="5" name="AutoShape 9">
            <a:hlinkClick r:id="rId2" action="ppaction://hlinksldjump"/>
            <a:hlinkHover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581400" y="1066800"/>
            <a:ext cx="1600200" cy="1219200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sl-SI" sz="4400" dirty="0"/>
              <a:t>2</a:t>
            </a:r>
          </a:p>
        </p:txBody>
      </p:sp>
      <p:sp>
        <p:nvSpPr>
          <p:cNvPr id="6" name="AutoShape 10">
            <a:hlinkClick r:id="rId3" action="ppaction://hlinksldjump"/>
            <a:hlinkHover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334000" y="1066800"/>
            <a:ext cx="1600200" cy="1219200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sl-SI" sz="4400" dirty="0"/>
              <a:t>3</a:t>
            </a:r>
          </a:p>
        </p:txBody>
      </p:sp>
      <p:sp>
        <p:nvSpPr>
          <p:cNvPr id="7" name="AutoShape 11">
            <a:hlinkClick r:id="rId4" action="ppaction://hlinksldjump"/>
            <a:hlinkHover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7086600" y="1066800"/>
            <a:ext cx="1600200" cy="1219200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sl-SI" sz="4400"/>
              <a:t>4</a:t>
            </a:r>
          </a:p>
        </p:txBody>
      </p:sp>
      <p:sp>
        <p:nvSpPr>
          <p:cNvPr id="8" name="AutoShape 12">
            <a:hlinkClick r:id="rId5" action="ppaction://hlinksldjump"/>
            <a:hlinkHover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839200" y="1066800"/>
            <a:ext cx="1600200" cy="1219200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sl-SI" sz="4400"/>
              <a:t>5</a:t>
            </a:r>
          </a:p>
        </p:txBody>
      </p:sp>
      <p:sp>
        <p:nvSpPr>
          <p:cNvPr id="9" name="AutoShape 13">
            <a:hlinkClick r:id="rId6" action="ppaction://hlinksldjump"/>
            <a:hlinkHover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828800" y="2514600"/>
            <a:ext cx="1600200" cy="1219200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sl-SI" sz="4400" dirty="0"/>
              <a:t>6</a:t>
            </a:r>
          </a:p>
        </p:txBody>
      </p:sp>
      <p:sp>
        <p:nvSpPr>
          <p:cNvPr id="10" name="AutoShape 14">
            <a:hlinkClick r:id="rId7" action="ppaction://hlinksldjump"/>
            <a:hlinkHover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581400" y="2514600"/>
            <a:ext cx="1600200" cy="1219200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sl-SI" sz="4400"/>
              <a:t>7</a:t>
            </a:r>
          </a:p>
        </p:txBody>
      </p:sp>
      <p:sp>
        <p:nvSpPr>
          <p:cNvPr id="11" name="AutoShape 15">
            <a:hlinkClick r:id="rId8" action="ppaction://hlinksldjump"/>
            <a:hlinkHover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334000" y="2514600"/>
            <a:ext cx="1600200" cy="1219200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sl-SI" sz="4400"/>
              <a:t>8</a:t>
            </a:r>
          </a:p>
        </p:txBody>
      </p:sp>
      <p:sp>
        <p:nvSpPr>
          <p:cNvPr id="12" name="AutoShape 16">
            <a:hlinkClick r:id="rId9" action="ppaction://hlinksldjump"/>
            <a:hlinkHover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7086600" y="2514600"/>
            <a:ext cx="1600200" cy="1219200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sl-SI" sz="4400"/>
              <a:t>9</a:t>
            </a:r>
          </a:p>
        </p:txBody>
      </p:sp>
      <p:sp>
        <p:nvSpPr>
          <p:cNvPr id="13" name="AutoShape 17">
            <a:hlinkClick r:id="rId10" action="ppaction://hlinksldjump"/>
            <a:hlinkHover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839200" y="2514600"/>
            <a:ext cx="1600200" cy="1219200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sl-SI" sz="4400"/>
              <a:t>10</a:t>
            </a:r>
          </a:p>
        </p:txBody>
      </p:sp>
      <p:sp>
        <p:nvSpPr>
          <p:cNvPr id="14" name="AutoShape 18">
            <a:hlinkClick r:id="rId11" action="ppaction://hlinksldjump"/>
            <a:hlinkHover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828800" y="3886200"/>
            <a:ext cx="1600200" cy="1219200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sl-SI" sz="4400"/>
              <a:t>11</a:t>
            </a:r>
          </a:p>
        </p:txBody>
      </p:sp>
      <p:sp>
        <p:nvSpPr>
          <p:cNvPr id="15" name="AutoShape 19">
            <a:hlinkClick r:id="rId12" action="ppaction://hlinksldjump"/>
            <a:hlinkHover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581400" y="3886200"/>
            <a:ext cx="1600200" cy="1219200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sl-SI" sz="4400"/>
              <a:t>12</a:t>
            </a:r>
          </a:p>
        </p:txBody>
      </p:sp>
      <p:sp>
        <p:nvSpPr>
          <p:cNvPr id="16" name="AutoShape 20">
            <a:hlinkClick r:id="rId13" action="ppaction://hlinksldjump"/>
            <a:hlinkHover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334000" y="3886200"/>
            <a:ext cx="1600200" cy="1219200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sl-SI" sz="4400"/>
              <a:t>13</a:t>
            </a:r>
          </a:p>
        </p:txBody>
      </p:sp>
      <p:sp>
        <p:nvSpPr>
          <p:cNvPr id="17" name="AutoShape 21">
            <a:hlinkClick r:id="rId14" action="ppaction://hlinksldjump"/>
            <a:hlinkHover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7086600" y="3886200"/>
            <a:ext cx="1600200" cy="1219200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sl-SI" sz="4400"/>
              <a:t>14</a:t>
            </a:r>
          </a:p>
        </p:txBody>
      </p:sp>
      <p:sp>
        <p:nvSpPr>
          <p:cNvPr id="18" name="AutoShape 22">
            <a:hlinkClick r:id="rId15" action="ppaction://hlinksldjump"/>
            <a:hlinkHover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839200" y="3886200"/>
            <a:ext cx="1600200" cy="1219200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sl-SI" sz="4400"/>
              <a:t>15</a:t>
            </a:r>
          </a:p>
        </p:txBody>
      </p:sp>
      <p:sp>
        <p:nvSpPr>
          <p:cNvPr id="19" name="AutoShape 23">
            <a:hlinkClick r:id="rId16" action="ppaction://hlinksldjump"/>
            <a:hlinkHover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828800" y="5334000"/>
            <a:ext cx="1600200" cy="1219200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sl-SI" sz="4400"/>
              <a:t>16</a:t>
            </a:r>
          </a:p>
        </p:txBody>
      </p:sp>
      <p:sp>
        <p:nvSpPr>
          <p:cNvPr id="20" name="AutoShape 24">
            <a:hlinkClick r:id="rId17" action="ppaction://hlinksldjump"/>
            <a:hlinkHover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581400" y="5334000"/>
            <a:ext cx="1600200" cy="1219200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sl-SI" sz="4400"/>
              <a:t>17</a:t>
            </a:r>
          </a:p>
        </p:txBody>
      </p:sp>
      <p:sp>
        <p:nvSpPr>
          <p:cNvPr id="21" name="AutoShape 25">
            <a:hlinkClick r:id="rId18" action="ppaction://hlinksldjump"/>
            <a:hlinkHover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334000" y="5334000"/>
            <a:ext cx="1600200" cy="1219200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sl-SI" sz="4400"/>
              <a:t>18</a:t>
            </a:r>
          </a:p>
        </p:txBody>
      </p:sp>
      <p:sp>
        <p:nvSpPr>
          <p:cNvPr id="22" name="AutoShape 26">
            <a:hlinkClick r:id="rId19" action="ppaction://hlinksldjump"/>
            <a:hlinkHover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7086600" y="5334000"/>
            <a:ext cx="1600200" cy="1219200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sl-SI" sz="4400"/>
              <a:t>19</a:t>
            </a:r>
          </a:p>
        </p:txBody>
      </p:sp>
      <p:sp>
        <p:nvSpPr>
          <p:cNvPr id="23" name="AutoShape 27">
            <a:hlinkClick r:id="rId20" action="ppaction://hlinksldjump"/>
            <a:hlinkHover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839200" y="5334000"/>
            <a:ext cx="1600200" cy="1219200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sl-SI" sz="4400"/>
              <a:t>20</a:t>
            </a:r>
          </a:p>
        </p:txBody>
      </p:sp>
    </p:spTree>
    <p:extLst>
      <p:ext uri="{BB962C8B-B14F-4D97-AF65-F5344CB8AC3E}">
        <p14:creationId xmlns:p14="http://schemas.microsoft.com/office/powerpoint/2010/main" val="1530904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>
                      <p:stCondLst>
                        <p:cond delay="0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1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" fill="hold">
                      <p:stCondLst>
                        <p:cond delay="0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29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0" fill="hold">
                      <p:stCondLst>
                        <p:cond delay="0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1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45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6" fill="hold">
                      <p:stCondLst>
                        <p:cond delay="0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9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53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4" fill="hold">
                      <p:stCondLst>
                        <p:cond delay="0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61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2" fill="hold">
                      <p:stCondLst>
                        <p:cond delay="0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5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7" grpId="1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In odgovor je</a:t>
            </a:r>
            <a:endParaRPr lang="sl-SI" dirty="0"/>
          </a:p>
        </p:txBody>
      </p:sp>
      <p:sp>
        <p:nvSpPr>
          <p:cNvPr id="7" name="Pravokotnik 6"/>
          <p:cNvSpPr/>
          <p:nvPr/>
        </p:nvSpPr>
        <p:spPr>
          <a:xfrm>
            <a:off x="1143000" y="2467003"/>
            <a:ext cx="778102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pl-PL" sz="3200" dirty="0">
                <a:solidFill>
                  <a:schemeClr val="tx2">
                    <a:lumMod val="75000"/>
                  </a:schemeClr>
                </a:solidFill>
              </a:rPr>
              <a:t>Prepričam se, da ni bližajočega se vozila. Kolo postavim s pločnika na vozišče, z roko nakažem vključevanje, še enkrat pogledam in odpeljem.</a:t>
            </a:r>
          </a:p>
        </p:txBody>
      </p:sp>
      <p:pic>
        <p:nvPicPr>
          <p:cNvPr id="5" name="Slika 4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3096" y="5343618"/>
            <a:ext cx="1660585" cy="117569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84031929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Vprašanje št. 10</a:t>
            </a:r>
            <a:endParaRPr lang="sl-SI" dirty="0"/>
          </a:p>
        </p:txBody>
      </p:sp>
      <p:sp>
        <p:nvSpPr>
          <p:cNvPr id="5" name="Ograda vsebine 2"/>
          <p:cNvSpPr>
            <a:spLocks noGrp="1"/>
          </p:cNvSpPr>
          <p:nvPr>
            <p:ph sz="half" idx="1"/>
          </p:nvPr>
        </p:nvSpPr>
        <p:spPr>
          <a:xfrm>
            <a:off x="1250830" y="1965960"/>
            <a:ext cx="6944264" cy="4160204"/>
          </a:xfrm>
        </p:spPr>
        <p:txBody>
          <a:bodyPr>
            <a:normAutofit fontScale="62500" lnSpcReduction="20000"/>
          </a:bodyPr>
          <a:lstStyle/>
          <a:p>
            <a:r>
              <a:rPr lang="pl-PL" sz="5100" dirty="0">
                <a:solidFill>
                  <a:schemeClr val="tx2">
                    <a:lumMod val="75000"/>
                  </a:schemeClr>
                </a:solidFill>
              </a:rPr>
              <a:t>Kolesar si. Tovorno vozilo, ki te prehiteva, zavija na desno. Ali je zate varno, da nadaljuješ vožnjo naravnost?</a:t>
            </a:r>
          </a:p>
          <a:p>
            <a:endParaRPr lang="pl-PL" sz="3200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pl-PL" sz="3800" dirty="0">
                <a:solidFill>
                  <a:schemeClr val="tx2">
                    <a:lumMod val="75000"/>
                  </a:schemeClr>
                </a:solidFill>
              </a:rPr>
              <a:t>Izberite en odgovor:</a:t>
            </a: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pl-PL" sz="3800" dirty="0">
                <a:solidFill>
                  <a:schemeClr val="tx2">
                    <a:lumMod val="75000"/>
                  </a:schemeClr>
                </a:solidFill>
              </a:rPr>
              <a:t>Da, ker vozim naravnost imam prednost in mi ne preti nobena nevarnost.</a:t>
            </a: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pl-PL" sz="3800" dirty="0">
                <a:solidFill>
                  <a:schemeClr val="tx2">
                    <a:lumMod val="75000"/>
                  </a:schemeClr>
                </a:solidFill>
              </a:rPr>
              <a:t>Ne, ker tovorno vozilo zavija na desno, obstaja možnost, da me voznik zaradi mrtvega kota ne opazi in mi zapre pot.</a:t>
            </a: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pl-PL" sz="3800" dirty="0">
                <a:solidFill>
                  <a:schemeClr val="tx2">
                    <a:lumMod val="75000"/>
                  </a:schemeClr>
                </a:solidFill>
              </a:rPr>
              <a:t>Da, saj me mora voznik tovornega vozila opaziti.</a:t>
            </a:r>
            <a:endParaRPr lang="sl-SI" sz="29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14581" y="293567"/>
            <a:ext cx="3760758" cy="2820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430594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In odgovor je</a:t>
            </a:r>
            <a:endParaRPr lang="sl-SI" dirty="0"/>
          </a:p>
        </p:txBody>
      </p:sp>
      <p:sp>
        <p:nvSpPr>
          <p:cNvPr id="7" name="Pravokotnik 6"/>
          <p:cNvSpPr/>
          <p:nvPr/>
        </p:nvSpPr>
        <p:spPr>
          <a:xfrm>
            <a:off x="1331343" y="2403228"/>
            <a:ext cx="825260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pl-PL" sz="3200" dirty="0">
                <a:solidFill>
                  <a:schemeClr val="tx2">
                    <a:lumMod val="75000"/>
                  </a:schemeClr>
                </a:solidFill>
              </a:rPr>
              <a:t>Ne, ker tovorno vozilo zavija na desno, obstaja možnost, da me voznik zaradi mrtvega kota ne opazi in mi zapre pot.</a:t>
            </a:r>
          </a:p>
        </p:txBody>
      </p:sp>
      <p:pic>
        <p:nvPicPr>
          <p:cNvPr id="5" name="Slika 4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3096" y="5343618"/>
            <a:ext cx="1660585" cy="117569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4410253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Vprašanje št. 11</a:t>
            </a:r>
            <a:endParaRPr lang="sl-SI" dirty="0"/>
          </a:p>
        </p:txBody>
      </p:sp>
      <p:sp>
        <p:nvSpPr>
          <p:cNvPr id="5" name="Ograda vsebine 2"/>
          <p:cNvSpPr>
            <a:spLocks noGrp="1"/>
          </p:cNvSpPr>
          <p:nvPr>
            <p:ph sz="half" idx="1"/>
          </p:nvPr>
        </p:nvSpPr>
        <p:spPr>
          <a:xfrm>
            <a:off x="1250831" y="1965960"/>
            <a:ext cx="6055744" cy="4160204"/>
          </a:xfrm>
        </p:spPr>
        <p:txBody>
          <a:bodyPr>
            <a:normAutofit/>
          </a:bodyPr>
          <a:lstStyle/>
          <a:p>
            <a:r>
              <a:rPr lang="pl-PL" sz="3200" dirty="0">
                <a:solidFill>
                  <a:schemeClr val="tx2">
                    <a:lumMod val="75000"/>
                  </a:schemeClr>
                </a:solidFill>
              </a:rPr>
              <a:t>Po vozišču voziš za kolesarjem. Kolikšna je primerna varnostna razdalja med vama?</a:t>
            </a:r>
          </a:p>
          <a:p>
            <a:endParaRPr lang="pl-PL" sz="2000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pl-PL" sz="2400" dirty="0">
                <a:solidFill>
                  <a:schemeClr val="tx2">
                    <a:lumMod val="75000"/>
                  </a:schemeClr>
                </a:solidFill>
              </a:rPr>
              <a:t>Izberite en odgovor: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pl-PL" sz="2400" dirty="0">
                <a:solidFill>
                  <a:schemeClr val="tx2">
                    <a:lumMod val="75000"/>
                  </a:schemeClr>
                </a:solidFill>
              </a:rPr>
              <a:t>Vsaj tri dolžine kolesa.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pl-PL" sz="2400" dirty="0">
                <a:solidFill>
                  <a:schemeClr val="tx2">
                    <a:lumMod val="75000"/>
                  </a:schemeClr>
                </a:solidFill>
              </a:rPr>
              <a:t>Vsaj ena dolžina kolesa.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pl-PL" sz="2400" dirty="0">
                <a:solidFill>
                  <a:schemeClr val="tx2">
                    <a:lumMod val="75000"/>
                  </a:schemeClr>
                </a:solidFill>
              </a:rPr>
              <a:t>Vsaj pet dolžin kolesa.</a:t>
            </a:r>
            <a:endParaRPr lang="sl-SI" sz="18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4596" y="366029"/>
            <a:ext cx="4434769" cy="3326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133091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In odgovor je</a:t>
            </a:r>
            <a:endParaRPr lang="sl-SI" dirty="0"/>
          </a:p>
        </p:txBody>
      </p:sp>
      <p:sp>
        <p:nvSpPr>
          <p:cNvPr id="8" name="Pravokotnik 7"/>
          <p:cNvSpPr/>
          <p:nvPr/>
        </p:nvSpPr>
        <p:spPr>
          <a:xfrm>
            <a:off x="1725286" y="2536968"/>
            <a:ext cx="434144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pl-PL" sz="3200" dirty="0" smtClean="0">
                <a:solidFill>
                  <a:schemeClr val="tx2">
                    <a:lumMod val="75000"/>
                  </a:schemeClr>
                </a:solidFill>
              </a:rPr>
              <a:t> Vsaj </a:t>
            </a:r>
            <a:r>
              <a:rPr lang="pl-PL" sz="3200" dirty="0">
                <a:solidFill>
                  <a:schemeClr val="tx2">
                    <a:lumMod val="75000"/>
                  </a:schemeClr>
                </a:solidFill>
              </a:rPr>
              <a:t>tri dolžine kolesa.</a:t>
            </a:r>
          </a:p>
        </p:txBody>
      </p:sp>
      <p:pic>
        <p:nvPicPr>
          <p:cNvPr id="5" name="Slika 4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3096" y="5343618"/>
            <a:ext cx="1660585" cy="117569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08769573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Vprašanje št. 12</a:t>
            </a:r>
            <a:endParaRPr lang="sl-SI" dirty="0"/>
          </a:p>
        </p:txBody>
      </p:sp>
      <p:sp>
        <p:nvSpPr>
          <p:cNvPr id="5" name="Ograda vsebine 2"/>
          <p:cNvSpPr>
            <a:spLocks noGrp="1"/>
          </p:cNvSpPr>
          <p:nvPr>
            <p:ph sz="half" idx="1"/>
          </p:nvPr>
        </p:nvSpPr>
        <p:spPr>
          <a:xfrm>
            <a:off x="1250830" y="1965959"/>
            <a:ext cx="6978770" cy="4365829"/>
          </a:xfrm>
        </p:spPr>
        <p:txBody>
          <a:bodyPr>
            <a:normAutofit fontScale="47500" lnSpcReduction="20000"/>
          </a:bodyPr>
          <a:lstStyle/>
          <a:p>
            <a:r>
              <a:rPr lang="pl-PL" sz="6700" dirty="0">
                <a:solidFill>
                  <a:schemeClr val="tx2">
                    <a:lumMod val="75000"/>
                  </a:schemeClr>
                </a:solidFill>
              </a:rPr>
              <a:t>Rdeči osebni avtomobil pred teboj se je pričel premikati iz kolone parkiranih vozil. Kaj storiš?</a:t>
            </a:r>
          </a:p>
          <a:p>
            <a:endParaRPr lang="pl-PL" sz="3200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pl-PL" sz="5100" dirty="0">
                <a:solidFill>
                  <a:schemeClr val="tx2">
                    <a:lumMod val="75000"/>
                  </a:schemeClr>
                </a:solidFill>
              </a:rPr>
              <a:t>Izberite en odgovor:</a:t>
            </a:r>
          </a:p>
          <a:p>
            <a:pPr marL="685800" indent="-685800">
              <a:buFont typeface="Wingdings" panose="05000000000000000000" pitchFamily="2" charset="2"/>
              <a:buChar char="q"/>
            </a:pPr>
            <a:r>
              <a:rPr lang="pl-PL" sz="5100" dirty="0">
                <a:solidFill>
                  <a:schemeClr val="tx2">
                    <a:lumMod val="75000"/>
                  </a:schemeClr>
                </a:solidFill>
              </a:rPr>
              <a:t>Povečam hitrost in prehitim rdeči osebni avtomobil, še preden se vključi v promet.</a:t>
            </a:r>
          </a:p>
          <a:p>
            <a:pPr marL="685800" indent="-685800">
              <a:buFont typeface="Wingdings" panose="05000000000000000000" pitchFamily="2" charset="2"/>
              <a:buChar char="q"/>
            </a:pPr>
            <a:r>
              <a:rPr lang="pl-PL" sz="5100" dirty="0">
                <a:solidFill>
                  <a:schemeClr val="tx2">
                    <a:lumMod val="75000"/>
                  </a:schemeClr>
                </a:solidFill>
              </a:rPr>
              <a:t>Ostro zapeljem proti rdečemu osebnemu avtomobilu in vozniku nakažem, da se mi umakne.</a:t>
            </a:r>
          </a:p>
          <a:p>
            <a:pPr marL="685800" indent="-685800">
              <a:buFont typeface="Wingdings" panose="05000000000000000000" pitchFamily="2" charset="2"/>
              <a:buChar char="q"/>
            </a:pPr>
            <a:r>
              <a:rPr lang="pl-PL" sz="5100" dirty="0">
                <a:solidFill>
                  <a:schemeClr val="tx2">
                    <a:lumMod val="75000"/>
                  </a:schemeClr>
                </a:solidFill>
              </a:rPr>
              <a:t>Zmanjšam hitrost in omogočim rdečemu osebnemu avtomobilu vključevanje v promet.</a:t>
            </a:r>
            <a:endParaRPr lang="sl-SI" sz="38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78136" y="322895"/>
            <a:ext cx="3836673" cy="2877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127066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In odgovor je</a:t>
            </a:r>
            <a:endParaRPr lang="sl-SI" dirty="0"/>
          </a:p>
        </p:txBody>
      </p:sp>
      <p:sp>
        <p:nvSpPr>
          <p:cNvPr id="7" name="Pravokotnik 6"/>
          <p:cNvSpPr/>
          <p:nvPr/>
        </p:nvSpPr>
        <p:spPr>
          <a:xfrm>
            <a:off x="1414732" y="2403228"/>
            <a:ext cx="763437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indent="-685800">
              <a:buFont typeface="Wingdings" panose="05000000000000000000" pitchFamily="2" charset="2"/>
              <a:buChar char="q"/>
            </a:pPr>
            <a:r>
              <a:rPr lang="pl-PL" sz="3200" dirty="0">
                <a:solidFill>
                  <a:schemeClr val="tx2">
                    <a:lumMod val="75000"/>
                  </a:schemeClr>
                </a:solidFill>
              </a:rPr>
              <a:t>Zmanjšam hitrost in omogočim rdečemu osebnemu avtomobilu vključevanje v promet.</a:t>
            </a:r>
            <a:endParaRPr lang="sl-SI" sz="12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5" name="Slika 4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3096" y="5343618"/>
            <a:ext cx="1660585" cy="117569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84001864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73988" y="609600"/>
            <a:ext cx="9875520" cy="1356360"/>
          </a:xfrm>
        </p:spPr>
        <p:txBody>
          <a:bodyPr/>
          <a:lstStyle/>
          <a:p>
            <a:r>
              <a:rPr lang="sl-SI" dirty="0" smtClean="0"/>
              <a:t>Vprašanje št. 13</a:t>
            </a:r>
            <a:endParaRPr lang="sl-SI" dirty="0"/>
          </a:p>
        </p:txBody>
      </p:sp>
      <p:sp>
        <p:nvSpPr>
          <p:cNvPr id="6" name="Ograda vsebine 2"/>
          <p:cNvSpPr>
            <a:spLocks noGrp="1"/>
          </p:cNvSpPr>
          <p:nvPr>
            <p:ph sz="half" idx="1"/>
          </p:nvPr>
        </p:nvSpPr>
        <p:spPr>
          <a:xfrm>
            <a:off x="1250830" y="1965960"/>
            <a:ext cx="6374921" cy="4160204"/>
          </a:xfrm>
        </p:spPr>
        <p:txBody>
          <a:bodyPr>
            <a:normAutofit fontScale="85000" lnSpcReduction="20000"/>
          </a:bodyPr>
          <a:lstStyle/>
          <a:p>
            <a:r>
              <a:rPr lang="pl-PL" sz="3800" dirty="0">
                <a:solidFill>
                  <a:schemeClr val="tx2">
                    <a:lumMod val="75000"/>
                  </a:schemeClr>
                </a:solidFill>
              </a:rPr>
              <a:t>Na križišču s prednostno cesto kolesarja zavijata na desno. Kateri kolesar se je pravilno razvrstil?</a:t>
            </a:r>
          </a:p>
          <a:p>
            <a:endParaRPr lang="pl-PL" sz="3200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pl-PL" sz="2800" dirty="0">
                <a:solidFill>
                  <a:schemeClr val="tx2">
                    <a:lumMod val="75000"/>
                  </a:schemeClr>
                </a:solidFill>
              </a:rPr>
              <a:t>Izberite en odgovor: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pl-PL" sz="2800" dirty="0">
                <a:solidFill>
                  <a:schemeClr val="tx2">
                    <a:lumMod val="75000"/>
                  </a:schemeClr>
                </a:solidFill>
              </a:rPr>
              <a:t>Nobeden od njiju se ni razvrstil pravilno.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pl-PL" sz="2800" dirty="0">
                <a:solidFill>
                  <a:schemeClr val="tx2">
                    <a:lumMod val="75000"/>
                  </a:schemeClr>
                </a:solidFill>
              </a:rPr>
              <a:t>Pravilno se je razvrstil kolesar z zeleno čelado, saj bo lažje zavil.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pl-PL" sz="2800" dirty="0">
                <a:solidFill>
                  <a:schemeClr val="tx2">
                    <a:lumMod val="75000"/>
                  </a:schemeClr>
                </a:solidFill>
              </a:rPr>
              <a:t>Pravilno se je razvrstil kolesar z roza čelado, saj se je razvrstil ob desni rob vozišča.</a:t>
            </a: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0707" y="322897"/>
            <a:ext cx="4381500" cy="3286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918998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In odgovor je</a:t>
            </a:r>
            <a:endParaRPr lang="sl-SI" dirty="0"/>
          </a:p>
        </p:txBody>
      </p:sp>
      <p:sp>
        <p:nvSpPr>
          <p:cNvPr id="7" name="Pravokotnik 6"/>
          <p:cNvSpPr/>
          <p:nvPr/>
        </p:nvSpPr>
        <p:spPr>
          <a:xfrm>
            <a:off x="1503870" y="2329458"/>
            <a:ext cx="732957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pl-PL" sz="3200" dirty="0">
                <a:solidFill>
                  <a:schemeClr val="tx2">
                    <a:lumMod val="75000"/>
                  </a:schemeClr>
                </a:solidFill>
              </a:rPr>
              <a:t>Pravilno se je razvrstil kolesar z roza čelado, saj se je razvrstil ob desni rob vozišča.</a:t>
            </a:r>
            <a:endParaRPr lang="pl-PL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5" name="Slika 4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3096" y="5343618"/>
            <a:ext cx="1660585" cy="117569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87580073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Vprašanje št. 14</a:t>
            </a:r>
            <a:endParaRPr lang="sl-SI" dirty="0"/>
          </a:p>
        </p:txBody>
      </p:sp>
      <p:sp>
        <p:nvSpPr>
          <p:cNvPr id="7" name="Ograda vsebine 2"/>
          <p:cNvSpPr>
            <a:spLocks noGrp="1"/>
          </p:cNvSpPr>
          <p:nvPr>
            <p:ph sz="half" idx="1"/>
          </p:nvPr>
        </p:nvSpPr>
        <p:spPr>
          <a:xfrm>
            <a:off x="1250830" y="1965960"/>
            <a:ext cx="6495691" cy="4160204"/>
          </a:xfrm>
        </p:spPr>
        <p:txBody>
          <a:bodyPr>
            <a:normAutofit fontScale="77500" lnSpcReduction="20000"/>
          </a:bodyPr>
          <a:lstStyle/>
          <a:p>
            <a:r>
              <a:rPr lang="sl-SI" sz="3800" dirty="0">
                <a:solidFill>
                  <a:schemeClr val="tx2">
                    <a:lumMod val="75000"/>
                  </a:schemeClr>
                </a:solidFill>
              </a:rPr>
              <a:t>Kolesar si. S prednostne ceste želiš zaviti na levo. Katera smer na križišču z gostim prometom je zate bolj varna?</a:t>
            </a:r>
          </a:p>
          <a:p>
            <a:endParaRPr lang="sl-SI" sz="2400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sl-SI" sz="3100" dirty="0">
                <a:solidFill>
                  <a:schemeClr val="tx2">
                    <a:lumMod val="75000"/>
                  </a:schemeClr>
                </a:solidFill>
              </a:rPr>
              <a:t>Izberite en odgovor: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sl-SI" sz="3100" dirty="0">
                <a:solidFill>
                  <a:schemeClr val="tx2">
                    <a:lumMod val="75000"/>
                  </a:schemeClr>
                </a:solidFill>
              </a:rPr>
              <a:t>Varnejša je modra smer zavijanja, saj vozim po prednostni cesti.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sl-SI" sz="3100" dirty="0">
                <a:solidFill>
                  <a:schemeClr val="tx2">
                    <a:lumMod val="75000"/>
                  </a:schemeClr>
                </a:solidFill>
              </a:rPr>
              <a:t>Varneje je, če na nevarnih križiščih uporabim oranžno zamišljeno smer, sestopim s kolesa in prečkam križišče po prehodu za pešce.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sl-SI" sz="3100" dirty="0">
                <a:solidFill>
                  <a:schemeClr val="tx2">
                    <a:lumMod val="75000"/>
                  </a:schemeClr>
                </a:solidFill>
              </a:rPr>
              <a:t>Za zavijanje na levo sta v tem primeru enako varni obe smeri</a:t>
            </a:r>
            <a:r>
              <a:rPr lang="sl-SI" sz="3100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  <a:endParaRPr lang="sl-SI" sz="31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8" name="Slika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84544" y="328072"/>
            <a:ext cx="3973542" cy="2980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92537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Vprašanje št. 1</a:t>
            </a:r>
            <a:endParaRPr lang="sl-SI" dirty="0"/>
          </a:p>
        </p:txBody>
      </p:sp>
      <p:sp>
        <p:nvSpPr>
          <p:cNvPr id="6" name="Ograda vsebine 2"/>
          <p:cNvSpPr>
            <a:spLocks noGrp="1"/>
          </p:cNvSpPr>
          <p:nvPr>
            <p:ph sz="half" idx="1"/>
          </p:nvPr>
        </p:nvSpPr>
        <p:spPr>
          <a:xfrm>
            <a:off x="1250830" y="1965960"/>
            <a:ext cx="6374921" cy="4160204"/>
          </a:xfrm>
        </p:spPr>
        <p:txBody>
          <a:bodyPr>
            <a:normAutofit/>
          </a:bodyPr>
          <a:lstStyle/>
          <a:p>
            <a:r>
              <a:rPr lang="pl-PL" sz="3800" dirty="0">
                <a:solidFill>
                  <a:schemeClr val="tx2">
                    <a:lumMod val="75000"/>
                  </a:schemeClr>
                </a:solidFill>
              </a:rPr>
              <a:t>Kolesar se odpravlja na pot. Kaj je pozabil</a:t>
            </a:r>
            <a:r>
              <a:rPr lang="pl-PL" sz="3800" dirty="0" smtClean="0">
                <a:solidFill>
                  <a:schemeClr val="tx2">
                    <a:lumMod val="75000"/>
                  </a:schemeClr>
                </a:solidFill>
              </a:rPr>
              <a:t>?</a:t>
            </a:r>
          </a:p>
          <a:p>
            <a:endParaRPr lang="pl-PL" sz="1200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pl-PL" sz="2800" dirty="0" smtClean="0">
                <a:solidFill>
                  <a:schemeClr val="tx2">
                    <a:lumMod val="75000"/>
                  </a:schemeClr>
                </a:solidFill>
              </a:rPr>
              <a:t>Izberite </a:t>
            </a:r>
            <a:r>
              <a:rPr lang="pl-PL" sz="2800" dirty="0">
                <a:solidFill>
                  <a:schemeClr val="tx2">
                    <a:lumMod val="75000"/>
                  </a:schemeClr>
                </a:solidFill>
              </a:rPr>
              <a:t>en odgovor: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pl-PL" sz="2800" dirty="0">
                <a:solidFill>
                  <a:schemeClr val="tx2">
                    <a:lumMod val="75000"/>
                  </a:schemeClr>
                </a:solidFill>
              </a:rPr>
              <a:t>Kolesarsko čelado.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pl-PL" sz="2800" dirty="0">
                <a:solidFill>
                  <a:schemeClr val="tx2">
                    <a:lumMod val="75000"/>
                  </a:schemeClr>
                </a:solidFill>
              </a:rPr>
              <a:t>Šolsko torbo.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pl-PL" sz="2800" dirty="0">
                <a:solidFill>
                  <a:schemeClr val="tx2">
                    <a:lumMod val="75000"/>
                  </a:schemeClr>
                </a:solidFill>
              </a:rPr>
              <a:t>Posloviti se od domačih.</a:t>
            </a:r>
            <a:endParaRPr lang="sl-SI" sz="21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2" name="Slika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86804" y="759936"/>
            <a:ext cx="4381500" cy="3286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74684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In odgovor je</a:t>
            </a:r>
            <a:endParaRPr lang="sl-SI" dirty="0"/>
          </a:p>
        </p:txBody>
      </p:sp>
      <p:sp>
        <p:nvSpPr>
          <p:cNvPr id="5" name="Pravokotnik 4"/>
          <p:cNvSpPr/>
          <p:nvPr/>
        </p:nvSpPr>
        <p:spPr>
          <a:xfrm>
            <a:off x="1314090" y="2403228"/>
            <a:ext cx="835612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sl-SI" sz="3200" dirty="0">
                <a:solidFill>
                  <a:schemeClr val="tx2">
                    <a:lumMod val="75000"/>
                  </a:schemeClr>
                </a:solidFill>
              </a:rPr>
              <a:t>Varneje je, če na nevarnih križiščih uporabim oranžno zamišljeno smer, sestopim s kolesa in prečkam križišče po prehodu za pešce.</a:t>
            </a:r>
          </a:p>
        </p:txBody>
      </p:sp>
      <p:pic>
        <p:nvPicPr>
          <p:cNvPr id="7" name="Slika 6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3096" y="5343618"/>
            <a:ext cx="1660585" cy="117569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68515805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Vprašanje št. 15</a:t>
            </a:r>
            <a:endParaRPr lang="sl-SI" dirty="0"/>
          </a:p>
        </p:txBody>
      </p:sp>
      <p:sp>
        <p:nvSpPr>
          <p:cNvPr id="6" name="Ograda vsebine 2"/>
          <p:cNvSpPr>
            <a:spLocks noGrp="1"/>
          </p:cNvSpPr>
          <p:nvPr>
            <p:ph sz="half" idx="1"/>
          </p:nvPr>
        </p:nvSpPr>
        <p:spPr>
          <a:xfrm>
            <a:off x="1250830" y="1965960"/>
            <a:ext cx="6814868" cy="4160204"/>
          </a:xfrm>
        </p:spPr>
        <p:txBody>
          <a:bodyPr>
            <a:normAutofit fontScale="85000" lnSpcReduction="20000"/>
          </a:bodyPr>
          <a:lstStyle/>
          <a:p>
            <a:r>
              <a:rPr lang="sl-SI" sz="3800" dirty="0">
                <a:solidFill>
                  <a:schemeClr val="tx2">
                    <a:lumMod val="75000"/>
                  </a:schemeClr>
                </a:solidFill>
              </a:rPr>
              <a:t>Kolesar je zapeljal na križišče v trenutku, ko sta na prehod stopila pešca. Ali je njegovo ravnanje pravilno?</a:t>
            </a:r>
          </a:p>
          <a:p>
            <a:endParaRPr lang="sl-SI" sz="2400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sl-SI" sz="2800" dirty="0">
                <a:solidFill>
                  <a:schemeClr val="tx2">
                    <a:lumMod val="75000"/>
                  </a:schemeClr>
                </a:solidFill>
              </a:rPr>
              <a:t>Izberite en odgovor: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sl-SI" sz="2800" dirty="0">
                <a:solidFill>
                  <a:schemeClr val="tx2">
                    <a:lumMod val="75000"/>
                  </a:schemeClr>
                </a:solidFill>
              </a:rPr>
              <a:t>Ne, saj obstaja nevarnost, da po prednostni cesti z desne, medtem ko čaka, pripelje vozilo.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sl-SI" sz="2800" dirty="0">
                <a:solidFill>
                  <a:schemeClr val="tx2">
                    <a:lumMod val="75000"/>
                  </a:schemeClr>
                </a:solidFill>
              </a:rPr>
              <a:t>Da, saj bo ustavil pred prehodom in počakal, da pešca prečkata prehod.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sl-SI" sz="2800" dirty="0">
                <a:solidFill>
                  <a:schemeClr val="tx2">
                    <a:lumMod val="75000"/>
                  </a:schemeClr>
                </a:solidFill>
              </a:rPr>
              <a:t>Da, saj vozi po prednostni cesti in ga morajo vozila na neprednostni cesti počakati.</a:t>
            </a: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73528" y="336699"/>
            <a:ext cx="3668743" cy="2751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466035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In odgovor je</a:t>
            </a:r>
            <a:endParaRPr lang="sl-SI" dirty="0"/>
          </a:p>
        </p:txBody>
      </p:sp>
      <p:sp>
        <p:nvSpPr>
          <p:cNvPr id="8" name="Pravokotnik 7"/>
          <p:cNvSpPr/>
          <p:nvPr/>
        </p:nvSpPr>
        <p:spPr>
          <a:xfrm>
            <a:off x="1417607" y="2243193"/>
            <a:ext cx="663946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sl-SI" sz="3200" dirty="0">
                <a:solidFill>
                  <a:schemeClr val="tx2">
                    <a:lumMod val="75000"/>
                  </a:schemeClr>
                </a:solidFill>
              </a:rPr>
              <a:t>Ne, saj obstaja nevarnost, da po prednostni cesti z desne, medtem ko čaka, pripelje vozilo.</a:t>
            </a:r>
          </a:p>
        </p:txBody>
      </p:sp>
      <p:pic>
        <p:nvPicPr>
          <p:cNvPr id="5" name="Slika 4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3096" y="5343618"/>
            <a:ext cx="1660585" cy="117569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21759421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Vprašanje št. 16</a:t>
            </a:r>
            <a:endParaRPr lang="sl-SI" dirty="0"/>
          </a:p>
        </p:txBody>
      </p:sp>
      <p:sp>
        <p:nvSpPr>
          <p:cNvPr id="7" name="Ograda vsebine 2"/>
          <p:cNvSpPr>
            <a:spLocks noGrp="1"/>
          </p:cNvSpPr>
          <p:nvPr>
            <p:ph sz="half" idx="1"/>
          </p:nvPr>
        </p:nvSpPr>
        <p:spPr>
          <a:xfrm>
            <a:off x="1250830" y="1965960"/>
            <a:ext cx="6374921" cy="4160204"/>
          </a:xfrm>
        </p:spPr>
        <p:txBody>
          <a:bodyPr>
            <a:normAutofit lnSpcReduction="10000"/>
          </a:bodyPr>
          <a:lstStyle/>
          <a:p>
            <a:r>
              <a:rPr lang="pl-PL" sz="3500" dirty="0">
                <a:solidFill>
                  <a:schemeClr val="tx2">
                    <a:lumMod val="75000"/>
                  </a:schemeClr>
                </a:solidFill>
              </a:rPr>
              <a:t>Kolesar si. Ali velja med teboj in osebnim avtomobilom desno pravilo?</a:t>
            </a:r>
          </a:p>
          <a:p>
            <a:endParaRPr lang="pl-PL" sz="3200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pl-PL" sz="2400" dirty="0">
                <a:solidFill>
                  <a:schemeClr val="tx2">
                    <a:lumMod val="75000"/>
                  </a:schemeClr>
                </a:solidFill>
              </a:rPr>
              <a:t>Izberite en odgovor: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pl-PL" sz="2400" dirty="0">
                <a:solidFill>
                  <a:schemeClr val="tx2">
                    <a:lumMod val="75000"/>
                  </a:schemeClr>
                </a:solidFill>
              </a:rPr>
              <a:t>Ne.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pl-PL" sz="2400" dirty="0">
                <a:solidFill>
                  <a:schemeClr val="tx2">
                    <a:lumMod val="75000"/>
                  </a:schemeClr>
                </a:solidFill>
              </a:rPr>
              <a:t>Ne, saj osebni avtomobil zavija na desno.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pl-PL" sz="2400" dirty="0">
                <a:solidFill>
                  <a:schemeClr val="tx2">
                    <a:lumMod val="75000"/>
                  </a:schemeClr>
                </a:solidFill>
              </a:rPr>
              <a:t>Da.</a:t>
            </a:r>
            <a:endParaRPr lang="sl-SI" sz="18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4827" y="322897"/>
            <a:ext cx="4381500" cy="3286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458288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In odgovor je</a:t>
            </a:r>
            <a:endParaRPr lang="sl-SI" dirty="0"/>
          </a:p>
        </p:txBody>
      </p:sp>
      <p:sp>
        <p:nvSpPr>
          <p:cNvPr id="7" name="Pravokotnik 6"/>
          <p:cNvSpPr/>
          <p:nvPr/>
        </p:nvSpPr>
        <p:spPr>
          <a:xfrm>
            <a:off x="1481622" y="2329934"/>
            <a:ext cx="121700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pl-PL" sz="3200" dirty="0" smtClean="0">
                <a:solidFill>
                  <a:schemeClr val="tx2">
                    <a:lumMod val="75000"/>
                  </a:schemeClr>
                </a:solidFill>
              </a:rPr>
              <a:t> Da</a:t>
            </a:r>
            <a:r>
              <a:rPr lang="pl-PL" sz="3200" dirty="0">
                <a:solidFill>
                  <a:schemeClr val="tx2">
                    <a:lumMod val="75000"/>
                  </a:schemeClr>
                </a:solidFill>
              </a:rPr>
              <a:t>.</a:t>
            </a:r>
            <a:endParaRPr lang="sl-SI" sz="24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5" name="Slika 4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3096" y="5343618"/>
            <a:ext cx="1660585" cy="117569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48479818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Vprašanje št. 17</a:t>
            </a:r>
            <a:endParaRPr lang="sl-SI" dirty="0"/>
          </a:p>
        </p:txBody>
      </p:sp>
      <p:sp>
        <p:nvSpPr>
          <p:cNvPr id="5" name="Ograda vsebine 2"/>
          <p:cNvSpPr>
            <a:spLocks noGrp="1"/>
          </p:cNvSpPr>
          <p:nvPr>
            <p:ph sz="half" idx="1"/>
          </p:nvPr>
        </p:nvSpPr>
        <p:spPr>
          <a:xfrm>
            <a:off x="1250830" y="1965960"/>
            <a:ext cx="6374921" cy="4160204"/>
          </a:xfrm>
        </p:spPr>
        <p:txBody>
          <a:bodyPr>
            <a:normAutofit/>
          </a:bodyPr>
          <a:lstStyle/>
          <a:p>
            <a:r>
              <a:rPr lang="pl-PL" sz="3200" dirty="0">
                <a:solidFill>
                  <a:schemeClr val="tx2">
                    <a:lumMod val="75000"/>
                  </a:schemeClr>
                </a:solidFill>
              </a:rPr>
              <a:t>Kolesar si. Zakaj imaš prednost pred modrim osebnim avtomobilom?</a:t>
            </a:r>
          </a:p>
          <a:p>
            <a:endParaRPr lang="pl-PL" sz="2400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pl-PL" sz="2400" dirty="0">
                <a:solidFill>
                  <a:schemeClr val="tx2">
                    <a:lumMod val="75000"/>
                  </a:schemeClr>
                </a:solidFill>
              </a:rPr>
              <a:t>Izberite en odgovor: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pl-PL" sz="2400" dirty="0">
                <a:solidFill>
                  <a:schemeClr val="tx2">
                    <a:lumMod val="75000"/>
                  </a:schemeClr>
                </a:solidFill>
              </a:rPr>
              <a:t>Zaradi pravila srečanja.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pl-PL" sz="2400" dirty="0">
                <a:solidFill>
                  <a:schemeClr val="tx2">
                    <a:lumMod val="75000"/>
                  </a:schemeClr>
                </a:solidFill>
              </a:rPr>
              <a:t>Zaradi vožnje po prednostni cesti.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pl-PL" sz="2400" dirty="0">
                <a:solidFill>
                  <a:schemeClr val="tx2">
                    <a:lumMod val="75000"/>
                  </a:schemeClr>
                </a:solidFill>
              </a:rPr>
              <a:t>Zaradi desnega pravila</a:t>
            </a:r>
            <a:r>
              <a:rPr lang="pl-PL" sz="2400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  <a:endParaRPr lang="sl-SI" sz="24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49087" y="336700"/>
            <a:ext cx="3726252" cy="2794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961887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In odgovor je</a:t>
            </a:r>
            <a:endParaRPr lang="sl-SI" dirty="0"/>
          </a:p>
        </p:txBody>
      </p:sp>
      <p:sp>
        <p:nvSpPr>
          <p:cNvPr id="7" name="Pravokotnik 6"/>
          <p:cNvSpPr/>
          <p:nvPr/>
        </p:nvSpPr>
        <p:spPr>
          <a:xfrm>
            <a:off x="1391658" y="2209164"/>
            <a:ext cx="452277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pl-PL" sz="3200" dirty="0" smtClean="0">
                <a:solidFill>
                  <a:schemeClr val="tx2">
                    <a:lumMod val="75000"/>
                  </a:schemeClr>
                </a:solidFill>
              </a:rPr>
              <a:t> Zaradi </a:t>
            </a:r>
            <a:r>
              <a:rPr lang="pl-PL" sz="3200" dirty="0">
                <a:solidFill>
                  <a:schemeClr val="tx2">
                    <a:lumMod val="75000"/>
                  </a:schemeClr>
                </a:solidFill>
              </a:rPr>
              <a:t>pravila srečanja.</a:t>
            </a:r>
          </a:p>
        </p:txBody>
      </p:sp>
      <p:pic>
        <p:nvPicPr>
          <p:cNvPr id="5" name="Slika 4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3096" y="5343618"/>
            <a:ext cx="1660585" cy="117569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89357657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Vprašanje št. 18</a:t>
            </a:r>
            <a:endParaRPr lang="sl-SI" dirty="0"/>
          </a:p>
        </p:txBody>
      </p:sp>
      <p:sp>
        <p:nvSpPr>
          <p:cNvPr id="7" name="Ograda vsebine 2"/>
          <p:cNvSpPr>
            <a:spLocks noGrp="1"/>
          </p:cNvSpPr>
          <p:nvPr>
            <p:ph sz="half" idx="1"/>
          </p:nvPr>
        </p:nvSpPr>
        <p:spPr>
          <a:xfrm>
            <a:off x="1250830" y="1965960"/>
            <a:ext cx="6374921" cy="4160204"/>
          </a:xfrm>
        </p:spPr>
        <p:txBody>
          <a:bodyPr>
            <a:normAutofit fontScale="77500" lnSpcReduction="20000"/>
          </a:bodyPr>
          <a:lstStyle/>
          <a:p>
            <a:r>
              <a:rPr lang="pl-PL" sz="4100" dirty="0">
                <a:solidFill>
                  <a:schemeClr val="tx2">
                    <a:lumMod val="75000"/>
                  </a:schemeClr>
                </a:solidFill>
              </a:rPr>
              <a:t>Na cesti potekajo dela. Iz nasprotne smeri se približuje osebni avtomobil. Kdo prvi zapelje mimo ovire?</a:t>
            </a:r>
          </a:p>
          <a:p>
            <a:endParaRPr lang="pl-PL" sz="3200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pl-PL" sz="3100" dirty="0">
                <a:solidFill>
                  <a:schemeClr val="tx2">
                    <a:lumMod val="75000"/>
                  </a:schemeClr>
                </a:solidFill>
              </a:rPr>
              <a:t>Izberite en odgovor: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pl-PL" sz="3100" dirty="0">
                <a:solidFill>
                  <a:schemeClr val="tx2">
                    <a:lumMod val="75000"/>
                  </a:schemeClr>
                </a:solidFill>
              </a:rPr>
              <a:t>Najprej zapelje mimo ovire osebni avtomobil, ker je meni s prometnim znakom prednost odvzeta.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pl-PL" sz="3100" dirty="0">
                <a:solidFill>
                  <a:schemeClr val="tx2">
                    <a:lumMod val="75000"/>
                  </a:schemeClr>
                </a:solidFill>
              </a:rPr>
              <a:t>Prvi zapeljem jaz, saj mi prometni znak to dovoljuje.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pl-PL" sz="3100" dirty="0">
                <a:solidFill>
                  <a:schemeClr val="tx2">
                    <a:lumMod val="75000"/>
                  </a:schemeClr>
                </a:solidFill>
              </a:rPr>
              <a:t>Oba lahko zapeljeva mimo ovire sočasno.</a:t>
            </a:r>
            <a:endParaRPr lang="sl-SI" sz="23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AutoShape 2" descr="Rezultat iskanja slik za animated earth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pic>
        <p:nvPicPr>
          <p:cNvPr id="8" name="Slika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36943" y="319447"/>
            <a:ext cx="3795264" cy="2846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91931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In odgovor je</a:t>
            </a:r>
            <a:endParaRPr lang="sl-SI" dirty="0"/>
          </a:p>
        </p:txBody>
      </p:sp>
      <p:sp>
        <p:nvSpPr>
          <p:cNvPr id="7" name="Pravokotnik 6"/>
          <p:cNvSpPr/>
          <p:nvPr/>
        </p:nvSpPr>
        <p:spPr>
          <a:xfrm>
            <a:off x="1143000" y="2277699"/>
            <a:ext cx="688963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pl-PL" sz="3200" dirty="0">
                <a:solidFill>
                  <a:schemeClr val="tx2">
                    <a:lumMod val="75000"/>
                  </a:schemeClr>
                </a:solidFill>
              </a:rPr>
              <a:t>Najprej zapelje mimo ovire osebni avtomobil, ker je meni s prometnim znakom prednost odvzeta.</a:t>
            </a:r>
          </a:p>
        </p:txBody>
      </p:sp>
      <p:pic>
        <p:nvPicPr>
          <p:cNvPr id="5" name="Slika 4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3096" y="5343618"/>
            <a:ext cx="1660585" cy="117569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6229036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Vprašanje št. 19</a:t>
            </a:r>
            <a:endParaRPr lang="sl-SI" dirty="0"/>
          </a:p>
        </p:txBody>
      </p:sp>
      <p:sp>
        <p:nvSpPr>
          <p:cNvPr id="5" name="Ograda vsebine 2"/>
          <p:cNvSpPr>
            <a:spLocks noGrp="1"/>
          </p:cNvSpPr>
          <p:nvPr>
            <p:ph sz="half" idx="1"/>
          </p:nvPr>
        </p:nvSpPr>
        <p:spPr>
          <a:xfrm>
            <a:off x="1250830" y="1965960"/>
            <a:ext cx="6374921" cy="4160204"/>
          </a:xfrm>
        </p:spPr>
        <p:txBody>
          <a:bodyPr>
            <a:normAutofit/>
          </a:bodyPr>
          <a:lstStyle/>
          <a:p>
            <a:r>
              <a:rPr lang="sl-SI" sz="3200" dirty="0">
                <a:solidFill>
                  <a:schemeClr val="tx2">
                    <a:lumMod val="75000"/>
                  </a:schemeClr>
                </a:solidFill>
              </a:rPr>
              <a:t>Kolesar si. Zakaj imaš na tem križišču prednost?</a:t>
            </a:r>
          </a:p>
          <a:p>
            <a:endParaRPr lang="sl-SI" sz="2400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sl-SI" sz="2400" dirty="0">
                <a:solidFill>
                  <a:schemeClr val="tx2">
                    <a:lumMod val="75000"/>
                  </a:schemeClr>
                </a:solidFill>
              </a:rPr>
              <a:t>Izberite en odgovor: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sl-SI" sz="2400" dirty="0">
                <a:solidFill>
                  <a:schemeClr val="tx2">
                    <a:lumMod val="75000"/>
                  </a:schemeClr>
                </a:solidFill>
              </a:rPr>
              <a:t>Zaradi desnega pravila.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sl-SI" sz="2400" dirty="0">
                <a:solidFill>
                  <a:schemeClr val="tx2">
                    <a:lumMod val="75000"/>
                  </a:schemeClr>
                </a:solidFill>
              </a:rPr>
              <a:t>Ker je osebni avtomobil na neprednostni cesti.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sl-SI" sz="2400" dirty="0">
                <a:solidFill>
                  <a:schemeClr val="tx2">
                    <a:lumMod val="75000"/>
                  </a:schemeClr>
                </a:solidFill>
              </a:rPr>
              <a:t>Zaradi prometnih znakov in pravila srečanja.</a:t>
            </a:r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0203" y="322898"/>
            <a:ext cx="3740629" cy="2805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359744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In odgovor je</a:t>
            </a:r>
            <a:endParaRPr lang="sl-SI" dirty="0"/>
          </a:p>
        </p:txBody>
      </p:sp>
      <p:sp>
        <p:nvSpPr>
          <p:cNvPr id="7" name="Pravokotnik 6"/>
          <p:cNvSpPr/>
          <p:nvPr/>
        </p:nvSpPr>
        <p:spPr>
          <a:xfrm>
            <a:off x="1988377" y="2295428"/>
            <a:ext cx="58185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pl-PL" sz="3200" dirty="0" smtClean="0">
                <a:solidFill>
                  <a:schemeClr val="tx2">
                    <a:lumMod val="75000"/>
                  </a:schemeClr>
                </a:solidFill>
              </a:rPr>
              <a:t>Kolesarsko čelado.</a:t>
            </a:r>
            <a:endParaRPr lang="pl-PL" sz="32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3" name="Slika 2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3096" y="5343618"/>
            <a:ext cx="1660585" cy="117569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45405545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In odgovor je</a:t>
            </a:r>
            <a:endParaRPr lang="sl-SI" dirty="0"/>
          </a:p>
        </p:txBody>
      </p:sp>
      <p:sp>
        <p:nvSpPr>
          <p:cNvPr id="7" name="Pravokotnik 6"/>
          <p:cNvSpPr/>
          <p:nvPr/>
        </p:nvSpPr>
        <p:spPr>
          <a:xfrm>
            <a:off x="1143000" y="2209164"/>
            <a:ext cx="800251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sl-SI" sz="3200" dirty="0" smtClean="0">
                <a:solidFill>
                  <a:schemeClr val="tx2">
                    <a:lumMod val="75000"/>
                  </a:schemeClr>
                </a:solidFill>
              </a:rPr>
              <a:t> Zaradi </a:t>
            </a:r>
            <a:r>
              <a:rPr lang="sl-SI" sz="3200" dirty="0">
                <a:solidFill>
                  <a:schemeClr val="tx2">
                    <a:lumMod val="75000"/>
                  </a:schemeClr>
                </a:solidFill>
              </a:rPr>
              <a:t>prometnih znakov in pravila srečanja.</a:t>
            </a:r>
          </a:p>
        </p:txBody>
      </p:sp>
      <p:pic>
        <p:nvPicPr>
          <p:cNvPr id="5" name="Slika 4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3096" y="5343618"/>
            <a:ext cx="1660585" cy="117569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44132879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Vprašanje št. 20</a:t>
            </a:r>
            <a:endParaRPr lang="sl-SI" dirty="0"/>
          </a:p>
        </p:txBody>
      </p:sp>
      <p:sp>
        <p:nvSpPr>
          <p:cNvPr id="5" name="Ograda vsebine 2"/>
          <p:cNvSpPr>
            <a:spLocks noGrp="1"/>
          </p:cNvSpPr>
          <p:nvPr>
            <p:ph sz="half" idx="1"/>
          </p:nvPr>
        </p:nvSpPr>
        <p:spPr>
          <a:xfrm>
            <a:off x="1250830" y="1965960"/>
            <a:ext cx="6374921" cy="4160204"/>
          </a:xfrm>
        </p:spPr>
        <p:txBody>
          <a:bodyPr>
            <a:normAutofit/>
          </a:bodyPr>
          <a:lstStyle/>
          <a:p>
            <a:r>
              <a:rPr lang="pl-PL" sz="3200" dirty="0">
                <a:solidFill>
                  <a:schemeClr val="tx2">
                    <a:lumMod val="75000"/>
                  </a:schemeClr>
                </a:solidFill>
              </a:rPr>
              <a:t>Kako imenuješ vozilo na sliki, če vozi z utripajočimi modrimi lučmi?</a:t>
            </a:r>
          </a:p>
          <a:p>
            <a:endParaRPr lang="pl-PL" sz="3200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pl-PL" sz="2400" dirty="0">
                <a:solidFill>
                  <a:schemeClr val="tx2">
                    <a:lumMod val="75000"/>
                  </a:schemeClr>
                </a:solidFill>
              </a:rPr>
              <a:t>Izberite en odgovor: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pl-PL" sz="2400" dirty="0">
                <a:solidFill>
                  <a:schemeClr val="tx2">
                    <a:lumMod val="75000"/>
                  </a:schemeClr>
                </a:solidFill>
              </a:rPr>
              <a:t>Vozilo s prednostjo.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pl-PL" sz="2400" dirty="0">
                <a:solidFill>
                  <a:schemeClr val="tx2">
                    <a:lumMod val="75000"/>
                  </a:schemeClr>
                </a:solidFill>
              </a:rPr>
              <a:t>Vozilo nujne medicinske pomoči.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pl-PL" sz="2400" dirty="0">
                <a:solidFill>
                  <a:schemeClr val="tx2">
                    <a:lumMod val="75000"/>
                  </a:schemeClr>
                </a:solidFill>
              </a:rPr>
              <a:t>Vozilo za spremstvo.</a:t>
            </a:r>
            <a:endParaRPr lang="sl-SI" sz="18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77840" y="302193"/>
            <a:ext cx="3688871" cy="2766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196780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In odgovor je</a:t>
            </a:r>
            <a:endParaRPr lang="sl-SI" dirty="0"/>
          </a:p>
        </p:txBody>
      </p:sp>
      <p:sp>
        <p:nvSpPr>
          <p:cNvPr id="7" name="Pravokotnik 6"/>
          <p:cNvSpPr/>
          <p:nvPr/>
        </p:nvSpPr>
        <p:spPr>
          <a:xfrm>
            <a:off x="1143000" y="2226417"/>
            <a:ext cx="39300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pl-PL" sz="3200" dirty="0" smtClean="0">
                <a:solidFill>
                  <a:schemeClr val="tx2">
                    <a:lumMod val="75000"/>
                  </a:schemeClr>
                </a:solidFill>
              </a:rPr>
              <a:t> Vozilo </a:t>
            </a:r>
            <a:r>
              <a:rPr lang="pl-PL" sz="3200" dirty="0">
                <a:solidFill>
                  <a:schemeClr val="tx2">
                    <a:lumMod val="75000"/>
                  </a:schemeClr>
                </a:solidFill>
              </a:rPr>
              <a:t>s prednostjo.</a:t>
            </a:r>
            <a:endParaRPr lang="pl-PL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5" name="Slika 4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3096" y="5343618"/>
            <a:ext cx="1660585" cy="117569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5120784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Viri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1230702" y="1720971"/>
            <a:ext cx="7990936" cy="2221301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l-SI" sz="2400" dirty="0" err="1" smtClean="0">
                <a:solidFill>
                  <a:schemeClr val="tx1"/>
                </a:solidFill>
              </a:rPr>
              <a:t>Holy</a:t>
            </a:r>
            <a:r>
              <a:rPr lang="sl-SI" sz="2400" dirty="0" smtClean="0">
                <a:solidFill>
                  <a:schemeClr val="tx1"/>
                </a:solidFill>
              </a:rPr>
              <a:t>, Nataša: </a:t>
            </a:r>
            <a:r>
              <a:rPr lang="sl-SI" sz="2400" dirty="0">
                <a:solidFill>
                  <a:schemeClr val="tx1"/>
                </a:solidFill>
              </a:rPr>
              <a:t>Kviz, izdelan s pomočjo predloge 20 </a:t>
            </a:r>
            <a:r>
              <a:rPr lang="sl-SI" sz="2400" dirty="0" smtClean="0">
                <a:solidFill>
                  <a:schemeClr val="tx1"/>
                </a:solidFill>
              </a:rPr>
              <a:t>vprašanj. – </a:t>
            </a:r>
            <a:r>
              <a:rPr lang="sl-SI" sz="2400" dirty="0">
                <a:solidFill>
                  <a:schemeClr val="tx1"/>
                </a:solidFill>
              </a:rPr>
              <a:t>URL: </a:t>
            </a:r>
            <a:r>
              <a:rPr lang="sl-SI" sz="2400" dirty="0">
                <a:solidFill>
                  <a:schemeClr val="tx1"/>
                </a:solidFill>
                <a:hlinkClick r:id="rId2"/>
              </a:rPr>
              <a:t>https://</a:t>
            </a:r>
            <a:r>
              <a:rPr lang="sl-SI" sz="2400" dirty="0" smtClean="0">
                <a:solidFill>
                  <a:schemeClr val="tx1"/>
                </a:solidFill>
                <a:hlinkClick r:id="rId2"/>
              </a:rPr>
              <a:t>uciteljska.net/ucit_search_podrobnosti.php?id=8412</a:t>
            </a:r>
            <a:r>
              <a:rPr lang="sl-SI" sz="2400" dirty="0" smtClean="0">
                <a:solidFill>
                  <a:schemeClr val="tx1"/>
                </a:solidFill>
              </a:rPr>
              <a:t> (</a:t>
            </a:r>
            <a:r>
              <a:rPr lang="sl-SI" sz="2000" dirty="0" err="1">
                <a:solidFill>
                  <a:schemeClr val="tx1"/>
                </a:solidFill>
                <a:hlinkClick r:id="rId3"/>
              </a:rPr>
              <a:t>Creative</a:t>
            </a:r>
            <a:r>
              <a:rPr lang="sl-SI" sz="2000" dirty="0">
                <a:solidFill>
                  <a:schemeClr val="tx1"/>
                </a:solidFill>
                <a:hlinkClick r:id="rId3"/>
              </a:rPr>
              <a:t> </a:t>
            </a:r>
            <a:r>
              <a:rPr lang="sl-SI" sz="2000" dirty="0" err="1">
                <a:solidFill>
                  <a:schemeClr val="tx1"/>
                </a:solidFill>
                <a:hlinkClick r:id="rId3"/>
              </a:rPr>
              <a:t>Commons</a:t>
            </a:r>
            <a:r>
              <a:rPr lang="sl-SI" sz="2000" dirty="0">
                <a:solidFill>
                  <a:schemeClr val="tx1"/>
                </a:solidFill>
                <a:hlinkClick r:id="rId3"/>
              </a:rPr>
              <a:t> Priznanje avtorstva-Nekomercialno-Deljenje pod enakimi pogoji2.5 </a:t>
            </a:r>
            <a:r>
              <a:rPr lang="sl-SI" sz="2000" dirty="0" err="1" smtClean="0">
                <a:solidFill>
                  <a:schemeClr val="tx1"/>
                </a:solidFill>
                <a:hlinkClick r:id="rId3"/>
              </a:rPr>
              <a:t>Slovenia</a:t>
            </a:r>
            <a:endParaRPr lang="sl-SI" sz="2000" dirty="0" smtClean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l-SI" sz="2400" dirty="0">
                <a:solidFill>
                  <a:schemeClr val="tx1"/>
                </a:solidFill>
              </a:rPr>
              <a:t>Spletna učilnica </a:t>
            </a:r>
            <a:r>
              <a:rPr lang="sl-SI" sz="2400" dirty="0" smtClean="0">
                <a:solidFill>
                  <a:schemeClr val="tx1"/>
                </a:solidFill>
              </a:rPr>
              <a:t>Kolesar (vprašanja in slike)</a:t>
            </a:r>
          </a:p>
          <a:p>
            <a:endParaRPr lang="sl-SI" sz="2800" dirty="0">
              <a:solidFill>
                <a:schemeClr val="tx1"/>
              </a:solidFill>
            </a:endParaRPr>
          </a:p>
        </p:txBody>
      </p:sp>
      <p:pic>
        <p:nvPicPr>
          <p:cNvPr id="5" name="Slika 4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3096" y="5343618"/>
            <a:ext cx="1660585" cy="117569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Pravokotnik 3"/>
          <p:cNvSpPr/>
          <p:nvPr/>
        </p:nvSpPr>
        <p:spPr>
          <a:xfrm>
            <a:off x="951780" y="4528083"/>
            <a:ext cx="913851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2800" b="1" dirty="0">
                <a:solidFill>
                  <a:schemeClr val="accent1">
                    <a:lumMod val="75000"/>
                  </a:schemeClr>
                </a:solidFill>
              </a:rPr>
              <a:t>UČENCI: </a:t>
            </a:r>
          </a:p>
          <a:p>
            <a:r>
              <a:rPr lang="sl-SI" sz="2400" dirty="0"/>
              <a:t>Sara, Klara, </a:t>
            </a:r>
            <a:r>
              <a:rPr lang="sl-SI" sz="2400" dirty="0" err="1"/>
              <a:t>Noemi</a:t>
            </a:r>
            <a:r>
              <a:rPr lang="sl-SI" sz="2400" dirty="0"/>
              <a:t>, </a:t>
            </a:r>
            <a:r>
              <a:rPr lang="sl-SI" sz="2400" dirty="0" smtClean="0"/>
              <a:t>Lucija, Jaka</a:t>
            </a:r>
            <a:r>
              <a:rPr lang="sl-SI" sz="2400" dirty="0"/>
              <a:t>, Aljaž, Miha, Luka, </a:t>
            </a:r>
            <a:r>
              <a:rPr lang="sl-SI" sz="2400" dirty="0" err="1" smtClean="0"/>
              <a:t>Tian</a:t>
            </a:r>
            <a:r>
              <a:rPr lang="sl-SI" sz="2400" dirty="0" smtClean="0"/>
              <a:t>, Stefan, Jernej</a:t>
            </a:r>
          </a:p>
          <a:p>
            <a:endParaRPr lang="sl-SI" sz="2400" dirty="0"/>
          </a:p>
          <a:p>
            <a:r>
              <a:rPr lang="sl-SI" sz="2400" b="1" dirty="0" smtClean="0"/>
              <a:t>Mentorica: </a:t>
            </a:r>
            <a:r>
              <a:rPr lang="sl-SI" sz="2400" dirty="0" smtClean="0"/>
              <a:t>Katja </a:t>
            </a:r>
            <a:r>
              <a:rPr lang="sl-SI" sz="2400" dirty="0" err="1" smtClean="0"/>
              <a:t>Čekada</a:t>
            </a:r>
            <a:r>
              <a:rPr lang="sl-SI" sz="2400" dirty="0" smtClean="0"/>
              <a:t> </a:t>
            </a:r>
            <a:endParaRPr lang="sl-SI" sz="1200" dirty="0"/>
          </a:p>
        </p:txBody>
      </p:sp>
      <p:pic>
        <p:nvPicPr>
          <p:cNvPr id="7" name="Slika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9744152" y="-93843"/>
            <a:ext cx="1800992" cy="25446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3939394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Vprašanje št. 2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1250830" y="1965960"/>
            <a:ext cx="6374921" cy="4160204"/>
          </a:xfrm>
        </p:spPr>
        <p:txBody>
          <a:bodyPr>
            <a:normAutofit/>
          </a:bodyPr>
          <a:lstStyle/>
          <a:p>
            <a:r>
              <a:rPr lang="pl-PL" sz="3200" dirty="0">
                <a:solidFill>
                  <a:schemeClr val="tx2">
                    <a:lumMod val="75000"/>
                  </a:schemeClr>
                </a:solidFill>
              </a:rPr>
              <a:t>Katero križišče označuje prometni znak?</a:t>
            </a:r>
          </a:p>
          <a:p>
            <a:endParaRPr lang="pl-PL" sz="2000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pl-PL" sz="2400" dirty="0" smtClean="0">
                <a:solidFill>
                  <a:schemeClr val="tx2">
                    <a:lumMod val="75000"/>
                  </a:schemeClr>
                </a:solidFill>
              </a:rPr>
              <a:t>Izberite </a:t>
            </a:r>
            <a:r>
              <a:rPr lang="pl-PL" sz="2400" dirty="0">
                <a:solidFill>
                  <a:schemeClr val="tx2">
                    <a:lumMod val="75000"/>
                  </a:schemeClr>
                </a:solidFill>
              </a:rPr>
              <a:t>en odgovor: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pl-PL" sz="2400" dirty="0">
                <a:solidFill>
                  <a:schemeClr val="tx2">
                    <a:lumMod val="75000"/>
                  </a:schemeClr>
                </a:solidFill>
              </a:rPr>
              <a:t>Krožno križišče.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pl-PL" sz="2400" dirty="0">
                <a:solidFill>
                  <a:schemeClr val="tx2">
                    <a:lumMod val="75000"/>
                  </a:schemeClr>
                </a:solidFill>
              </a:rPr>
              <a:t>Križišče enakovrednih cest.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pl-PL" sz="2400" dirty="0">
                <a:solidFill>
                  <a:schemeClr val="tx2">
                    <a:lumMod val="75000"/>
                  </a:schemeClr>
                </a:solidFill>
              </a:rPr>
              <a:t>Križišče, ki je opremljeno s semaforji.</a:t>
            </a:r>
            <a:endParaRPr lang="sl-SI" sz="24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2" name="Slika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6201" y="609600"/>
            <a:ext cx="4381500" cy="3286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780786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In odgovor je</a:t>
            </a:r>
            <a:endParaRPr lang="sl-SI" dirty="0"/>
          </a:p>
        </p:txBody>
      </p:sp>
      <p:sp>
        <p:nvSpPr>
          <p:cNvPr id="7" name="Pravokotnik 6"/>
          <p:cNvSpPr/>
          <p:nvPr/>
        </p:nvSpPr>
        <p:spPr>
          <a:xfrm>
            <a:off x="1988377" y="2295428"/>
            <a:ext cx="58185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pl-PL" sz="3200" dirty="0" smtClean="0">
                <a:solidFill>
                  <a:schemeClr val="tx2">
                    <a:lumMod val="75000"/>
                  </a:schemeClr>
                </a:solidFill>
              </a:rPr>
              <a:t> Krožno </a:t>
            </a:r>
            <a:r>
              <a:rPr lang="pl-PL" sz="3200" dirty="0">
                <a:solidFill>
                  <a:schemeClr val="tx2">
                    <a:lumMod val="75000"/>
                  </a:schemeClr>
                </a:solidFill>
              </a:rPr>
              <a:t>križišče.</a:t>
            </a:r>
          </a:p>
        </p:txBody>
      </p:sp>
      <p:pic>
        <p:nvPicPr>
          <p:cNvPr id="5" name="Slika 4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3096" y="5343618"/>
            <a:ext cx="1660585" cy="117569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07694147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Vprašanje št. 3</a:t>
            </a:r>
            <a:endParaRPr lang="sl-SI" dirty="0"/>
          </a:p>
        </p:txBody>
      </p:sp>
      <p:sp>
        <p:nvSpPr>
          <p:cNvPr id="5" name="Ograda vsebine 2"/>
          <p:cNvSpPr>
            <a:spLocks noGrp="1"/>
          </p:cNvSpPr>
          <p:nvPr>
            <p:ph sz="half" idx="1"/>
          </p:nvPr>
        </p:nvSpPr>
        <p:spPr>
          <a:xfrm>
            <a:off x="1250830" y="1965960"/>
            <a:ext cx="6590581" cy="4160204"/>
          </a:xfrm>
        </p:spPr>
        <p:txBody>
          <a:bodyPr>
            <a:normAutofit/>
          </a:bodyPr>
          <a:lstStyle/>
          <a:p>
            <a:r>
              <a:rPr lang="pl-PL" sz="3200" dirty="0">
                <a:solidFill>
                  <a:schemeClr val="tx2">
                    <a:lumMod val="75000"/>
                  </a:schemeClr>
                </a:solidFill>
              </a:rPr>
              <a:t>Kaj storiš, ko s kolesom pripelješ do tega znaka</a:t>
            </a:r>
            <a:r>
              <a:rPr lang="pl-PL" sz="3200" dirty="0" smtClean="0">
                <a:solidFill>
                  <a:schemeClr val="tx2">
                    <a:lumMod val="75000"/>
                  </a:schemeClr>
                </a:solidFill>
              </a:rPr>
              <a:t>?</a:t>
            </a:r>
          </a:p>
          <a:p>
            <a:r>
              <a:rPr lang="sl-SI" sz="2400" dirty="0">
                <a:solidFill>
                  <a:schemeClr val="tx2">
                    <a:lumMod val="75000"/>
                  </a:schemeClr>
                </a:solidFill>
              </a:rPr>
              <a:t>Izberite en odgovor: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sl-SI" sz="2400" dirty="0">
                <a:solidFill>
                  <a:schemeClr val="tx2">
                    <a:lumMod val="75000"/>
                  </a:schemeClr>
                </a:solidFill>
              </a:rPr>
              <a:t>Ustavim samo v primeru, če pripelje katero vozilo.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sl-SI" sz="2400" dirty="0">
                <a:solidFill>
                  <a:schemeClr val="tx2">
                    <a:lumMod val="75000"/>
                  </a:schemeClr>
                </a:solidFill>
              </a:rPr>
              <a:t>V nobenem primeru ne ustavim, saj imam prednost.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sl-SI" sz="2400" dirty="0">
                <a:solidFill>
                  <a:schemeClr val="tx2">
                    <a:lumMod val="75000"/>
                  </a:schemeClr>
                </a:solidFill>
              </a:rPr>
              <a:t>Vselej ustavim. Ko se prepričam, da ni nikogar na prednostni cesti, zapeljem na križišče.</a:t>
            </a:r>
          </a:p>
        </p:txBody>
      </p:sp>
      <p:sp>
        <p:nvSpPr>
          <p:cNvPr id="6" name="AutoShape 2" descr="2.2.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pic>
        <p:nvPicPr>
          <p:cNvPr id="7" name="Slika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47190" y="457469"/>
            <a:ext cx="4381500" cy="3286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373452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In odgovor je</a:t>
            </a:r>
            <a:endParaRPr lang="sl-SI" dirty="0"/>
          </a:p>
        </p:txBody>
      </p:sp>
      <p:sp>
        <p:nvSpPr>
          <p:cNvPr id="7" name="Pravokotnik 6"/>
          <p:cNvSpPr/>
          <p:nvPr/>
        </p:nvSpPr>
        <p:spPr>
          <a:xfrm>
            <a:off x="1374475" y="2527865"/>
            <a:ext cx="713117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sl-SI" sz="3200" dirty="0" smtClean="0">
                <a:solidFill>
                  <a:schemeClr val="tx2">
                    <a:lumMod val="75000"/>
                  </a:schemeClr>
                </a:solidFill>
              </a:rPr>
              <a:t> Vselej </a:t>
            </a:r>
            <a:r>
              <a:rPr lang="sl-SI" sz="3200" dirty="0">
                <a:solidFill>
                  <a:schemeClr val="tx2">
                    <a:lumMod val="75000"/>
                  </a:schemeClr>
                </a:solidFill>
              </a:rPr>
              <a:t>ustavim. Ko se prepričam, da ni nikogar na prednostni cesti, zapeljem na križišče.</a:t>
            </a:r>
          </a:p>
        </p:txBody>
      </p:sp>
      <p:pic>
        <p:nvPicPr>
          <p:cNvPr id="5" name="Slika 4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3096" y="5343618"/>
            <a:ext cx="1660585" cy="117569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4088427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Vprašanje št. 4</a:t>
            </a:r>
            <a:endParaRPr lang="sl-SI" dirty="0"/>
          </a:p>
        </p:txBody>
      </p:sp>
      <p:sp>
        <p:nvSpPr>
          <p:cNvPr id="5" name="Ograda vsebine 2"/>
          <p:cNvSpPr>
            <a:spLocks noGrp="1"/>
          </p:cNvSpPr>
          <p:nvPr>
            <p:ph sz="half" idx="1"/>
          </p:nvPr>
        </p:nvSpPr>
        <p:spPr>
          <a:xfrm>
            <a:off x="1250830" y="1965960"/>
            <a:ext cx="6217129" cy="4512478"/>
          </a:xfrm>
        </p:spPr>
        <p:txBody>
          <a:bodyPr>
            <a:normAutofit fontScale="25000" lnSpcReduction="20000"/>
          </a:bodyPr>
          <a:lstStyle/>
          <a:p>
            <a:r>
              <a:rPr lang="pl-PL" sz="12800" dirty="0">
                <a:solidFill>
                  <a:schemeClr val="tx2">
                    <a:lumMod val="75000"/>
                  </a:schemeClr>
                </a:solidFill>
              </a:rPr>
              <a:t>Kot kolesar bi na križišču želel peljati naravnost. Kako boš ravnal?</a:t>
            </a:r>
          </a:p>
          <a:p>
            <a:endParaRPr lang="pl-PL" sz="3200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pl-PL" sz="9600" dirty="0" smtClean="0">
                <a:solidFill>
                  <a:schemeClr val="tx2">
                    <a:lumMod val="75000"/>
                  </a:schemeClr>
                </a:solidFill>
              </a:rPr>
              <a:t>Izberite </a:t>
            </a:r>
            <a:r>
              <a:rPr lang="pl-PL" sz="9600" dirty="0">
                <a:solidFill>
                  <a:schemeClr val="tx2">
                    <a:lumMod val="75000"/>
                  </a:schemeClr>
                </a:solidFill>
              </a:rPr>
              <a:t>en odgovor:</a:t>
            </a:r>
          </a:p>
          <a:p>
            <a:pPr marL="693738" indent="-693738">
              <a:buFont typeface="Wingdings" panose="05000000000000000000" pitchFamily="2" charset="2"/>
              <a:buChar char="q"/>
            </a:pPr>
            <a:r>
              <a:rPr lang="pl-PL" sz="9600" dirty="0">
                <a:solidFill>
                  <a:schemeClr val="tx2">
                    <a:lumMod val="75000"/>
                  </a:schemeClr>
                </a:solidFill>
              </a:rPr>
              <a:t>Na tem križišču je prepovedano zapeljati naravnost, zato bom izbral drugo možnost.</a:t>
            </a:r>
          </a:p>
          <a:p>
            <a:pPr marL="693738" indent="-693738">
              <a:buFont typeface="Wingdings" panose="05000000000000000000" pitchFamily="2" charset="2"/>
              <a:buChar char="q"/>
            </a:pPr>
            <a:r>
              <a:rPr lang="pl-PL" sz="9600" dirty="0">
                <a:solidFill>
                  <a:schemeClr val="tx2">
                    <a:lumMod val="75000"/>
                  </a:schemeClr>
                </a:solidFill>
              </a:rPr>
              <a:t>Za križiščem bom vožnjo nadaljeval po pločniku, saj mi prometni znak prepoveduje vožnjo po vozišču.</a:t>
            </a:r>
          </a:p>
          <a:p>
            <a:pPr marL="693738" indent="-693738">
              <a:buFont typeface="Wingdings" panose="05000000000000000000" pitchFamily="2" charset="2"/>
              <a:buChar char="q"/>
            </a:pPr>
            <a:r>
              <a:rPr lang="pl-PL" sz="9600" dirty="0">
                <a:solidFill>
                  <a:schemeClr val="tx2">
                    <a:lumMod val="75000"/>
                  </a:schemeClr>
                </a:solidFill>
              </a:rPr>
              <a:t>Pravilno se razvrstim, ne oviram vozil, ki bi pripeljala po prednostni cesti in zapeljem čez križišče.</a:t>
            </a:r>
            <a:endParaRPr lang="sl-SI" sz="56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50679" y="336701"/>
            <a:ext cx="3933285" cy="2949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646290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snovno">
  <a:themeElements>
    <a:clrScheme name="Osnovno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Osnovno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snovno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Osnova</Template>
  <TotalTime>101</TotalTime>
  <Words>1505</Words>
  <Application>Microsoft Office PowerPoint</Application>
  <PresentationFormat>Širokozaslonsko</PresentationFormat>
  <Paragraphs>214</Paragraphs>
  <Slides>43</Slides>
  <Notes>2</Notes>
  <HiddenSlides>0</HiddenSlides>
  <MMClips>0</MMClips>
  <ScaleCrop>false</ScaleCrop>
  <HeadingPairs>
    <vt:vector size="6" baseType="variant">
      <vt:variant>
        <vt:lpstr>Uporabljene pisave</vt:lpstr>
      </vt:variant>
      <vt:variant>
        <vt:i4>4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43</vt:i4>
      </vt:variant>
    </vt:vector>
  </HeadingPairs>
  <TitlesOfParts>
    <vt:vector size="48" baseType="lpstr">
      <vt:lpstr>Arial</vt:lpstr>
      <vt:lpstr>Calibri</vt:lpstr>
      <vt:lpstr>Corbel</vt:lpstr>
      <vt:lpstr>Wingdings</vt:lpstr>
      <vt:lpstr>Osnovno</vt:lpstr>
      <vt:lpstr>Program varno na kolesu</vt:lpstr>
      <vt:lpstr>Izberi vprašanje</vt:lpstr>
      <vt:lpstr>Vprašanje št. 1</vt:lpstr>
      <vt:lpstr>In odgovor je</vt:lpstr>
      <vt:lpstr>Vprašanje št. 2</vt:lpstr>
      <vt:lpstr>In odgovor je</vt:lpstr>
      <vt:lpstr>Vprašanje št. 3</vt:lpstr>
      <vt:lpstr>In odgovor je</vt:lpstr>
      <vt:lpstr>Vprašanje št. 4</vt:lpstr>
      <vt:lpstr>In odgovor je</vt:lpstr>
      <vt:lpstr>Vprašanje št. 5</vt:lpstr>
      <vt:lpstr>In odgovor je</vt:lpstr>
      <vt:lpstr>Vprašanje št. 6</vt:lpstr>
      <vt:lpstr>In odgovor je</vt:lpstr>
      <vt:lpstr>Vprašanje št. 7</vt:lpstr>
      <vt:lpstr>In odgovor je</vt:lpstr>
      <vt:lpstr>Vprašanje št. 8</vt:lpstr>
      <vt:lpstr>In odgovor je</vt:lpstr>
      <vt:lpstr>Vprašanje št. 9</vt:lpstr>
      <vt:lpstr>In odgovor je</vt:lpstr>
      <vt:lpstr>Vprašanje št. 10</vt:lpstr>
      <vt:lpstr>In odgovor je</vt:lpstr>
      <vt:lpstr>Vprašanje št. 11</vt:lpstr>
      <vt:lpstr>In odgovor je</vt:lpstr>
      <vt:lpstr>Vprašanje št. 12</vt:lpstr>
      <vt:lpstr>In odgovor je</vt:lpstr>
      <vt:lpstr>Vprašanje št. 13</vt:lpstr>
      <vt:lpstr>In odgovor je</vt:lpstr>
      <vt:lpstr>Vprašanje št. 14</vt:lpstr>
      <vt:lpstr>In odgovor je</vt:lpstr>
      <vt:lpstr>Vprašanje št. 15</vt:lpstr>
      <vt:lpstr>In odgovor je</vt:lpstr>
      <vt:lpstr>Vprašanje št. 16</vt:lpstr>
      <vt:lpstr>In odgovor je</vt:lpstr>
      <vt:lpstr>Vprašanje št. 17</vt:lpstr>
      <vt:lpstr>In odgovor je</vt:lpstr>
      <vt:lpstr>Vprašanje št. 18</vt:lpstr>
      <vt:lpstr>In odgovor je</vt:lpstr>
      <vt:lpstr>Vprašanje št. 19</vt:lpstr>
      <vt:lpstr>In odgovor je</vt:lpstr>
      <vt:lpstr>Vprašanje št. 20</vt:lpstr>
      <vt:lpstr>In odgovor je</vt:lpstr>
      <vt:lpstr>Viri</vt:lpstr>
    </vt:vector>
  </TitlesOfParts>
  <Company>MIZŠ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Program varno na kolesu</dc:title>
  <dc:creator>Skrbnik</dc:creator>
  <cp:lastModifiedBy>Skrbnik</cp:lastModifiedBy>
  <cp:revision>34</cp:revision>
  <dcterms:created xsi:type="dcterms:W3CDTF">2019-03-04T10:17:46Z</dcterms:created>
  <dcterms:modified xsi:type="dcterms:W3CDTF">2019-03-18T07:04:44Z</dcterms:modified>
</cp:coreProperties>
</file>