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0" r:id="rId4"/>
    <p:sldId id="261" r:id="rId5"/>
    <p:sldId id="263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8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otni trikotni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l-SI" smtClean="0"/>
              <a:t>Kliknite, če želite urediti slog podnaslova matrice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o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Prostoro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Prostoro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en konek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Ograda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16375BC-773F-4DFF-8FF2-92916ED4B96C}" type="datetimeFigureOut">
              <a:rPr lang="sl-SI" smtClean="0"/>
              <a:t>19. 03. 2019</a:t>
            </a:fld>
            <a:endParaRPr lang="sl-SI"/>
          </a:p>
        </p:txBody>
      </p:sp>
      <p:sp>
        <p:nvSpPr>
          <p:cNvPr id="19" name="Ograda no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l-SI"/>
          </a:p>
        </p:txBody>
      </p:sp>
      <p:sp>
        <p:nvSpPr>
          <p:cNvPr id="27" name="Ograda številke diapoz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59183A2-C46A-4926-A904-8EC49E85BA77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375BC-773F-4DFF-8FF2-92916ED4B96C}" type="datetimeFigureOut">
              <a:rPr lang="sl-SI" smtClean="0"/>
              <a:t>19. 03. 2019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183A2-C46A-4926-A904-8EC49E85BA77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375BC-773F-4DFF-8FF2-92916ED4B96C}" type="datetimeFigureOut">
              <a:rPr lang="sl-SI" smtClean="0"/>
              <a:t>19. 03. 2019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183A2-C46A-4926-A904-8EC49E85BA77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375BC-773F-4DFF-8FF2-92916ED4B96C}" type="datetimeFigureOut">
              <a:rPr lang="sl-SI" smtClean="0"/>
              <a:t>19. 03. 2019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183A2-C46A-4926-A904-8EC49E85BA77}" type="slidenum">
              <a:rPr lang="sl-SI" smtClean="0"/>
              <a:t>‹#›</a:t>
            </a:fld>
            <a:endParaRPr lang="sl-SI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375BC-773F-4DFF-8FF2-92916ED4B96C}" type="datetimeFigureOut">
              <a:rPr lang="sl-SI" smtClean="0"/>
              <a:t>19. 03. 2019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183A2-C46A-4926-A904-8EC49E85BA77}" type="slidenum">
              <a:rPr lang="sl-SI" smtClean="0"/>
              <a:t>‹#›</a:t>
            </a:fld>
            <a:endParaRPr lang="sl-SI"/>
          </a:p>
        </p:txBody>
      </p:sp>
      <p:sp>
        <p:nvSpPr>
          <p:cNvPr id="7" name="Škarnice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Škarnice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375BC-773F-4DFF-8FF2-92916ED4B96C}" type="datetimeFigureOut">
              <a:rPr lang="sl-SI" smtClean="0"/>
              <a:t>19. 03. 2019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183A2-C46A-4926-A904-8EC49E85BA77}" type="slidenum">
              <a:rPr lang="sl-SI" smtClean="0"/>
              <a:t>‹#›</a:t>
            </a:fld>
            <a:endParaRPr lang="sl-SI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rimerjav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375BC-773F-4DFF-8FF2-92916ED4B96C}" type="datetimeFigureOut">
              <a:rPr lang="sl-SI" smtClean="0"/>
              <a:t>19. 03. 2019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183A2-C46A-4926-A904-8EC49E85BA77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375BC-773F-4DFF-8FF2-92916ED4B96C}" type="datetimeFigureOut">
              <a:rPr lang="sl-SI" smtClean="0"/>
              <a:t>19. 03. 2019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183A2-C46A-4926-A904-8EC49E85BA77}" type="slidenum">
              <a:rPr lang="sl-SI" smtClean="0"/>
              <a:t>‹#›</a:t>
            </a:fld>
            <a:endParaRPr lang="sl-SI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375BC-773F-4DFF-8FF2-92916ED4B96C}" type="datetimeFigureOut">
              <a:rPr lang="sl-SI" smtClean="0"/>
              <a:t>19. 03. 2019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183A2-C46A-4926-A904-8EC49E85BA77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316375BC-773F-4DFF-8FF2-92916ED4B96C}" type="datetimeFigureOut">
              <a:rPr lang="sl-SI" smtClean="0"/>
              <a:t>19. 03. 2019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183A2-C46A-4926-A904-8EC49E85BA77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16375BC-773F-4DFF-8FF2-92916ED4B96C}" type="datetimeFigureOut">
              <a:rPr lang="sl-SI" smtClean="0"/>
              <a:t>19. 03. 2019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59183A2-C46A-4926-A904-8EC49E85BA77}" type="slidenum">
              <a:rPr lang="sl-SI" smtClean="0"/>
              <a:t>‹#›</a:t>
            </a:fld>
            <a:endParaRPr lang="sl-SI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8" name="Prostoročno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rostoročno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kotni trikotni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Raven konek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karnice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Škarnice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očno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ostoročno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ravokotni trikotni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Raven konek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grada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0" name="Ograda besedil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10" name="Ograda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16375BC-773F-4DFF-8FF2-92916ED4B96C}" type="datetimeFigureOut">
              <a:rPr lang="sl-SI" smtClean="0"/>
              <a:t>19. 03. 2019</a:t>
            </a:fld>
            <a:endParaRPr lang="sl-SI"/>
          </a:p>
        </p:txBody>
      </p:sp>
      <p:sp>
        <p:nvSpPr>
          <p:cNvPr id="22" name="Ograda no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l-SI"/>
          </a:p>
        </p:txBody>
      </p:sp>
      <p:sp>
        <p:nvSpPr>
          <p:cNvPr id="18" name="Ograda številke diapozitiv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59183A2-C46A-4926-A904-8EC49E85BA77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l-SI" dirty="0" smtClean="0"/>
              <a:t>LEPO JE BITI KOLESAR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endParaRPr lang="sl-SI" dirty="0" smtClean="0"/>
          </a:p>
          <a:p>
            <a:pPr algn="ctr"/>
            <a:r>
              <a:rPr lang="sl-SI" dirty="0" smtClean="0"/>
              <a:t>KVIZ ZA UČENCE 4. IN 5. RAZREDA OSNOVNE ŠOLE</a:t>
            </a:r>
            <a:endParaRPr lang="sl-SI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KAJ POMENI PROMETNI ZNAK?</a:t>
            </a:r>
          </a:p>
          <a:p>
            <a:endParaRPr lang="sl-SI" dirty="0" smtClean="0"/>
          </a:p>
          <a:p>
            <a:endParaRPr lang="sl-SI" dirty="0" smtClean="0"/>
          </a:p>
          <a:p>
            <a:r>
              <a:rPr lang="sl-SI" dirty="0" smtClean="0"/>
              <a:t>A)</a:t>
            </a:r>
            <a:r>
              <a:rPr lang="sl-SI" dirty="0" smtClean="0">
                <a:solidFill>
                  <a:srgbClr val="00B050"/>
                </a:solidFill>
              </a:rPr>
              <a:t> PRIBLIŽUJEM SE KRIŽIŠČU ENAKOVREDNIH CEST.</a:t>
            </a:r>
          </a:p>
          <a:p>
            <a:r>
              <a:rPr lang="sl-SI" dirty="0" smtClean="0"/>
              <a:t>B)</a:t>
            </a:r>
            <a:r>
              <a:rPr lang="sl-SI" dirty="0" smtClean="0">
                <a:solidFill>
                  <a:srgbClr val="00B0F0"/>
                </a:solidFill>
              </a:rPr>
              <a:t> PREPOVEDANA VOŽNJA ZA VSA VOZILA.</a:t>
            </a:r>
          </a:p>
          <a:p>
            <a:r>
              <a:rPr lang="sl-SI" dirty="0" smtClean="0"/>
              <a:t>C)</a:t>
            </a:r>
            <a:r>
              <a:rPr lang="sl-SI" dirty="0" smtClean="0">
                <a:solidFill>
                  <a:srgbClr val="7030A0"/>
                </a:solidFill>
              </a:rPr>
              <a:t> PREPOVEDAN PROMET ZA OSEBE S ČRKO X V IMENU.</a:t>
            </a:r>
          </a:p>
          <a:p>
            <a:r>
              <a:rPr lang="sl-SI" dirty="0" smtClean="0"/>
              <a:t>D)</a:t>
            </a:r>
            <a:r>
              <a:rPr lang="sl-SI" dirty="0" smtClean="0">
                <a:solidFill>
                  <a:srgbClr val="FF0000"/>
                </a:solidFill>
              </a:rPr>
              <a:t> POZOR X NA CESTI.</a:t>
            </a:r>
            <a:endParaRPr lang="sl-SI" dirty="0">
              <a:solidFill>
                <a:srgbClr val="FF0000"/>
              </a:solidFill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5. VPRAŠANJE</a:t>
            </a:r>
            <a:endParaRPr lang="sl-SI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332656"/>
            <a:ext cx="2009775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KAJ POMENI PROMETNI ZNAK?</a:t>
            </a:r>
          </a:p>
          <a:p>
            <a:endParaRPr lang="sl-SI" dirty="0" smtClean="0"/>
          </a:p>
          <a:p>
            <a:endParaRPr lang="sl-SI" dirty="0" smtClean="0"/>
          </a:p>
          <a:p>
            <a:r>
              <a:rPr lang="sl-SI" dirty="0" smtClean="0">
                <a:solidFill>
                  <a:srgbClr val="FF0000"/>
                </a:solidFill>
              </a:rPr>
              <a:t>A) PRIBLIŽUJEM SE KRIŽIŠČU ENAKOVREDNIH CEST.</a:t>
            </a:r>
          </a:p>
          <a:p>
            <a:r>
              <a:rPr lang="sl-SI" dirty="0" smtClean="0"/>
              <a:t>B) PREPOVEDANA VOŽNJA ZA VSA VOZILA.</a:t>
            </a:r>
          </a:p>
          <a:p>
            <a:r>
              <a:rPr lang="sl-SI" dirty="0" smtClean="0"/>
              <a:t>C) PREPOVEDAN PROMET ZA OSEBE S ČRKO X V IMENU.</a:t>
            </a:r>
          </a:p>
          <a:p>
            <a:r>
              <a:rPr lang="sl-SI" dirty="0" smtClean="0"/>
              <a:t>D) POZOR X NA CESTI.</a:t>
            </a:r>
            <a:endParaRPr lang="sl-SI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5. VPRAŠANJE</a:t>
            </a:r>
            <a:endParaRPr lang="sl-SI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332656"/>
            <a:ext cx="2009775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PO KATEREM PRAVILU SE RAVNAMO V KRIŽIŠČU ENAKOVREDNIH CEST?</a:t>
            </a:r>
          </a:p>
          <a:p>
            <a:endParaRPr lang="sl-SI" dirty="0" smtClean="0"/>
          </a:p>
          <a:p>
            <a:r>
              <a:rPr lang="sl-SI" dirty="0" smtClean="0"/>
              <a:t>A)</a:t>
            </a:r>
            <a:r>
              <a:rPr lang="sl-SI" dirty="0" smtClean="0">
                <a:solidFill>
                  <a:srgbClr val="00B050"/>
                </a:solidFill>
              </a:rPr>
              <a:t> PO PRAVILU PREHITEVANJA.</a:t>
            </a:r>
          </a:p>
          <a:p>
            <a:r>
              <a:rPr lang="sl-SI" dirty="0" smtClean="0"/>
              <a:t>B)</a:t>
            </a:r>
            <a:r>
              <a:rPr lang="sl-SI" dirty="0" smtClean="0">
                <a:solidFill>
                  <a:srgbClr val="00B0F0"/>
                </a:solidFill>
              </a:rPr>
              <a:t> PO PRAVILU ČAKANJA.</a:t>
            </a:r>
          </a:p>
          <a:p>
            <a:r>
              <a:rPr lang="sl-SI" dirty="0" smtClean="0"/>
              <a:t>C) </a:t>
            </a:r>
            <a:r>
              <a:rPr lang="sl-SI" dirty="0" smtClean="0">
                <a:solidFill>
                  <a:srgbClr val="7030A0"/>
                </a:solidFill>
              </a:rPr>
              <a:t>PO PRAVILU HITENJA.</a:t>
            </a:r>
          </a:p>
          <a:p>
            <a:r>
              <a:rPr lang="sl-SI" dirty="0" smtClean="0"/>
              <a:t>D)</a:t>
            </a:r>
            <a:r>
              <a:rPr lang="sl-SI" dirty="0" smtClean="0">
                <a:solidFill>
                  <a:srgbClr val="FF0000"/>
                </a:solidFill>
              </a:rPr>
              <a:t> PO DESNEM PRAVILU.</a:t>
            </a:r>
            <a:endParaRPr lang="sl-SI" dirty="0">
              <a:solidFill>
                <a:srgbClr val="FF0000"/>
              </a:solidFill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6. VPRAŠANJE</a:t>
            </a:r>
            <a:endParaRPr lang="sl-SI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-315416"/>
            <a:ext cx="2009775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PO KATEREM PRAVILU SE RAVNAMO V KRIŽIŠČU ENAKOVREDNIH CEST?</a:t>
            </a:r>
          </a:p>
          <a:p>
            <a:endParaRPr lang="sl-SI" dirty="0" smtClean="0"/>
          </a:p>
          <a:p>
            <a:r>
              <a:rPr lang="sl-SI" dirty="0" smtClean="0"/>
              <a:t>A) PO PRAVILU PREHITEVANJA.</a:t>
            </a:r>
          </a:p>
          <a:p>
            <a:r>
              <a:rPr lang="sl-SI" dirty="0" smtClean="0"/>
              <a:t>B) PO PRAVILU ČAKANJA.</a:t>
            </a:r>
          </a:p>
          <a:p>
            <a:r>
              <a:rPr lang="sl-SI" dirty="0" smtClean="0"/>
              <a:t>C) PO PRAVILU HITENJA.</a:t>
            </a:r>
          </a:p>
          <a:p>
            <a:r>
              <a:rPr lang="sl-SI" dirty="0" smtClean="0"/>
              <a:t>D) </a:t>
            </a:r>
            <a:r>
              <a:rPr lang="sl-SI" dirty="0" smtClean="0">
                <a:solidFill>
                  <a:schemeClr val="accent2"/>
                </a:solidFill>
              </a:rPr>
              <a:t>PO DESNEM PRAVILU.</a:t>
            </a:r>
            <a:endParaRPr lang="sl-SI" dirty="0">
              <a:solidFill>
                <a:schemeClr val="accent2"/>
              </a:solidFill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6. VPRAŠANJE</a:t>
            </a:r>
            <a:endParaRPr lang="sl-SI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-315416"/>
            <a:ext cx="2009775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l-SI" dirty="0" smtClean="0"/>
              <a:t>KAJ POMENI DESNO PRAVILO?</a:t>
            </a:r>
          </a:p>
          <a:p>
            <a:endParaRPr lang="sl-SI" dirty="0" smtClean="0"/>
          </a:p>
          <a:p>
            <a:r>
              <a:rPr lang="sl-SI" dirty="0" smtClean="0"/>
              <a:t>A)</a:t>
            </a:r>
            <a:r>
              <a:rPr lang="sl-SI" dirty="0" smtClean="0">
                <a:solidFill>
                  <a:srgbClr val="00B050"/>
                </a:solidFill>
              </a:rPr>
              <a:t> DESNO PRAVILO VELEVA, DA MORAMO VEDNO JESTI Z DESNO ROKO.</a:t>
            </a:r>
          </a:p>
          <a:p>
            <a:r>
              <a:rPr lang="sl-SI" dirty="0" smtClean="0"/>
              <a:t>B)</a:t>
            </a:r>
            <a:r>
              <a:rPr lang="sl-SI" dirty="0" smtClean="0">
                <a:solidFill>
                  <a:srgbClr val="00B0F0"/>
                </a:solidFill>
              </a:rPr>
              <a:t> DESNO PRAVILO VELEVA, DA VEDNO VOZIMO PO DESNI STRANI CESTIŠČA.</a:t>
            </a:r>
          </a:p>
          <a:p>
            <a:r>
              <a:rPr lang="sl-SI" dirty="0" smtClean="0"/>
              <a:t>C)</a:t>
            </a:r>
            <a:r>
              <a:rPr lang="sl-SI" dirty="0" smtClean="0">
                <a:solidFill>
                  <a:srgbClr val="7030A0"/>
                </a:solidFill>
              </a:rPr>
              <a:t> KO SE PRIPELJEM V KRIŽIŠČE ENAKOVREDNIH CEST IN IMAM NA SVOJI DESNI STRANI VOZILO, MORAM ODSTOPITI PREDNOST DESNEMU.</a:t>
            </a:r>
          </a:p>
          <a:p>
            <a:r>
              <a:rPr lang="sl-SI" dirty="0" smtClean="0"/>
              <a:t>D)</a:t>
            </a:r>
            <a:r>
              <a:rPr lang="sl-SI" dirty="0" smtClean="0">
                <a:solidFill>
                  <a:srgbClr val="FF0000"/>
                </a:solidFill>
              </a:rPr>
              <a:t> DESNO PRAVILO NE VELJA V PROMETU AMPAK V ŠOLI. VEDNO PREPISUJ NALOGO OD SOŠOLCA NA DESNI STRANI. </a:t>
            </a:r>
            <a:endParaRPr lang="sl-SI" dirty="0">
              <a:solidFill>
                <a:srgbClr val="FF0000"/>
              </a:solidFill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7. VPRAŠANJE</a:t>
            </a:r>
            <a:endParaRPr lang="sl-SI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116632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l-SI" dirty="0" smtClean="0"/>
              <a:t>KAJ POMENI DESNO PRAVILO?</a:t>
            </a:r>
          </a:p>
          <a:p>
            <a:endParaRPr lang="sl-SI" dirty="0" smtClean="0"/>
          </a:p>
          <a:p>
            <a:r>
              <a:rPr lang="sl-SI" dirty="0" smtClean="0"/>
              <a:t>A) DESNO PRAVILO VELEVA, DA MORAMO VEDNO JESTI Z DESNO ROKO.</a:t>
            </a:r>
          </a:p>
          <a:p>
            <a:r>
              <a:rPr lang="sl-SI" dirty="0" smtClean="0"/>
              <a:t>B) DESNO PRAVILO VELEVA, DA VEDNO VOZIMO PO DESNI STRANI CESTIŠČA.</a:t>
            </a:r>
          </a:p>
          <a:p>
            <a:r>
              <a:rPr lang="sl-SI" dirty="0" smtClean="0">
                <a:solidFill>
                  <a:schemeClr val="accent2"/>
                </a:solidFill>
              </a:rPr>
              <a:t>C) KO SE PRIPELJEM V KRIŽIŠČE ENAKOVREDNIH CEST IN IMAM NA SVOJI DESNI STRANI VOZILO, MORAM ODSTOPITI PREDNOST DESNEMU.</a:t>
            </a:r>
          </a:p>
          <a:p>
            <a:r>
              <a:rPr lang="sl-SI" dirty="0" smtClean="0"/>
              <a:t>D) DESNO PRAVILO NE VELJA V PROMETU AMPAK V ŠOLI. VEDNO PREPISUJ NALOGO OD SOŠOLCA NA DESNI STRANI. </a:t>
            </a:r>
            <a:endParaRPr lang="sl-SI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7. VPRAŠANJE</a:t>
            </a:r>
            <a:endParaRPr lang="sl-SI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116632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72979" y="1"/>
            <a:ext cx="3023718" cy="2708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Ograda vsebin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NA SLIKI IMAŠ KRIŽIŠČE </a:t>
            </a:r>
          </a:p>
          <a:p>
            <a:pPr>
              <a:buNone/>
            </a:pPr>
            <a:r>
              <a:rPr lang="sl-SI" dirty="0" smtClean="0"/>
              <a:t>ENAKOREDNIH CEST. KATERA ŽIVAL</a:t>
            </a:r>
          </a:p>
          <a:p>
            <a:pPr>
              <a:buNone/>
            </a:pPr>
            <a:r>
              <a:rPr lang="sl-SI" dirty="0" smtClean="0"/>
              <a:t>LAHKO TEČE PRVA?</a:t>
            </a:r>
          </a:p>
          <a:p>
            <a:endParaRPr lang="sl-SI" dirty="0" smtClean="0"/>
          </a:p>
          <a:p>
            <a:r>
              <a:rPr lang="sl-SI" dirty="0" smtClean="0"/>
              <a:t>A) </a:t>
            </a:r>
            <a:r>
              <a:rPr lang="sl-SI" dirty="0" smtClean="0">
                <a:solidFill>
                  <a:srgbClr val="00B050"/>
                </a:solidFill>
              </a:rPr>
              <a:t>LISICA.</a:t>
            </a:r>
            <a:endParaRPr lang="sl-SI" dirty="0" smtClean="0"/>
          </a:p>
          <a:p>
            <a:r>
              <a:rPr lang="sl-SI" dirty="0" smtClean="0"/>
              <a:t>B) </a:t>
            </a:r>
            <a:r>
              <a:rPr lang="sl-SI" dirty="0" smtClean="0">
                <a:solidFill>
                  <a:srgbClr val="00B0F0"/>
                </a:solidFill>
              </a:rPr>
              <a:t>MEDVED.</a:t>
            </a:r>
            <a:endParaRPr lang="sl-SI" dirty="0" smtClean="0"/>
          </a:p>
          <a:p>
            <a:r>
              <a:rPr lang="sl-SI" dirty="0" smtClean="0"/>
              <a:t>C) </a:t>
            </a:r>
            <a:r>
              <a:rPr lang="sl-SI" dirty="0" smtClean="0">
                <a:solidFill>
                  <a:srgbClr val="7030A0"/>
                </a:solidFill>
              </a:rPr>
              <a:t>ZAJEC.</a:t>
            </a:r>
          </a:p>
          <a:p>
            <a:r>
              <a:rPr lang="sl-SI" dirty="0" smtClean="0"/>
              <a:t>D) </a:t>
            </a:r>
            <a:r>
              <a:rPr lang="sl-SI" dirty="0" smtClean="0">
                <a:solidFill>
                  <a:srgbClr val="FF0000"/>
                </a:solidFill>
              </a:rPr>
              <a:t>VSE TRI HKRATI.</a:t>
            </a:r>
            <a:endParaRPr lang="sl-SI" dirty="0">
              <a:solidFill>
                <a:srgbClr val="FF0000"/>
              </a:solidFill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8. VPRAŠANJE</a:t>
            </a:r>
            <a:endParaRPr lang="sl-SI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72979" y="1"/>
            <a:ext cx="3023718" cy="2708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Ograda vsebin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NA SLIKI IMAŠ KRIŽIŠČE </a:t>
            </a:r>
          </a:p>
          <a:p>
            <a:pPr>
              <a:buNone/>
            </a:pPr>
            <a:r>
              <a:rPr lang="sl-SI" dirty="0" smtClean="0"/>
              <a:t>ENAKOREDNIH CEST. KATERA ŽIVAL</a:t>
            </a:r>
          </a:p>
          <a:p>
            <a:pPr>
              <a:buNone/>
            </a:pPr>
            <a:r>
              <a:rPr lang="sl-SI" dirty="0" smtClean="0"/>
              <a:t>LAHKO TEČE PRVA?</a:t>
            </a:r>
          </a:p>
          <a:p>
            <a:endParaRPr lang="sl-SI" dirty="0" smtClean="0"/>
          </a:p>
          <a:p>
            <a:r>
              <a:rPr lang="sl-SI" dirty="0" smtClean="0"/>
              <a:t>A) LISICA.</a:t>
            </a:r>
          </a:p>
          <a:p>
            <a:r>
              <a:rPr lang="sl-SI" dirty="0" smtClean="0"/>
              <a:t>B) MEDVED.</a:t>
            </a:r>
          </a:p>
          <a:p>
            <a:r>
              <a:rPr lang="sl-SI" dirty="0" smtClean="0"/>
              <a:t>C) </a:t>
            </a:r>
            <a:r>
              <a:rPr lang="sl-SI" dirty="0" smtClean="0">
                <a:solidFill>
                  <a:srgbClr val="FF0000"/>
                </a:solidFill>
              </a:rPr>
              <a:t>ZAJEC.</a:t>
            </a:r>
          </a:p>
          <a:p>
            <a:r>
              <a:rPr lang="sl-SI" dirty="0" smtClean="0"/>
              <a:t>D) VSE TRI HKRATI.</a:t>
            </a:r>
            <a:endParaRPr lang="sl-SI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8. VPRAŠANJE</a:t>
            </a:r>
            <a:endParaRPr lang="sl-SI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2240" y="286499"/>
            <a:ext cx="2047875" cy="2638425"/>
          </a:xfrm>
          <a:prstGeom prst="rect">
            <a:avLst/>
          </a:prstGeom>
        </p:spPr>
      </p:pic>
      <p:sp>
        <p:nvSpPr>
          <p:cNvPr id="2" name="Ograda vsebin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KAJ POMENI PRAVILO SREČANJA?</a:t>
            </a:r>
          </a:p>
          <a:p>
            <a:pPr marL="109728" indent="0">
              <a:buNone/>
            </a:pPr>
            <a:r>
              <a:rPr lang="sl-SI" dirty="0" smtClean="0"/>
              <a:t>KDO BO KRIŽIŠČE PREVOZIL PRVI?</a:t>
            </a:r>
          </a:p>
          <a:p>
            <a:pPr marL="109728" indent="0">
              <a:buNone/>
            </a:pPr>
            <a:endParaRPr lang="sl-SI" dirty="0" smtClean="0"/>
          </a:p>
          <a:p>
            <a:r>
              <a:rPr lang="sl-SI" dirty="0" smtClean="0"/>
              <a:t>A) </a:t>
            </a:r>
            <a:r>
              <a:rPr lang="sl-SI" dirty="0" smtClean="0">
                <a:solidFill>
                  <a:srgbClr val="00B050"/>
                </a:solidFill>
              </a:rPr>
              <a:t>OBA HKRATI.</a:t>
            </a:r>
            <a:endParaRPr lang="sl-SI" dirty="0" smtClean="0"/>
          </a:p>
          <a:p>
            <a:r>
              <a:rPr lang="sl-SI" dirty="0" smtClean="0"/>
              <a:t>B) </a:t>
            </a:r>
            <a:r>
              <a:rPr lang="sl-SI" dirty="0" smtClean="0">
                <a:solidFill>
                  <a:srgbClr val="00B0F0"/>
                </a:solidFill>
              </a:rPr>
              <a:t>AVTO.</a:t>
            </a:r>
            <a:endParaRPr lang="sl-SI" dirty="0" smtClean="0"/>
          </a:p>
          <a:p>
            <a:r>
              <a:rPr lang="sl-SI" dirty="0" smtClean="0"/>
              <a:t>C) </a:t>
            </a:r>
            <a:r>
              <a:rPr lang="sl-SI" dirty="0" smtClean="0">
                <a:solidFill>
                  <a:srgbClr val="7030A0"/>
                </a:solidFill>
              </a:rPr>
              <a:t>KOLESAR.</a:t>
            </a:r>
          </a:p>
          <a:p>
            <a:r>
              <a:rPr lang="sl-SI" dirty="0" smtClean="0"/>
              <a:t>D) </a:t>
            </a:r>
            <a:r>
              <a:rPr lang="sl-SI" dirty="0" smtClean="0">
                <a:solidFill>
                  <a:srgbClr val="FF0000"/>
                </a:solidFill>
              </a:rPr>
              <a:t>USTAVITA SE, POKLEPETATA IN NATO ODPELJETA VSAK V SVOJO SMER.</a:t>
            </a:r>
            <a:endParaRPr lang="sl-SI" dirty="0">
              <a:solidFill>
                <a:srgbClr val="FF0000"/>
              </a:solidFill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9</a:t>
            </a:r>
            <a:r>
              <a:rPr lang="sl-SI" smtClean="0"/>
              <a:t>. </a:t>
            </a:r>
            <a:r>
              <a:rPr lang="sl-SI" dirty="0" smtClean="0"/>
              <a:t>VPRAŠANJE</a:t>
            </a:r>
            <a:endParaRPr lang="sl-SI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2240" y="286499"/>
            <a:ext cx="2047875" cy="2638425"/>
          </a:xfrm>
          <a:prstGeom prst="rect">
            <a:avLst/>
          </a:prstGeom>
        </p:spPr>
      </p:pic>
      <p:sp>
        <p:nvSpPr>
          <p:cNvPr id="2" name="Ograda vsebin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KAJ POMENI PRAVILO SREČANJA?</a:t>
            </a:r>
          </a:p>
          <a:p>
            <a:pPr marL="109728" indent="0">
              <a:buNone/>
            </a:pPr>
            <a:r>
              <a:rPr lang="sl-SI" dirty="0" smtClean="0"/>
              <a:t>KDO BO KRIŽIŠČE PREVOZIL PRVI?</a:t>
            </a:r>
          </a:p>
          <a:p>
            <a:pPr marL="109728" indent="0">
              <a:buNone/>
            </a:pPr>
            <a:endParaRPr lang="sl-SI" dirty="0" smtClean="0"/>
          </a:p>
          <a:p>
            <a:r>
              <a:rPr lang="sl-SI" dirty="0" smtClean="0"/>
              <a:t>A) OBA HKRATI.</a:t>
            </a:r>
          </a:p>
          <a:p>
            <a:r>
              <a:rPr lang="sl-SI" dirty="0" smtClean="0"/>
              <a:t>B) AVTO.</a:t>
            </a:r>
          </a:p>
          <a:p>
            <a:r>
              <a:rPr lang="sl-SI" dirty="0" smtClean="0"/>
              <a:t>C) </a:t>
            </a:r>
            <a:r>
              <a:rPr lang="sl-SI" dirty="0" smtClean="0">
                <a:solidFill>
                  <a:srgbClr val="FF0000"/>
                </a:solidFill>
              </a:rPr>
              <a:t>KOLESAR.</a:t>
            </a:r>
          </a:p>
          <a:p>
            <a:r>
              <a:rPr lang="sl-SI" dirty="0" smtClean="0"/>
              <a:t>D) USTAVITA SE, POKLEPETATA IN NATO ODPELJETA VSAK V SVOJO SMER.</a:t>
            </a:r>
            <a:endParaRPr lang="sl-SI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9</a:t>
            </a:r>
            <a:r>
              <a:rPr lang="sl-SI" smtClean="0"/>
              <a:t>. </a:t>
            </a:r>
            <a:r>
              <a:rPr lang="sl-SI" dirty="0" smtClean="0"/>
              <a:t>VPRAŠANJE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681646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KOLO S KATERO OPREMO JE V PROMETU NAJBOLJ VARNO?</a:t>
            </a:r>
          </a:p>
          <a:p>
            <a:endParaRPr lang="sl-SI" dirty="0" smtClean="0"/>
          </a:p>
          <a:p>
            <a:r>
              <a:rPr lang="sl-SI" dirty="0" smtClean="0"/>
              <a:t>A)</a:t>
            </a:r>
            <a:r>
              <a:rPr lang="sl-SI" dirty="0" smtClean="0">
                <a:solidFill>
                  <a:srgbClr val="00B050"/>
                </a:solidFill>
              </a:rPr>
              <a:t> SPECIALNO OPREMO.</a:t>
            </a:r>
          </a:p>
          <a:p>
            <a:r>
              <a:rPr lang="sl-SI" dirty="0" smtClean="0"/>
              <a:t>B)</a:t>
            </a:r>
            <a:r>
              <a:rPr lang="sl-SI" dirty="0" smtClean="0">
                <a:solidFill>
                  <a:srgbClr val="7030A0"/>
                </a:solidFill>
              </a:rPr>
              <a:t> OBVEZNO IN DODATNO OPREMO.</a:t>
            </a:r>
          </a:p>
          <a:p>
            <a:r>
              <a:rPr lang="sl-SI" dirty="0" smtClean="0"/>
              <a:t>C)</a:t>
            </a:r>
            <a:r>
              <a:rPr lang="sl-SI" dirty="0" smtClean="0">
                <a:solidFill>
                  <a:srgbClr val="00B0F0"/>
                </a:solidFill>
              </a:rPr>
              <a:t> SODOBNO OPREMO.</a:t>
            </a:r>
          </a:p>
          <a:p>
            <a:r>
              <a:rPr lang="sl-SI" dirty="0" smtClean="0"/>
              <a:t>D) </a:t>
            </a:r>
            <a:r>
              <a:rPr lang="sl-SI" dirty="0" smtClean="0">
                <a:solidFill>
                  <a:srgbClr val="FF0000"/>
                </a:solidFill>
              </a:rPr>
              <a:t>BREZ OPREME.</a:t>
            </a:r>
            <a:endParaRPr lang="sl-SI" dirty="0">
              <a:solidFill>
                <a:srgbClr val="FF0000"/>
              </a:solidFill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1. VPRAŠANJE</a:t>
            </a:r>
            <a:endParaRPr lang="sl-SI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4149080"/>
            <a:ext cx="2952585" cy="2214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2240" y="286499"/>
            <a:ext cx="2047875" cy="2638425"/>
          </a:xfrm>
          <a:prstGeom prst="rect">
            <a:avLst/>
          </a:prstGeom>
        </p:spPr>
      </p:pic>
      <p:sp>
        <p:nvSpPr>
          <p:cNvPr id="2" name="Ograda vsebine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 smtClean="0"/>
              <a:t>KAJ POMENI PRAVILO SREČANJA?</a:t>
            </a:r>
          </a:p>
          <a:p>
            <a:pPr marL="109728" indent="0">
              <a:buNone/>
            </a:pPr>
            <a:endParaRPr lang="sl-SI" dirty="0" smtClean="0"/>
          </a:p>
          <a:p>
            <a:r>
              <a:rPr lang="sl-SI" dirty="0" smtClean="0"/>
              <a:t>A) </a:t>
            </a:r>
            <a:r>
              <a:rPr lang="sl-SI" dirty="0" smtClean="0">
                <a:solidFill>
                  <a:srgbClr val="00B050"/>
                </a:solidFill>
              </a:rPr>
              <a:t>ČE ŽELIM ZAVITI LEVO IN MI NASPROTI PRIPELJE VOZILO, KI VOZI NARAVNOST, GA MORAM POČAKATI.</a:t>
            </a:r>
            <a:endParaRPr lang="sl-SI" dirty="0" smtClean="0"/>
          </a:p>
          <a:p>
            <a:r>
              <a:rPr lang="sl-SI" dirty="0" smtClean="0"/>
              <a:t>B) </a:t>
            </a:r>
            <a:r>
              <a:rPr lang="sl-SI" dirty="0" smtClean="0">
                <a:solidFill>
                  <a:srgbClr val="00B0F0"/>
                </a:solidFill>
              </a:rPr>
              <a:t>ČE SREČAM VOZILO, GA MORAM POZDRAVITI.</a:t>
            </a:r>
            <a:endParaRPr lang="sl-SI" dirty="0" smtClean="0"/>
          </a:p>
          <a:p>
            <a:r>
              <a:rPr lang="sl-SI" dirty="0" smtClean="0"/>
              <a:t>C) </a:t>
            </a:r>
            <a:r>
              <a:rPr lang="sl-SI" dirty="0" smtClean="0">
                <a:solidFill>
                  <a:srgbClr val="7030A0"/>
                </a:solidFill>
              </a:rPr>
              <a:t>POZDRAVIM VSA NASPROTI VOZEČA VOZILA.</a:t>
            </a:r>
          </a:p>
          <a:p>
            <a:r>
              <a:rPr lang="sl-SI" dirty="0" smtClean="0"/>
              <a:t>D) </a:t>
            </a:r>
            <a:r>
              <a:rPr lang="sl-SI" dirty="0" smtClean="0">
                <a:solidFill>
                  <a:srgbClr val="FF0000"/>
                </a:solidFill>
              </a:rPr>
              <a:t>ČE ZAVIJAM LEVO IN MI NASPROTI PRIPELJE VOZILO, IMAM PREDNOST PRED NJIM.</a:t>
            </a:r>
            <a:endParaRPr lang="sl-SI" dirty="0">
              <a:solidFill>
                <a:srgbClr val="FF0000"/>
              </a:solidFill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10. VPRAŠANJE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3156646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2240" y="286499"/>
            <a:ext cx="2047875" cy="2638425"/>
          </a:xfrm>
          <a:prstGeom prst="rect">
            <a:avLst/>
          </a:prstGeom>
        </p:spPr>
      </p:pic>
      <p:sp>
        <p:nvSpPr>
          <p:cNvPr id="2" name="Ograda vsebine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 smtClean="0"/>
              <a:t>KAJ POMENI PRAVILO SREČANJA?</a:t>
            </a:r>
          </a:p>
          <a:p>
            <a:pPr marL="109728" indent="0">
              <a:buNone/>
            </a:pPr>
            <a:endParaRPr lang="sl-SI" dirty="0" smtClean="0"/>
          </a:p>
          <a:p>
            <a:r>
              <a:rPr lang="sl-SI" dirty="0" smtClean="0"/>
              <a:t>A) </a:t>
            </a:r>
            <a:r>
              <a:rPr lang="sl-SI" dirty="0" smtClean="0">
                <a:solidFill>
                  <a:srgbClr val="FF0000"/>
                </a:solidFill>
              </a:rPr>
              <a:t>ČE ŽELIM ZAVITI LEVO IN MI NASPROTI PRIPELJE VOZILO, KI VOZI NARAVNOST, GA MORAM POČAKATI.</a:t>
            </a:r>
          </a:p>
          <a:p>
            <a:r>
              <a:rPr lang="sl-SI" dirty="0" smtClean="0"/>
              <a:t>B) ČE SREČAM VOZILO, GA MORAM POZDRAVITI.</a:t>
            </a:r>
          </a:p>
          <a:p>
            <a:r>
              <a:rPr lang="sl-SI" dirty="0" smtClean="0"/>
              <a:t>C) POZDRAVIM VSA NASPROTI VOZEČA VOZILA.</a:t>
            </a:r>
          </a:p>
          <a:p>
            <a:r>
              <a:rPr lang="sl-SI" dirty="0" smtClean="0"/>
              <a:t>D) ČE ZAVIJAM LEVO IN MI NASPROTI PRIPELJE VOZILO, IMAM PREDNOST PRED NJIM.</a:t>
            </a:r>
            <a:endParaRPr lang="sl-SI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10. VPRAŠANJE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3497831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vsebin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PRIŠEL SI DO CILJA. SPOZNAL SI NEKAJ PRAVIL, KATERA MORAŠ V PROMETU UPOŠTEVATI. V PRIMERU, DA SI NA KATERO IZMED VPRAŠANJ ODGOVORIL NAPAČNO, SE MORAŠ ŠE MALO UČITI, PREDEN SEDEŠ NA KOLO IN OPRAVIŠ VOZNIŠKI IZPIT. </a:t>
            </a:r>
          </a:p>
          <a:p>
            <a:endParaRPr lang="sl-SI" dirty="0"/>
          </a:p>
          <a:p>
            <a:r>
              <a:rPr lang="sl-SI" dirty="0" smtClean="0">
                <a:solidFill>
                  <a:srgbClr val="FF0000"/>
                </a:solidFill>
              </a:rPr>
              <a:t>NE</a:t>
            </a:r>
            <a:r>
              <a:rPr lang="sl-SI" dirty="0" smtClean="0"/>
              <a:t> </a:t>
            </a:r>
            <a:r>
              <a:rPr lang="sl-SI" dirty="0" smtClean="0">
                <a:solidFill>
                  <a:srgbClr val="FFC000"/>
                </a:solidFill>
              </a:rPr>
              <a:t>POZABI</a:t>
            </a:r>
            <a:r>
              <a:rPr lang="sl-SI" dirty="0" smtClean="0"/>
              <a:t>, </a:t>
            </a:r>
            <a:r>
              <a:rPr lang="sl-SI" dirty="0" smtClean="0">
                <a:solidFill>
                  <a:srgbClr val="92D050"/>
                </a:solidFill>
              </a:rPr>
              <a:t>GLAVA</a:t>
            </a:r>
            <a:r>
              <a:rPr lang="sl-SI" dirty="0" smtClean="0"/>
              <a:t> </a:t>
            </a:r>
            <a:r>
              <a:rPr lang="sl-SI" dirty="0" smtClean="0">
                <a:solidFill>
                  <a:srgbClr val="00B0F0"/>
                </a:solidFill>
              </a:rPr>
              <a:t>NI</a:t>
            </a:r>
            <a:r>
              <a:rPr lang="sl-SI" dirty="0" smtClean="0"/>
              <a:t> </a:t>
            </a:r>
            <a:r>
              <a:rPr lang="sl-SI" dirty="0" smtClean="0">
                <a:solidFill>
                  <a:srgbClr val="002060"/>
                </a:solidFill>
              </a:rPr>
              <a:t>ZA</a:t>
            </a:r>
            <a:r>
              <a:rPr lang="sl-SI" dirty="0" smtClean="0"/>
              <a:t> </a:t>
            </a:r>
            <a:r>
              <a:rPr lang="sl-SI" dirty="0" smtClean="0">
                <a:solidFill>
                  <a:srgbClr val="7030A0"/>
                </a:solidFill>
              </a:rPr>
              <a:t>OKRAS</a:t>
            </a:r>
            <a:r>
              <a:rPr lang="sl-SI" dirty="0" smtClean="0"/>
              <a:t>. </a:t>
            </a:r>
            <a:r>
              <a:rPr lang="sl-SI" dirty="0" smtClean="0">
                <a:solidFill>
                  <a:srgbClr val="FF0000"/>
                </a:solidFill>
              </a:rPr>
              <a:t>MORAŠ</a:t>
            </a:r>
            <a:r>
              <a:rPr lang="sl-SI" dirty="0" smtClean="0"/>
              <a:t> </a:t>
            </a:r>
            <a:r>
              <a:rPr lang="sl-SI" dirty="0" smtClean="0">
                <a:solidFill>
                  <a:srgbClr val="FFC000"/>
                </a:solidFill>
              </a:rPr>
              <a:t>JO</a:t>
            </a:r>
            <a:r>
              <a:rPr lang="sl-SI" dirty="0" smtClean="0"/>
              <a:t> </a:t>
            </a:r>
            <a:r>
              <a:rPr lang="sl-SI" dirty="0" smtClean="0">
                <a:solidFill>
                  <a:srgbClr val="92D050"/>
                </a:solidFill>
              </a:rPr>
              <a:t>UPORABITI</a:t>
            </a:r>
            <a:r>
              <a:rPr lang="sl-SI" dirty="0" smtClean="0"/>
              <a:t> </a:t>
            </a:r>
            <a:r>
              <a:rPr lang="sl-SI" dirty="0" smtClean="0">
                <a:solidFill>
                  <a:srgbClr val="00B0F0"/>
                </a:solidFill>
              </a:rPr>
              <a:t>IN</a:t>
            </a:r>
            <a:r>
              <a:rPr lang="sl-SI" dirty="0" smtClean="0"/>
              <a:t> </a:t>
            </a:r>
            <a:r>
              <a:rPr lang="sl-SI" dirty="0" smtClean="0">
                <a:solidFill>
                  <a:srgbClr val="002060"/>
                </a:solidFill>
              </a:rPr>
              <a:t>V</a:t>
            </a:r>
            <a:r>
              <a:rPr lang="sl-SI" dirty="0" smtClean="0"/>
              <a:t> </a:t>
            </a:r>
            <a:r>
              <a:rPr lang="sl-SI" dirty="0" smtClean="0">
                <a:solidFill>
                  <a:srgbClr val="7030A0"/>
                </a:solidFill>
              </a:rPr>
              <a:t>PROMETU</a:t>
            </a:r>
            <a:r>
              <a:rPr lang="sl-SI" dirty="0" smtClean="0"/>
              <a:t> </a:t>
            </a:r>
            <a:r>
              <a:rPr lang="sl-SI" dirty="0" smtClean="0">
                <a:solidFill>
                  <a:srgbClr val="FF0000"/>
                </a:solidFill>
              </a:rPr>
              <a:t>ZAŠČITITI</a:t>
            </a:r>
            <a:r>
              <a:rPr lang="sl-SI" dirty="0" smtClean="0"/>
              <a:t>. </a:t>
            </a:r>
            <a:endParaRPr lang="sl-SI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489881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KOLO S KATERO OPREMO JE V PROMETU NAJBOLJ VARNO?</a:t>
            </a:r>
          </a:p>
          <a:p>
            <a:endParaRPr lang="sl-SI" dirty="0" smtClean="0"/>
          </a:p>
          <a:p>
            <a:r>
              <a:rPr lang="sl-SI" dirty="0" smtClean="0"/>
              <a:t>A) SPECIALNO OPREMO.</a:t>
            </a:r>
          </a:p>
          <a:p>
            <a:r>
              <a:rPr lang="sl-SI" dirty="0" smtClean="0">
                <a:solidFill>
                  <a:srgbClr val="FF0000"/>
                </a:solidFill>
              </a:rPr>
              <a:t>B) OBVEZNO IN DODATNO OPREMO.</a:t>
            </a:r>
          </a:p>
          <a:p>
            <a:r>
              <a:rPr lang="sl-SI" dirty="0" smtClean="0"/>
              <a:t>C) SODOBNO OPREMO.</a:t>
            </a:r>
          </a:p>
          <a:p>
            <a:r>
              <a:rPr lang="sl-SI" dirty="0" smtClean="0"/>
              <a:t>D) BREZ OPREME.</a:t>
            </a:r>
            <a:endParaRPr lang="sl-SI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1. VPRAŠANJE</a:t>
            </a:r>
            <a:endParaRPr lang="sl-SI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4149080"/>
            <a:ext cx="2952585" cy="2214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38857" y="0"/>
            <a:ext cx="1705144" cy="184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Ograda vsebin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KDAJ JE POTREBNO NOSITI KOLESARSKO ČELADO?</a:t>
            </a:r>
          </a:p>
          <a:p>
            <a:endParaRPr lang="sl-SI" dirty="0" smtClean="0"/>
          </a:p>
          <a:p>
            <a:r>
              <a:rPr lang="sl-SI" dirty="0" smtClean="0"/>
              <a:t>A)</a:t>
            </a:r>
            <a:r>
              <a:rPr lang="sl-SI" dirty="0" smtClean="0">
                <a:solidFill>
                  <a:srgbClr val="00B050"/>
                </a:solidFill>
              </a:rPr>
              <a:t> KADAR SE VOZIM PO GOZDU ALI TRAVNIKU.</a:t>
            </a:r>
          </a:p>
          <a:p>
            <a:r>
              <a:rPr lang="sl-SI" dirty="0" smtClean="0"/>
              <a:t>B) </a:t>
            </a:r>
            <a:r>
              <a:rPr lang="sl-SI" dirty="0" smtClean="0">
                <a:solidFill>
                  <a:srgbClr val="00B0F0"/>
                </a:solidFill>
              </a:rPr>
              <a:t>NIKOLI.</a:t>
            </a:r>
          </a:p>
          <a:p>
            <a:r>
              <a:rPr lang="sl-SI" dirty="0" smtClean="0"/>
              <a:t>C)</a:t>
            </a:r>
            <a:r>
              <a:rPr lang="sl-SI" dirty="0" smtClean="0">
                <a:solidFill>
                  <a:srgbClr val="7030A0"/>
                </a:solidFill>
              </a:rPr>
              <a:t> VEDNO.</a:t>
            </a:r>
          </a:p>
          <a:p>
            <a:r>
              <a:rPr lang="sl-SI" dirty="0" smtClean="0"/>
              <a:t>D)</a:t>
            </a:r>
            <a:r>
              <a:rPr lang="sl-SI" dirty="0" smtClean="0">
                <a:solidFill>
                  <a:srgbClr val="FF0000"/>
                </a:solidFill>
              </a:rPr>
              <a:t> KADAR ME NA TO OPOMNIJO STAŠI.</a:t>
            </a:r>
            <a:endParaRPr lang="sl-SI" dirty="0">
              <a:solidFill>
                <a:srgbClr val="FF0000"/>
              </a:solidFill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2. VPRAŠANJE</a:t>
            </a:r>
            <a:endParaRPr lang="sl-SI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24625" y="5114925"/>
            <a:ext cx="2619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38856" y="1"/>
            <a:ext cx="1705143" cy="1844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Ograda vsebin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KDAJ JE POTREBNO NOSITI KOLESARSKO ČELADO?</a:t>
            </a:r>
          </a:p>
          <a:p>
            <a:endParaRPr lang="sl-SI" dirty="0" smtClean="0"/>
          </a:p>
          <a:p>
            <a:r>
              <a:rPr lang="sl-SI" dirty="0" smtClean="0"/>
              <a:t>A) KADAR SE VOZIM PO GOZDU ALI TRAVNIKU.</a:t>
            </a:r>
          </a:p>
          <a:p>
            <a:r>
              <a:rPr lang="sl-SI" dirty="0" smtClean="0"/>
              <a:t>B) NIKOLI.</a:t>
            </a:r>
          </a:p>
          <a:p>
            <a:r>
              <a:rPr lang="sl-SI" dirty="0" smtClean="0">
                <a:solidFill>
                  <a:srgbClr val="FF0000"/>
                </a:solidFill>
              </a:rPr>
              <a:t>C) VEDNO.</a:t>
            </a:r>
          </a:p>
          <a:p>
            <a:r>
              <a:rPr lang="sl-SI" dirty="0" smtClean="0"/>
              <a:t>D) KADAR ME NA TO OPOMNIJO STAŠI.</a:t>
            </a:r>
            <a:endParaRPr lang="sl-SI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2. VPRAŠANJE</a:t>
            </a:r>
            <a:endParaRPr lang="sl-SI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24625" y="5114925"/>
            <a:ext cx="2619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l-SI" dirty="0" smtClean="0"/>
              <a:t>SUPER MARIU SE JE STRAŠNO MUDILO, CELO TAKO, DA JE POZABIL NATOČITI GORIVO. AVTO MU JE UGASNIL ZA CESTO. KAKO BI GA PRAVILNO OBVOZIL.</a:t>
            </a:r>
          </a:p>
          <a:p>
            <a:endParaRPr lang="sl-SI" dirty="0" smtClean="0"/>
          </a:p>
          <a:p>
            <a:r>
              <a:rPr lang="sl-SI" dirty="0" smtClean="0"/>
              <a:t>A)</a:t>
            </a:r>
            <a:r>
              <a:rPr lang="sl-SI" dirty="0" smtClean="0">
                <a:solidFill>
                  <a:srgbClr val="00B050"/>
                </a:solidFill>
              </a:rPr>
              <a:t> SUPER MARIOTA BI OBVOZIL PO DESNI.</a:t>
            </a:r>
          </a:p>
          <a:p>
            <a:r>
              <a:rPr lang="sl-SI" dirty="0" smtClean="0"/>
              <a:t>B)</a:t>
            </a:r>
            <a:r>
              <a:rPr lang="sl-SI" dirty="0" smtClean="0">
                <a:solidFill>
                  <a:srgbClr val="00B0F0"/>
                </a:solidFill>
              </a:rPr>
              <a:t> POČAKAL BI, DA MU PRIPELJEJO GORIVO IN NATO PELJAL ZA NJIM.</a:t>
            </a:r>
          </a:p>
          <a:p>
            <a:r>
              <a:rPr lang="sl-SI" dirty="0" smtClean="0"/>
              <a:t>C)</a:t>
            </a:r>
            <a:r>
              <a:rPr lang="sl-SI" dirty="0" smtClean="0">
                <a:solidFill>
                  <a:srgbClr val="7030A0"/>
                </a:solidFill>
              </a:rPr>
              <a:t> POMAGAL BI MU POTISKATI VOZILO DO ČRPALKE.</a:t>
            </a:r>
          </a:p>
          <a:p>
            <a:r>
              <a:rPr lang="sl-SI" dirty="0" smtClean="0"/>
              <a:t>D)</a:t>
            </a:r>
            <a:r>
              <a:rPr lang="sl-SI" dirty="0" smtClean="0">
                <a:solidFill>
                  <a:srgbClr val="FF0000"/>
                </a:solidFill>
              </a:rPr>
              <a:t> S POGLEDOM NAZAJ IN NAKAZANO SMERJO VOŽNJE, BI GA PRAVILNO OBVOZIL PO LEVI STRANI.</a:t>
            </a:r>
            <a:endParaRPr lang="sl-SI" dirty="0">
              <a:solidFill>
                <a:srgbClr val="FF0000"/>
              </a:solidFill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3. VPRAŠANJE</a:t>
            </a:r>
            <a:endParaRPr lang="sl-SI" dirty="0"/>
          </a:p>
        </p:txBody>
      </p:sp>
      <p:pic>
        <p:nvPicPr>
          <p:cNvPr id="3074" name="Picture 2" descr="C:\Users\Bostjan\Desktop\imag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0"/>
            <a:ext cx="2187327" cy="14555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l-SI" dirty="0" smtClean="0"/>
              <a:t>SUPER MARIU SE JE STRAŠNO MUDILO, CELO TAKO, DA JE POZABIL NATOČITI GORIVO. AVTO MU JE UGASNIL ZA CESTO. KAKO BI GA PRAVILNO OBVOZIL.</a:t>
            </a:r>
          </a:p>
          <a:p>
            <a:endParaRPr lang="sl-SI" dirty="0" smtClean="0"/>
          </a:p>
          <a:p>
            <a:r>
              <a:rPr lang="sl-SI" dirty="0" smtClean="0"/>
              <a:t>A) SUPER MARIOTA BI OBVOZIL PO DESNI.</a:t>
            </a:r>
          </a:p>
          <a:p>
            <a:r>
              <a:rPr lang="sl-SI" dirty="0" smtClean="0"/>
              <a:t>B) POČAKAL BI, DA MU PRIPELJEJO GORIVO IN NATO PELJAL ZA NJIM.</a:t>
            </a:r>
          </a:p>
          <a:p>
            <a:r>
              <a:rPr lang="sl-SI" dirty="0" smtClean="0"/>
              <a:t>C) POMAGAL BI MU POTISKATI VOZILO DO ČRPALKE.</a:t>
            </a:r>
          </a:p>
          <a:p>
            <a:r>
              <a:rPr lang="sl-SI" dirty="0" smtClean="0">
                <a:solidFill>
                  <a:srgbClr val="FF0000"/>
                </a:solidFill>
              </a:rPr>
              <a:t>D) S POGLEDOM NAZAJ IN NAKAZANO SMERJO VOŽNJE, BI GA PRAVILNO OBVOZIL PO LEVI STRANI.</a:t>
            </a:r>
            <a:endParaRPr lang="sl-SI" dirty="0">
              <a:solidFill>
                <a:srgbClr val="FF0000"/>
              </a:solidFill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3. VPRAŠANJE</a:t>
            </a:r>
            <a:endParaRPr lang="sl-SI" dirty="0"/>
          </a:p>
        </p:txBody>
      </p:sp>
      <p:pic>
        <p:nvPicPr>
          <p:cNvPr id="3074" name="Picture 2" descr="C:\Users\Bostjan\Desktop\imag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0"/>
            <a:ext cx="2187327" cy="14555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sl-SI" dirty="0" smtClean="0"/>
              <a:t>ZAKAJ JE POTREBNO Z ROKO NAKAZATI VSAKO SPREMEMBO SMERI?</a:t>
            </a:r>
          </a:p>
          <a:p>
            <a:endParaRPr lang="sl-SI" dirty="0" smtClean="0"/>
          </a:p>
          <a:p>
            <a:r>
              <a:rPr lang="sl-SI" dirty="0" smtClean="0"/>
              <a:t>A)</a:t>
            </a:r>
            <a:r>
              <a:rPr lang="sl-SI" dirty="0" smtClean="0">
                <a:solidFill>
                  <a:srgbClr val="00B050"/>
                </a:solidFill>
              </a:rPr>
              <a:t> DA VOZNIKI ZA NAMI VEDO, KAJ ŽELIMO NAREDITI IN KAM ZAVITI.</a:t>
            </a:r>
          </a:p>
          <a:p>
            <a:r>
              <a:rPr lang="sl-SI" dirty="0" smtClean="0"/>
              <a:t>B)</a:t>
            </a:r>
            <a:r>
              <a:rPr lang="sl-SI" dirty="0" smtClean="0">
                <a:solidFill>
                  <a:srgbClr val="00B0F0"/>
                </a:solidFill>
              </a:rPr>
              <a:t> VOŽNJA Z ENO ROKO JE “FRAJERSKA,” ZATO SMO V POMETU BOLJ POPULARNI.</a:t>
            </a:r>
          </a:p>
          <a:p>
            <a:r>
              <a:rPr lang="sl-SI" dirty="0" smtClean="0"/>
              <a:t>C)</a:t>
            </a:r>
            <a:r>
              <a:rPr lang="sl-SI" dirty="0" smtClean="0">
                <a:solidFill>
                  <a:srgbClr val="7030A0"/>
                </a:solidFill>
              </a:rPr>
              <a:t> MED VOŽNJO JE ZANIMIVO MAHATI, ZATO MAHAMO VES ČAS.</a:t>
            </a:r>
          </a:p>
          <a:p>
            <a:r>
              <a:rPr lang="sl-SI" dirty="0" smtClean="0"/>
              <a:t>D)</a:t>
            </a:r>
            <a:r>
              <a:rPr lang="sl-SI" dirty="0" smtClean="0">
                <a:solidFill>
                  <a:srgbClr val="FF0000"/>
                </a:solidFill>
              </a:rPr>
              <a:t> NAKAZATI SPLOH NI POTREBNO, SAJ MORAJO VOZNIKI ZA NAMI ŽE VEDETI, KAJ ŽELIMO.</a:t>
            </a:r>
            <a:endParaRPr lang="sl-SI" dirty="0">
              <a:solidFill>
                <a:srgbClr val="FF0000"/>
              </a:solidFill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4. VPRAŠANJE</a:t>
            </a:r>
            <a:endParaRPr lang="sl-SI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34150" y="-315416"/>
            <a:ext cx="260985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l-SI" dirty="0" smtClean="0"/>
              <a:t>ZAKAJ JE POTREBNO Z ROKO NAKAZATI VSAKO SPREMEMBO SMERI?</a:t>
            </a:r>
          </a:p>
          <a:p>
            <a:endParaRPr lang="sl-SI" dirty="0" smtClean="0"/>
          </a:p>
          <a:p>
            <a:r>
              <a:rPr lang="sl-SI" dirty="0" smtClean="0">
                <a:solidFill>
                  <a:srgbClr val="FF0000"/>
                </a:solidFill>
              </a:rPr>
              <a:t>A) DA VOZNIKI ZA NAMI VEDO, KAJ ŽELIMO NAREDITI IN KAM ZAVITI.</a:t>
            </a:r>
          </a:p>
          <a:p>
            <a:r>
              <a:rPr lang="sl-SI" dirty="0" smtClean="0"/>
              <a:t>B) VOŽNJA Z ENO ROKO JE “FRAJERSKA,” ZATO SMO V POMETU BOLJ POPULARNI.</a:t>
            </a:r>
          </a:p>
          <a:p>
            <a:r>
              <a:rPr lang="sl-SI" dirty="0" smtClean="0"/>
              <a:t>C) MED VOŽNJO JE ZANIMIVO MAHATI, ZATO MAHAMO VES ČAS.</a:t>
            </a:r>
          </a:p>
          <a:p>
            <a:r>
              <a:rPr lang="sl-SI" dirty="0" smtClean="0"/>
              <a:t>D) NAKAZATI SPLOH NI POTREBNO, SAJ MORAJO VOZNIKI ZA NAMI ŽE VEDETI, KAJ ŽELIMO.</a:t>
            </a:r>
            <a:endParaRPr lang="sl-SI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4. VPRAŠANJE</a:t>
            </a:r>
            <a:endParaRPr lang="sl-SI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34150" y="-315416"/>
            <a:ext cx="260985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ekanje">
  <a:themeElements>
    <a:clrScheme name="Stek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tek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tek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136</TotalTime>
  <Words>1130</Words>
  <Application>Microsoft Office PowerPoint</Application>
  <PresentationFormat>Diaprojekcija na zaslonu (4:3)</PresentationFormat>
  <Paragraphs>154</Paragraphs>
  <Slides>22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22</vt:i4>
      </vt:variant>
    </vt:vector>
  </HeadingPairs>
  <TitlesOfParts>
    <vt:vector size="27" baseType="lpstr">
      <vt:lpstr>Lucida Sans Unicode</vt:lpstr>
      <vt:lpstr>Verdana</vt:lpstr>
      <vt:lpstr>Wingdings 2</vt:lpstr>
      <vt:lpstr>Wingdings 3</vt:lpstr>
      <vt:lpstr>Stekanje</vt:lpstr>
      <vt:lpstr>LEPO JE BITI KOLESAR</vt:lpstr>
      <vt:lpstr>1. VPRAŠANJE</vt:lpstr>
      <vt:lpstr>1. VPRAŠANJE</vt:lpstr>
      <vt:lpstr>2. VPRAŠANJE</vt:lpstr>
      <vt:lpstr>2. VPRAŠANJE</vt:lpstr>
      <vt:lpstr>3. VPRAŠANJE</vt:lpstr>
      <vt:lpstr>3. VPRAŠANJE</vt:lpstr>
      <vt:lpstr>4. VPRAŠANJE</vt:lpstr>
      <vt:lpstr>4. VPRAŠANJE</vt:lpstr>
      <vt:lpstr>5. VPRAŠANJE</vt:lpstr>
      <vt:lpstr>5. VPRAŠANJE</vt:lpstr>
      <vt:lpstr>6. VPRAŠANJE</vt:lpstr>
      <vt:lpstr>6. VPRAŠANJE</vt:lpstr>
      <vt:lpstr>7. VPRAŠANJE</vt:lpstr>
      <vt:lpstr>7. VPRAŠANJE</vt:lpstr>
      <vt:lpstr>8. VPRAŠANJE</vt:lpstr>
      <vt:lpstr>8. VPRAŠANJE</vt:lpstr>
      <vt:lpstr>9. VPRAŠANJE</vt:lpstr>
      <vt:lpstr>9. VPRAŠANJE</vt:lpstr>
      <vt:lpstr>10. VPRAŠANJE</vt:lpstr>
      <vt:lpstr>10. VPRAŠANJE</vt:lpstr>
      <vt:lpstr>PowerPointova predstavitev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LEPO JE BITI KOLESAR</dc:title>
  <dc:creator>Bostjan</dc:creator>
  <cp:lastModifiedBy>tanja.medved@outlook.com</cp:lastModifiedBy>
  <cp:revision>13</cp:revision>
  <dcterms:created xsi:type="dcterms:W3CDTF">2019-03-17T19:14:08Z</dcterms:created>
  <dcterms:modified xsi:type="dcterms:W3CDTF">2019-03-19T08:15:55Z</dcterms:modified>
</cp:coreProperties>
</file>