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99" r:id="rId2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C6C9B-062A-468B-9628-004D869BDDD7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F2DC6-F47B-491F-9D57-D9F8C46217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1428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B8B2D-8927-43B5-963E-EED4D4D0AF27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D13F81-2D9D-49BD-A496-243138BB33F2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C79A5C-DE3C-429C-993E-9F1F848336CA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E7493C-0F41-44E4-8D3B-E2F1385CB3DA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E38EDD-A91F-40F6-861F-43043A43D2A7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0C7BD6-0E3B-48EA-B7F7-4EB98C3FF560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DD4D51-BFF2-4CB3-BBBE-F50D73241C80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7E544-9526-4C6B-8FB4-943676D7732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9320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7E544-9526-4C6B-8FB4-943676D7732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243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6C1250-D708-4FB7-B53A-B98F7C6B3B73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FE2AE3-8D71-4CC6-A3EB-DA9BF4B610ED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1BE359-29BF-4951-BEB1-B81844816F20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7E544-9526-4C6B-8FB4-943676D7732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90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7E544-9526-4C6B-8FB4-943676D7732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5823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7E544-9526-4C6B-8FB4-943676D7732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568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A56FE8-85F6-400A-936C-A98578BCE6FE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B74C11-B514-46CB-96D1-522448081336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EBD038-2F5B-4735-9861-85B1D1080973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7E544-9526-4C6B-8FB4-943676D7732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470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7E544-9526-4C6B-8FB4-943676D7732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929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7E544-9526-4C6B-8FB4-943676D7732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129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7E544-9526-4C6B-8FB4-943676D7732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692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167D-E2C1-4469-860E-C15CF5CB61CD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BCFE-25A1-4624-803E-70E721479D8F}" type="slidenum">
              <a:rPr lang="sl-SI" smtClean="0"/>
              <a:t>‹#›</a:t>
            </a:fld>
            <a:endParaRPr lang="sl-SI"/>
          </a:p>
        </p:txBody>
      </p:sp>
      <p:sp>
        <p:nvSpPr>
          <p:cNvPr id="32" name="Pravokotni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Pravokotni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Pravokotni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Pravokotni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Pravokotni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  <p:sp>
        <p:nvSpPr>
          <p:cNvPr id="56" name="Pravokotni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Pravokotni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Pravokotni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Pravokotni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167D-E2C1-4469-860E-C15CF5CB61CD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BCFE-25A1-4624-803E-70E721479D8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167D-E2C1-4469-860E-C15CF5CB61CD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BCFE-25A1-4624-803E-70E721479D8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167D-E2C1-4469-860E-C15CF5CB61CD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BCFE-25A1-4624-803E-70E721479D8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ročno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rostoročno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Prostoročno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rostoročno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rostoročno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ročno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rostoročno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rostoročno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Prostoročno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rostoročno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Prostoročno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Prostoročno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Prostoročno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Prostoročno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ročno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167D-E2C1-4469-860E-C15CF5CB61CD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BCFE-25A1-4624-803E-70E721479D8F}" type="slidenum">
              <a:rPr lang="sl-SI" smtClean="0"/>
              <a:t>‹#›</a:t>
            </a:fld>
            <a:endParaRPr lang="sl-SI"/>
          </a:p>
        </p:txBody>
      </p:sp>
      <p:sp>
        <p:nvSpPr>
          <p:cNvPr id="7" name="Pravokotni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8" name="Pravokotni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Pravokotni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Pravokotni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otni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ravokotni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167D-E2C1-4469-860E-C15CF5CB61CD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BCFE-25A1-4624-803E-70E721479D8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avokotni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167D-E2C1-4469-860E-C15CF5CB61CD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BCFE-25A1-4624-803E-70E721479D8F}" type="slidenum">
              <a:rPr lang="sl-SI" smtClean="0"/>
              <a:t>‹#›</a:t>
            </a:fld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Pravokotni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Pravokotni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otni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Pravokotni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Pravokotni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Pravokotni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Pravokotni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Pravokotni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167D-E2C1-4469-860E-C15CF5CB61CD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BCFE-25A1-4624-803E-70E721479D8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167D-E2C1-4469-860E-C15CF5CB61CD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BCFE-25A1-4624-803E-70E721479D8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167D-E2C1-4469-860E-C15CF5CB61CD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BCFE-25A1-4624-803E-70E721479D8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Raven povezovalnik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Raven povezovalnik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ven povezovalnik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ven povezovalnik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l-SI" smtClean="0"/>
              <a:t>Kliknite ikono, če želite dodati sliko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Raven povezovalnik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ven povezovalnik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ven povezovalnik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Raven povezovalnik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aven povezovalnik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ven povezovalnik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5D6E167D-E2C1-4469-860E-C15CF5CB61CD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F4D4BCFE-25A1-4624-803E-70E721479D8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otni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otni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otni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otni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ravokotni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Pravokotni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Pravokotni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Pravokotni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D6E167D-E2C1-4469-860E-C15CF5CB61CD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4D4BCFE-25A1-4624-803E-70E721479D8F}" type="slidenum">
              <a:rPr lang="sl-SI" smtClean="0"/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12" Type="http://schemas.openxmlformats.org/officeDocument/2006/relationships/slide" Target="slide2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7.xml"/><Relationship Id="rId10" Type="http://schemas.openxmlformats.org/officeDocument/2006/relationships/slide" Target="slide17.xml"/><Relationship Id="rId4" Type="http://schemas.openxmlformats.org/officeDocument/2006/relationships/slide" Target="slide5.xml"/><Relationship Id="rId9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772400" cy="1975104"/>
          </a:xfrm>
        </p:spPr>
        <p:txBody>
          <a:bodyPr/>
          <a:lstStyle/>
          <a:p>
            <a:r>
              <a:rPr lang="sl-SI" dirty="0" smtClean="0"/>
              <a:t>PRAVILNO RAVNANJE KOLESARJA V PROMETU.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27584" y="620688"/>
            <a:ext cx="7772400" cy="1508760"/>
          </a:xfrm>
        </p:spPr>
        <p:txBody>
          <a:bodyPr>
            <a:normAutofit/>
          </a:bodyPr>
          <a:lstStyle/>
          <a:p>
            <a:r>
              <a:rPr lang="sl-SI" sz="8800" dirty="0" smtClean="0">
                <a:solidFill>
                  <a:srgbClr val="FFC000"/>
                </a:solidFill>
              </a:rPr>
              <a:t>VEM!</a:t>
            </a:r>
            <a:endParaRPr lang="sl-SI" sz="8800" dirty="0">
              <a:solidFill>
                <a:srgbClr val="FFC000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971600" y="4229072"/>
            <a:ext cx="68407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NAVODILO:</a:t>
            </a:r>
          </a:p>
          <a:p>
            <a:r>
              <a:rPr lang="sl-SI" dirty="0" smtClean="0"/>
              <a:t>Samo en odgovor je pravilen. Pravilni odgovor se vrednoti z 1 točko.</a:t>
            </a:r>
          </a:p>
          <a:p>
            <a:pPr marL="285750" indent="-285750">
              <a:buFontTx/>
              <a:buChar char="-"/>
            </a:pPr>
            <a:endParaRPr lang="sl-SI" dirty="0" smtClean="0"/>
          </a:p>
          <a:p>
            <a:pPr marL="285750" indent="-285750">
              <a:buFontTx/>
              <a:buChar char="-"/>
            </a:pPr>
            <a:r>
              <a:rPr lang="sl-SI" dirty="0" smtClean="0"/>
              <a:t>             pokaže pravilni odgovor.</a:t>
            </a:r>
          </a:p>
          <a:p>
            <a:endParaRPr lang="sl-SI" dirty="0"/>
          </a:p>
          <a:p>
            <a:pPr marL="285750" indent="-285750">
              <a:buFontTx/>
              <a:buChar char="-"/>
            </a:pPr>
            <a:r>
              <a:rPr lang="sl-SI" dirty="0" smtClean="0"/>
              <a:t>              vračaš na izbiro novega vprašanja.</a:t>
            </a:r>
          </a:p>
          <a:p>
            <a:endParaRPr lang="sl-SI" dirty="0"/>
          </a:p>
          <a:p>
            <a:r>
              <a:rPr lang="sl-SI" dirty="0" smtClean="0"/>
              <a:t>Ko odgovoriš na </a:t>
            </a:r>
            <a:r>
              <a:rPr lang="sl-SI" smtClean="0"/>
              <a:t>vsa </a:t>
            </a:r>
            <a:r>
              <a:rPr lang="sl-SI" smtClean="0"/>
              <a:t>vprašanja, </a:t>
            </a:r>
            <a:r>
              <a:rPr lang="sl-SI" dirty="0" smtClean="0"/>
              <a:t>pritisneš tipko </a:t>
            </a:r>
            <a:r>
              <a:rPr lang="sl-SI" dirty="0" err="1" smtClean="0"/>
              <a:t>Esc</a:t>
            </a:r>
            <a:r>
              <a:rPr lang="sl-SI" dirty="0" smtClean="0"/>
              <a:t>.</a:t>
            </a:r>
          </a:p>
          <a:p>
            <a:pPr marL="285750" indent="-285750">
              <a:buFontTx/>
              <a:buChar char="-"/>
            </a:pPr>
            <a:endParaRPr lang="sl-SI" dirty="0" smtClean="0"/>
          </a:p>
          <a:p>
            <a:pPr marL="285750" indent="-285750">
              <a:buFontTx/>
              <a:buChar char="-"/>
            </a:pPr>
            <a:endParaRPr lang="sl-SI" dirty="0"/>
          </a:p>
        </p:txBody>
      </p:sp>
      <p:pic>
        <p:nvPicPr>
          <p:cNvPr id="5" name="Slika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303" y="5013176"/>
            <a:ext cx="495369" cy="476317"/>
          </a:xfrm>
          <a:prstGeom prst="rect">
            <a:avLst/>
          </a:prstGeom>
        </p:spPr>
      </p:pic>
      <p:pic>
        <p:nvPicPr>
          <p:cNvPr id="6" name="Slika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608" y="5589240"/>
            <a:ext cx="498851" cy="47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8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sl-SI" sz="4800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  <a:endParaRPr lang="sl-SI" sz="4800" dirty="0" smtClean="0">
              <a:solidFill>
                <a:schemeClr val="tx1">
                  <a:lumMod val="65000"/>
                </a:schemeClr>
              </a:solidFill>
              <a:latin typeface="Candara" pitchFamily="34" charset="0"/>
            </a:endParaRPr>
          </a:p>
        </p:txBody>
      </p:sp>
      <p:sp>
        <p:nvSpPr>
          <p:cNvPr id="512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Tx/>
              <a:buNone/>
            </a:pPr>
            <a:r>
              <a:rPr lang="sl-SI" sz="9600" dirty="0">
                <a:solidFill>
                  <a:srgbClr val="FFC000"/>
                </a:solidFill>
                <a:latin typeface="Candara" pitchFamily="34" charset="0"/>
              </a:rPr>
              <a:t>C</a:t>
            </a:r>
            <a:r>
              <a:rPr lang="sl-SI" sz="7200" dirty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sl-SI" sz="5400" dirty="0">
                <a:solidFill>
                  <a:srgbClr val="FFC000"/>
                </a:solidFill>
                <a:latin typeface="Candara" pitchFamily="34" charset="0"/>
              </a:rPr>
              <a:t>Pogleda levo nazaj, nakaže spremembo z odročeno levo roko,  se razvrsti,  zapelje na križišče, z obema rokama na krmilu izvozi križišče, ob desnem robu nadaljuje pot</a:t>
            </a:r>
            <a:r>
              <a:rPr lang="sl-SI" sz="6000" dirty="0">
                <a:solidFill>
                  <a:srgbClr val="FFC000"/>
                </a:solidFill>
                <a:latin typeface="Candara" pitchFamily="34" charset="0"/>
              </a:rPr>
              <a:t>.</a:t>
            </a:r>
          </a:p>
        </p:txBody>
      </p:sp>
      <p:pic>
        <p:nvPicPr>
          <p:cNvPr id="7" name="Slika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733256"/>
            <a:ext cx="952633" cy="90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6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sl-SI" sz="4800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5. vprašanje</a:t>
            </a:r>
            <a:endParaRPr lang="en-US" sz="4800" dirty="0" smtClean="0">
              <a:solidFill>
                <a:schemeClr val="tx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268760"/>
            <a:ext cx="8784976" cy="508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sl-SI" sz="5400" dirty="0" smtClean="0">
                <a:solidFill>
                  <a:srgbClr val="FFC000"/>
                </a:solidFill>
                <a:latin typeface="Candara" pitchFamily="34" charset="0"/>
              </a:rPr>
              <a:t>Kateri kolesar se je pravilno razvrstil pri zavijanju na desno?</a:t>
            </a:r>
            <a:endParaRPr lang="en-US" sz="5400" dirty="0" smtClean="0">
              <a:solidFill>
                <a:srgbClr val="FFC000"/>
              </a:solidFill>
              <a:latin typeface="Candara" pitchFamily="34" charset="0"/>
            </a:endParaRPr>
          </a:p>
        </p:txBody>
      </p:sp>
      <p:pic>
        <p:nvPicPr>
          <p:cNvPr id="4" name="Slika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638800"/>
            <a:ext cx="990738" cy="952633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899592" y="3861048"/>
            <a:ext cx="2653290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4000" dirty="0" smtClean="0">
                <a:solidFill>
                  <a:srgbClr val="FFC000"/>
                </a:solidFill>
                <a:latin typeface="Candara" pitchFamily="34" charset="0"/>
              </a:rPr>
              <a:t>A</a:t>
            </a:r>
            <a:r>
              <a:rPr lang="sl-SI" sz="66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sl-SI" sz="4000" dirty="0" smtClean="0">
                <a:solidFill>
                  <a:srgbClr val="FFC000"/>
                </a:solidFill>
                <a:latin typeface="Candara" pitchFamily="34" charset="0"/>
              </a:rPr>
              <a:t>Oranžen.</a:t>
            </a:r>
          </a:p>
          <a:p>
            <a:endParaRPr lang="sl-SI" sz="1600" dirty="0">
              <a:solidFill>
                <a:srgbClr val="FFC000"/>
              </a:solidFill>
              <a:latin typeface="Candara" pitchFamily="34" charset="0"/>
            </a:endParaRPr>
          </a:p>
          <a:p>
            <a:r>
              <a:rPr lang="sl-SI" sz="4000" dirty="0" smtClean="0">
                <a:solidFill>
                  <a:srgbClr val="FFC000"/>
                </a:solidFill>
                <a:latin typeface="Candara" pitchFamily="34" charset="0"/>
              </a:rPr>
              <a:t>B  Rdeč.</a:t>
            </a:r>
          </a:p>
          <a:p>
            <a:endParaRPr lang="sl-SI" dirty="0">
              <a:solidFill>
                <a:srgbClr val="FFC000"/>
              </a:solidFill>
              <a:latin typeface="Candara" pitchFamily="34" charset="0"/>
            </a:endParaRPr>
          </a:p>
          <a:p>
            <a:r>
              <a:rPr lang="sl-SI" sz="4000" dirty="0" smtClean="0">
                <a:solidFill>
                  <a:srgbClr val="FFC000"/>
                </a:solidFill>
                <a:latin typeface="Candara" pitchFamily="34" charset="0"/>
              </a:rPr>
              <a:t>C Moder</a:t>
            </a:r>
            <a:r>
              <a:rPr lang="sl-SI" sz="4000" dirty="0">
                <a:solidFill>
                  <a:srgbClr val="FFC000"/>
                </a:solidFill>
                <a:latin typeface="Candara" pitchFamily="34" charset="0"/>
              </a:rPr>
              <a:t>.</a:t>
            </a:r>
            <a:endParaRPr lang="sl-SI" sz="4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998" y="3050740"/>
            <a:ext cx="3665330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93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sl-SI" sz="4800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 </a:t>
            </a:r>
          </a:p>
        </p:txBody>
      </p:sp>
      <p:pic>
        <p:nvPicPr>
          <p:cNvPr id="7" name="Slika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383400"/>
            <a:ext cx="952633" cy="901484"/>
          </a:xfrm>
          <a:prstGeom prst="rect">
            <a:avLst/>
          </a:prstGeom>
        </p:spPr>
      </p:pic>
      <p:sp>
        <p:nvSpPr>
          <p:cNvPr id="2" name="PoljeZBesedilom 1"/>
          <p:cNvSpPr txBox="1"/>
          <p:nvPr/>
        </p:nvSpPr>
        <p:spPr>
          <a:xfrm>
            <a:off x="1619672" y="2150257"/>
            <a:ext cx="8146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 smtClean="0">
                <a:solidFill>
                  <a:srgbClr val="FFC000"/>
                </a:solidFill>
                <a:latin typeface="Candara" pitchFamily="34" charset="0"/>
              </a:rPr>
              <a:t>C – Moder. </a:t>
            </a:r>
            <a:endParaRPr lang="sl-SI" sz="5400" dirty="0"/>
          </a:p>
        </p:txBody>
      </p:sp>
    </p:spTree>
    <p:extLst>
      <p:ext uri="{BB962C8B-B14F-4D97-AF65-F5344CB8AC3E}">
        <p14:creationId xmlns:p14="http://schemas.microsoft.com/office/powerpoint/2010/main" val="220404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3473" y="0"/>
            <a:ext cx="7772400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l-SI" sz="4800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6. vprašanje</a:t>
            </a:r>
            <a:endParaRPr lang="en-US" sz="4800" dirty="0" smtClean="0">
              <a:solidFill>
                <a:schemeClr val="tx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74578" y="956308"/>
            <a:ext cx="8640960" cy="5158808"/>
          </a:xfrm>
        </p:spPr>
        <p:txBody>
          <a:bodyPr>
            <a:normAutofit fontScale="92500" lnSpcReduction="20000"/>
          </a:bodyPr>
          <a:lstStyle/>
          <a:p>
            <a:r>
              <a:rPr lang="sl-SI" sz="4000" dirty="0" smtClean="0">
                <a:solidFill>
                  <a:srgbClr val="FFC000"/>
                </a:solidFill>
              </a:rPr>
              <a:t>Kateri je pravilni način vključevanja </a:t>
            </a:r>
            <a:r>
              <a:rPr lang="sl-SI" sz="4000" dirty="0">
                <a:solidFill>
                  <a:srgbClr val="FFC000"/>
                </a:solidFill>
              </a:rPr>
              <a:t>z dvorišča na </a:t>
            </a:r>
            <a:r>
              <a:rPr lang="sl-SI" sz="4000" dirty="0" smtClean="0">
                <a:solidFill>
                  <a:srgbClr val="FFC000"/>
                </a:solidFill>
              </a:rPr>
              <a:t>cesto? </a:t>
            </a:r>
            <a:endParaRPr lang="sl-SI" sz="4000" dirty="0">
              <a:solidFill>
                <a:srgbClr val="FFC000"/>
              </a:solidFill>
            </a:endParaRPr>
          </a:p>
          <a:p>
            <a:pPr marL="68580" indent="0">
              <a:buNone/>
            </a:pPr>
            <a:r>
              <a:rPr lang="sl-SI" sz="4000" dirty="0" smtClean="0">
                <a:solidFill>
                  <a:srgbClr val="FFC000"/>
                </a:solidFill>
                <a:latin typeface="Candara" pitchFamily="34" charset="0"/>
              </a:rPr>
              <a:t>A </a:t>
            </a:r>
            <a:r>
              <a:rPr lang="pl-PL" sz="2200" dirty="0" smtClean="0">
                <a:solidFill>
                  <a:srgbClr val="FFC000"/>
                </a:solidFill>
                <a:latin typeface="Candara" panose="020E0502030303020204" pitchFamily="34" charset="0"/>
              </a:rPr>
              <a:t>Kolo potiskaš </a:t>
            </a:r>
            <a:r>
              <a:rPr lang="pl-PL" sz="2200" dirty="0">
                <a:solidFill>
                  <a:srgbClr val="FFC000"/>
                </a:solidFill>
                <a:latin typeface="Candara" panose="020E0502030303020204" pitchFamily="34" charset="0"/>
              </a:rPr>
              <a:t>preko pločnika do </a:t>
            </a:r>
            <a:r>
              <a:rPr lang="pl-PL" sz="2200" dirty="0" smtClean="0">
                <a:solidFill>
                  <a:srgbClr val="FFC000"/>
                </a:solidFill>
                <a:latin typeface="Candara" panose="020E0502030303020204" pitchFamily="34" charset="0"/>
              </a:rPr>
              <a:t>vozišč, p</a:t>
            </a:r>
            <a:r>
              <a:rPr lang="sl-SI" sz="2200" dirty="0" smtClean="0">
                <a:solidFill>
                  <a:srgbClr val="FFC000"/>
                </a:solidFill>
                <a:latin typeface="Candara" panose="020E0502030303020204" pitchFamily="34" charset="0"/>
              </a:rPr>
              <a:t>ogleda </a:t>
            </a:r>
            <a:r>
              <a:rPr lang="sl-SI" sz="2200" dirty="0">
                <a:solidFill>
                  <a:srgbClr val="FFC000"/>
                </a:solidFill>
                <a:latin typeface="Candara" panose="020E0502030303020204" pitchFamily="34" charset="0"/>
              </a:rPr>
              <a:t>na levo in na desno</a:t>
            </a:r>
            <a:r>
              <a:rPr lang="sl-SI" sz="2200" dirty="0" smtClean="0">
                <a:solidFill>
                  <a:srgbClr val="FFC000"/>
                </a:solidFill>
                <a:latin typeface="Candara" panose="020E0502030303020204" pitchFamily="34" charset="0"/>
              </a:rPr>
              <a:t>, se vsedeš na kolo in se pelješ v smeri vožnje</a:t>
            </a:r>
            <a:r>
              <a:rPr lang="pl-PL" sz="2000" dirty="0" smtClean="0">
                <a:solidFill>
                  <a:srgbClr val="FFC000"/>
                </a:solidFill>
                <a:latin typeface="Candara" panose="020E0502030303020204" pitchFamily="34" charset="0"/>
              </a:rPr>
              <a:t>.</a:t>
            </a:r>
          </a:p>
          <a:p>
            <a:pPr marL="68580" indent="0">
              <a:buNone/>
            </a:pPr>
            <a:endParaRPr lang="pl-PL" sz="2000" dirty="0">
              <a:solidFill>
                <a:srgbClr val="FFC000"/>
              </a:solidFill>
              <a:latin typeface="Candara" panose="020E0502030303020204" pitchFamily="34" charset="0"/>
            </a:endParaRPr>
          </a:p>
          <a:p>
            <a:pPr marL="68580" indent="0">
              <a:buNone/>
            </a:pPr>
            <a:endParaRPr lang="sl-SI" sz="2000" dirty="0" smtClean="0">
              <a:solidFill>
                <a:srgbClr val="FFC000"/>
              </a:solidFill>
              <a:latin typeface="Candara" pitchFamily="34" charset="0"/>
            </a:endParaRPr>
          </a:p>
          <a:p>
            <a:pPr marL="68580" indent="0">
              <a:buNone/>
            </a:pPr>
            <a:r>
              <a:rPr lang="sl-SI" sz="4000" dirty="0" smtClean="0">
                <a:solidFill>
                  <a:srgbClr val="FFC000"/>
                </a:solidFill>
                <a:latin typeface="Candara" pitchFamily="34" charset="0"/>
              </a:rPr>
              <a:t>B </a:t>
            </a:r>
            <a:r>
              <a:rPr lang="pl-PL" sz="2200" dirty="0">
                <a:solidFill>
                  <a:srgbClr val="FFC000"/>
                </a:solidFill>
                <a:latin typeface="Candara" panose="020E0502030303020204" pitchFamily="34" charset="0"/>
              </a:rPr>
              <a:t>Kolo potiskaš preko pločnika do vozišč, p</a:t>
            </a:r>
            <a:r>
              <a:rPr lang="sl-SI" sz="2200" dirty="0">
                <a:solidFill>
                  <a:srgbClr val="FFC000"/>
                </a:solidFill>
                <a:latin typeface="Candara" panose="020E0502030303020204" pitchFamily="34" charset="0"/>
              </a:rPr>
              <a:t>ogleda na levo in na desno, nato prečka vozišče ob potiskanju kolesa. </a:t>
            </a:r>
            <a:r>
              <a:rPr lang="it-IT" sz="2200" dirty="0">
                <a:solidFill>
                  <a:srgbClr val="FFC000"/>
                </a:solidFill>
                <a:latin typeface="Candara" panose="020E0502030303020204" pitchFamily="34" charset="0"/>
              </a:rPr>
              <a:t>Kolo postavi </a:t>
            </a:r>
            <a:r>
              <a:rPr lang="sl-SI" sz="2200" dirty="0">
                <a:solidFill>
                  <a:srgbClr val="FFC000"/>
                </a:solidFill>
                <a:latin typeface="Candara" panose="020E0502030303020204" pitchFamily="34" charset="0"/>
              </a:rPr>
              <a:t>ob robnik </a:t>
            </a:r>
            <a:r>
              <a:rPr lang="it-IT" sz="2200" dirty="0">
                <a:solidFill>
                  <a:srgbClr val="FFC000"/>
                </a:solidFill>
                <a:latin typeface="Candara" panose="020E0502030303020204" pitchFamily="34" charset="0"/>
              </a:rPr>
              <a:t> v smeri vožnje. </a:t>
            </a:r>
            <a:r>
              <a:rPr lang="pl-PL" sz="2200" dirty="0">
                <a:solidFill>
                  <a:srgbClr val="FFC000"/>
                </a:solidFill>
                <a:latin typeface="Candara" panose="020E0502030303020204" pitchFamily="34" charset="0"/>
              </a:rPr>
              <a:t>Preden spelje, se ozre in da znak z</a:t>
            </a:r>
            <a:r>
              <a:rPr lang="pl-PL" sz="3500" dirty="0">
                <a:solidFill>
                  <a:srgbClr val="FFC000"/>
                </a:solidFill>
                <a:latin typeface="Candara" panose="020E0502030303020204" pitchFamily="34" charset="0"/>
              </a:rPr>
              <a:t> </a:t>
            </a:r>
            <a:r>
              <a:rPr lang="pl-PL" sz="2200" dirty="0">
                <a:solidFill>
                  <a:srgbClr val="FFC000"/>
                </a:solidFill>
                <a:latin typeface="Candara" panose="020E0502030303020204" pitchFamily="34" charset="0"/>
              </a:rPr>
              <a:t>roko, z obema rokama prime krmilo in odpelje.</a:t>
            </a:r>
            <a:endParaRPr lang="sl-SI" sz="2200" dirty="0">
              <a:solidFill>
                <a:srgbClr val="FFC000"/>
              </a:solidFill>
              <a:latin typeface="Candara" pitchFamily="34" charset="0"/>
            </a:endParaRPr>
          </a:p>
          <a:p>
            <a:pPr marL="68580" indent="0">
              <a:buNone/>
            </a:pPr>
            <a:endParaRPr lang="sl-SI" sz="1500" dirty="0" smtClean="0">
              <a:solidFill>
                <a:srgbClr val="FFC000"/>
              </a:solidFill>
              <a:latin typeface="Candara" pitchFamily="34" charset="0"/>
            </a:endParaRPr>
          </a:p>
          <a:p>
            <a:pPr marL="68580" indent="0">
              <a:buNone/>
            </a:pPr>
            <a:r>
              <a:rPr lang="sl-SI" sz="4000" dirty="0" smtClean="0">
                <a:solidFill>
                  <a:srgbClr val="FFC000"/>
                </a:solidFill>
                <a:latin typeface="Candara" pitchFamily="34" charset="0"/>
              </a:rPr>
              <a:t>C </a:t>
            </a:r>
            <a:r>
              <a:rPr lang="sl-SI" sz="2200" dirty="0" smtClean="0">
                <a:solidFill>
                  <a:srgbClr val="FFC000"/>
                </a:solidFill>
                <a:latin typeface="Candara" pitchFamily="34" charset="0"/>
              </a:rPr>
              <a:t>Počakaš tako dolgo, da ni nobenega vozila, ki bi te oviralo se sedeš na kolo, pogledaš levo in desno ter se zapelješ v smeri vožnje. </a:t>
            </a:r>
            <a:endParaRPr lang="sl-SI" sz="4000" dirty="0" smtClean="0">
              <a:solidFill>
                <a:srgbClr val="FFC000"/>
              </a:solidFill>
              <a:latin typeface="Candara" pitchFamily="34" charset="0"/>
            </a:endParaRPr>
          </a:p>
        </p:txBody>
      </p:sp>
      <p:pic>
        <p:nvPicPr>
          <p:cNvPr id="4" name="Slika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638800"/>
            <a:ext cx="990738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1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sl-SI" sz="4800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sl-SI" sz="8000" dirty="0">
                <a:solidFill>
                  <a:srgbClr val="FFC000"/>
                </a:solidFill>
                <a:latin typeface="Candara" pitchFamily="34" charset="0"/>
              </a:rPr>
              <a:t>B </a:t>
            </a:r>
            <a:r>
              <a:rPr lang="sl-SI" sz="8000" dirty="0" smtClean="0">
                <a:solidFill>
                  <a:srgbClr val="FFC000"/>
                </a:solidFill>
                <a:latin typeface="Candara" pitchFamily="34" charset="0"/>
              </a:rPr>
              <a:t>-</a:t>
            </a:r>
            <a:r>
              <a:rPr lang="pl-PL" sz="5400" dirty="0" smtClean="0">
                <a:solidFill>
                  <a:srgbClr val="FFC000"/>
                </a:solidFill>
                <a:latin typeface="Candara" panose="020E0502030303020204" pitchFamily="34" charset="0"/>
              </a:rPr>
              <a:t>Kolo </a:t>
            </a:r>
            <a:r>
              <a:rPr lang="pl-PL" sz="5400" dirty="0">
                <a:solidFill>
                  <a:srgbClr val="FFC000"/>
                </a:solidFill>
                <a:latin typeface="Candara" panose="020E0502030303020204" pitchFamily="34" charset="0"/>
              </a:rPr>
              <a:t>potiskaš preko pločnika do vozišč, p</a:t>
            </a:r>
            <a:r>
              <a:rPr lang="sl-SI" sz="5400" dirty="0">
                <a:solidFill>
                  <a:srgbClr val="FFC000"/>
                </a:solidFill>
                <a:latin typeface="Candara" panose="020E0502030303020204" pitchFamily="34" charset="0"/>
              </a:rPr>
              <a:t>ogleda na levo in na desno, nato prečka vozišče ob potiskanju kolesa. </a:t>
            </a:r>
            <a:r>
              <a:rPr lang="it-IT" sz="5400" dirty="0">
                <a:solidFill>
                  <a:srgbClr val="FFC000"/>
                </a:solidFill>
                <a:latin typeface="Candara" panose="020E0502030303020204" pitchFamily="34" charset="0"/>
              </a:rPr>
              <a:t>Kolo postavi </a:t>
            </a:r>
            <a:r>
              <a:rPr lang="sl-SI" sz="5400" dirty="0">
                <a:solidFill>
                  <a:srgbClr val="FFC000"/>
                </a:solidFill>
                <a:latin typeface="Candara" panose="020E0502030303020204" pitchFamily="34" charset="0"/>
              </a:rPr>
              <a:t>ob robnik </a:t>
            </a:r>
            <a:r>
              <a:rPr lang="it-IT" sz="5400" dirty="0">
                <a:solidFill>
                  <a:srgbClr val="FFC000"/>
                </a:solidFill>
                <a:latin typeface="Candara" panose="020E0502030303020204" pitchFamily="34" charset="0"/>
              </a:rPr>
              <a:t> v smeri vožnje. </a:t>
            </a:r>
            <a:r>
              <a:rPr lang="pl-PL" sz="5400" dirty="0">
                <a:solidFill>
                  <a:srgbClr val="FFC000"/>
                </a:solidFill>
                <a:latin typeface="Candara" panose="020E0502030303020204" pitchFamily="34" charset="0"/>
              </a:rPr>
              <a:t>Preden spelje, se ozre in da znak z</a:t>
            </a:r>
            <a:r>
              <a:rPr lang="pl-PL" sz="7200" dirty="0">
                <a:solidFill>
                  <a:srgbClr val="FFC000"/>
                </a:solidFill>
                <a:latin typeface="Candara" panose="020E0502030303020204" pitchFamily="34" charset="0"/>
              </a:rPr>
              <a:t> </a:t>
            </a:r>
            <a:r>
              <a:rPr lang="pl-PL" sz="5400" dirty="0">
                <a:solidFill>
                  <a:srgbClr val="FFC000"/>
                </a:solidFill>
                <a:latin typeface="Candara" panose="020E0502030303020204" pitchFamily="34" charset="0"/>
              </a:rPr>
              <a:t>roko, z obema rokama prime krmilo in odpelje.</a:t>
            </a:r>
            <a:endParaRPr lang="sl-SI" sz="5400" dirty="0">
              <a:solidFill>
                <a:srgbClr val="FFC000"/>
              </a:solidFill>
              <a:latin typeface="Candara" pitchFamily="34" charset="0"/>
            </a:endParaRPr>
          </a:p>
        </p:txBody>
      </p:sp>
      <p:pic>
        <p:nvPicPr>
          <p:cNvPr id="7" name="Slika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383400"/>
            <a:ext cx="952633" cy="90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7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7772400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l-SI" sz="4800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7. vprašanje</a:t>
            </a:r>
            <a:endParaRPr lang="en-US" sz="4800" dirty="0" smtClean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980728"/>
            <a:ext cx="8748463" cy="51343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sl-SI" sz="4000" dirty="0" smtClean="0">
                <a:solidFill>
                  <a:srgbClr val="FFC000"/>
                </a:solidFill>
                <a:latin typeface="Candara" pitchFamily="34" charset="0"/>
              </a:rPr>
              <a:t>Kakšna je največja dovoljena razdalja kolesarja  od  roba vozišča?</a:t>
            </a:r>
          </a:p>
          <a:p>
            <a:pPr marL="68580" indent="0" eaLnBrk="1" hangingPunct="1">
              <a:buNone/>
            </a:pPr>
            <a:endParaRPr lang="sl-SI" sz="3200" dirty="0">
              <a:solidFill>
                <a:srgbClr val="FFC000"/>
              </a:solidFill>
              <a:latin typeface="Candara" pitchFamily="34" charset="0"/>
            </a:endParaRPr>
          </a:p>
          <a:p>
            <a:pPr marL="68580" indent="0" eaLnBrk="1" hangingPunct="1">
              <a:buNone/>
            </a:pPr>
            <a:r>
              <a:rPr lang="sl-SI" sz="4000" dirty="0" smtClean="0">
                <a:solidFill>
                  <a:srgbClr val="FFC000"/>
                </a:solidFill>
                <a:latin typeface="Candara" pitchFamily="34" charset="0"/>
              </a:rPr>
              <a:t>A  50 cm</a:t>
            </a:r>
          </a:p>
          <a:p>
            <a:pPr marL="68580" indent="0" eaLnBrk="1" hangingPunct="1">
              <a:buNone/>
            </a:pPr>
            <a:endParaRPr lang="sl-SI" sz="4000" dirty="0" smtClean="0">
              <a:solidFill>
                <a:srgbClr val="FFC000"/>
              </a:solidFill>
              <a:latin typeface="Candara" pitchFamily="34" charset="0"/>
            </a:endParaRPr>
          </a:p>
          <a:p>
            <a:pPr marL="68580" indent="0" eaLnBrk="1" hangingPunct="1">
              <a:buNone/>
            </a:pPr>
            <a:r>
              <a:rPr lang="sl-SI" sz="4000" dirty="0" smtClean="0">
                <a:solidFill>
                  <a:srgbClr val="FFC000"/>
                </a:solidFill>
                <a:latin typeface="Candara" pitchFamily="34" charset="0"/>
              </a:rPr>
              <a:t>B  1, 5 m</a:t>
            </a:r>
          </a:p>
          <a:p>
            <a:pPr marL="68580" indent="0" eaLnBrk="1" hangingPunct="1">
              <a:buNone/>
            </a:pPr>
            <a:endParaRPr lang="sl-SI" sz="4000" dirty="0" smtClean="0">
              <a:solidFill>
                <a:srgbClr val="FFC000"/>
              </a:solidFill>
              <a:latin typeface="Candara" pitchFamily="34" charset="0"/>
            </a:endParaRPr>
          </a:p>
          <a:p>
            <a:pPr marL="68580" indent="0" eaLnBrk="1" hangingPunct="1">
              <a:buNone/>
            </a:pPr>
            <a:r>
              <a:rPr lang="sl-SI" sz="4000" dirty="0" smtClean="0">
                <a:solidFill>
                  <a:srgbClr val="FFC000"/>
                </a:solidFill>
                <a:latin typeface="Candara" pitchFamily="34" charset="0"/>
              </a:rPr>
              <a:t>C  1 m</a:t>
            </a:r>
          </a:p>
        </p:txBody>
      </p:sp>
      <p:pic>
        <p:nvPicPr>
          <p:cNvPr id="4" name="Slika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638800"/>
            <a:ext cx="990738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5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sl-SI" sz="4800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sl-SI" sz="5400" dirty="0">
                <a:solidFill>
                  <a:srgbClr val="FFC000"/>
                </a:solidFill>
                <a:latin typeface="Candara" pitchFamily="34" charset="0"/>
              </a:rPr>
              <a:t>C  </a:t>
            </a:r>
            <a:r>
              <a:rPr lang="sl-SI" sz="5400" dirty="0" smtClean="0">
                <a:solidFill>
                  <a:srgbClr val="FFC000"/>
                </a:solidFill>
                <a:latin typeface="Candara" pitchFamily="34" charset="0"/>
              </a:rPr>
              <a:t>- 1 </a:t>
            </a:r>
            <a:r>
              <a:rPr lang="sl-SI" sz="5400" dirty="0">
                <a:solidFill>
                  <a:srgbClr val="FFC000"/>
                </a:solidFill>
                <a:latin typeface="Candara" pitchFamily="34" charset="0"/>
              </a:rPr>
              <a:t>m</a:t>
            </a:r>
          </a:p>
        </p:txBody>
      </p:sp>
      <p:pic>
        <p:nvPicPr>
          <p:cNvPr id="7" name="Slika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383400"/>
            <a:ext cx="952633" cy="90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2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sl-SI" sz="4800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8. vprašanje</a:t>
            </a:r>
            <a:endParaRPr lang="sl-SI" sz="4800" dirty="0">
              <a:solidFill>
                <a:schemeClr val="tx1">
                  <a:lumMod val="85000"/>
                </a:schemeClr>
              </a:solidFill>
              <a:latin typeface="Candara" pitchFamily="34" charset="0"/>
            </a:endParaRPr>
          </a:p>
        </p:txBody>
      </p:sp>
      <p:sp>
        <p:nvSpPr>
          <p:cNvPr id="16387" name="Ograda vsebine 2"/>
          <p:cNvSpPr>
            <a:spLocks noGrp="1"/>
          </p:cNvSpPr>
          <p:nvPr>
            <p:ph idx="1"/>
          </p:nvPr>
        </p:nvSpPr>
        <p:spPr>
          <a:xfrm>
            <a:off x="755576" y="1196752"/>
            <a:ext cx="7772400" cy="5112568"/>
          </a:xfrm>
        </p:spPr>
        <p:txBody>
          <a:bodyPr>
            <a:normAutofit fontScale="92500" lnSpcReduction="10000"/>
          </a:bodyPr>
          <a:lstStyle/>
          <a:p>
            <a:r>
              <a:rPr lang="sl-SI" sz="5400" dirty="0" smtClean="0">
                <a:solidFill>
                  <a:srgbClr val="FFC000"/>
                </a:solidFill>
                <a:latin typeface="Candara" pitchFamily="34" charset="0"/>
              </a:rPr>
              <a:t>Ali je prikazana vožnja kolesarjev pravilna?</a:t>
            </a:r>
          </a:p>
          <a:p>
            <a:pPr marL="68580" indent="0">
              <a:buNone/>
            </a:pPr>
            <a:r>
              <a:rPr lang="sl-SI" sz="4000" dirty="0" smtClean="0">
                <a:solidFill>
                  <a:srgbClr val="FFC000"/>
                </a:solidFill>
                <a:latin typeface="Candara" pitchFamily="34" charset="0"/>
              </a:rPr>
              <a:t>A</a:t>
            </a:r>
            <a:r>
              <a:rPr lang="sl-SI" sz="54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sl-SI" sz="3600" dirty="0" smtClean="0">
                <a:solidFill>
                  <a:srgbClr val="FFC000"/>
                </a:solidFill>
                <a:latin typeface="Candara" pitchFamily="34" charset="0"/>
              </a:rPr>
              <a:t>Da.</a:t>
            </a:r>
          </a:p>
          <a:p>
            <a:pPr marL="68580" indent="0">
              <a:buNone/>
            </a:pPr>
            <a:endParaRPr lang="sl-SI" sz="3600" dirty="0" smtClean="0">
              <a:solidFill>
                <a:srgbClr val="FFC000"/>
              </a:solidFill>
              <a:latin typeface="Candara" pitchFamily="34" charset="0"/>
            </a:endParaRPr>
          </a:p>
          <a:p>
            <a:pPr marL="68580" indent="0">
              <a:buNone/>
            </a:pPr>
            <a:r>
              <a:rPr lang="sl-SI" sz="4000" dirty="0" smtClean="0">
                <a:solidFill>
                  <a:srgbClr val="FFC000"/>
                </a:solidFill>
                <a:latin typeface="Candara" pitchFamily="34" charset="0"/>
              </a:rPr>
              <a:t>B </a:t>
            </a:r>
            <a:r>
              <a:rPr lang="sl-SI" sz="3600" dirty="0" smtClean="0">
                <a:solidFill>
                  <a:srgbClr val="FFC000"/>
                </a:solidFill>
                <a:latin typeface="Candara" pitchFamily="34" charset="0"/>
              </a:rPr>
              <a:t>Da, saj se kolesarja</a:t>
            </a:r>
          </a:p>
          <a:p>
            <a:pPr marL="68580" indent="0">
              <a:buNone/>
            </a:pPr>
            <a:r>
              <a:rPr lang="sl-SI" sz="3600" dirty="0" smtClean="0">
                <a:solidFill>
                  <a:srgbClr val="FFC000"/>
                </a:solidFill>
                <a:latin typeface="Candara" pitchFamily="34" charset="0"/>
              </a:rPr>
              <a:t> tako bolj slišita.</a:t>
            </a:r>
          </a:p>
          <a:p>
            <a:pPr marL="68580" indent="0">
              <a:buNone/>
            </a:pPr>
            <a:endParaRPr lang="sl-SI" sz="3600" dirty="0">
              <a:solidFill>
                <a:srgbClr val="FFC000"/>
              </a:solidFill>
              <a:latin typeface="Candara" pitchFamily="34" charset="0"/>
            </a:endParaRPr>
          </a:p>
          <a:p>
            <a:pPr marL="68580" indent="0">
              <a:buNone/>
            </a:pPr>
            <a:r>
              <a:rPr lang="sl-SI" sz="4000" dirty="0" smtClean="0">
                <a:solidFill>
                  <a:srgbClr val="FFC000"/>
                </a:solidFill>
                <a:latin typeface="Candara" pitchFamily="34" charset="0"/>
              </a:rPr>
              <a:t>C</a:t>
            </a:r>
            <a:r>
              <a:rPr lang="sl-SI" sz="3600" dirty="0" smtClean="0">
                <a:solidFill>
                  <a:srgbClr val="FFC000"/>
                </a:solidFill>
                <a:latin typeface="Candara" pitchFamily="34" charset="0"/>
              </a:rPr>
              <a:t> Ne.</a:t>
            </a:r>
          </a:p>
        </p:txBody>
      </p:sp>
      <p:pic>
        <p:nvPicPr>
          <p:cNvPr id="4" name="Slika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638800"/>
            <a:ext cx="990738" cy="952633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063" y="2780928"/>
            <a:ext cx="4181475" cy="2657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48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sl-SI" sz="4800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  <a:endParaRPr lang="sl-SI" sz="4800" dirty="0">
              <a:solidFill>
                <a:schemeClr val="tx1">
                  <a:lumMod val="85000"/>
                </a:schemeClr>
              </a:solidFill>
              <a:latin typeface="Candara" pitchFamily="34" charset="0"/>
            </a:endParaRPr>
          </a:p>
        </p:txBody>
      </p:sp>
      <p:sp>
        <p:nvSpPr>
          <p:cNvPr id="17411" name="Ograda vsebine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72000"/>
          </a:xfrm>
        </p:spPr>
        <p:txBody>
          <a:bodyPr/>
          <a:lstStyle/>
          <a:p>
            <a:pPr marL="68580" indent="0">
              <a:buNone/>
            </a:pPr>
            <a:r>
              <a:rPr lang="sl-SI" sz="6000" dirty="0">
                <a:solidFill>
                  <a:srgbClr val="FFC000"/>
                </a:solidFill>
                <a:latin typeface="Candara" pitchFamily="34" charset="0"/>
              </a:rPr>
              <a:t>C</a:t>
            </a:r>
            <a:r>
              <a:rPr lang="sl-SI" sz="5400" dirty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sl-SI" sz="5400" dirty="0" smtClean="0">
                <a:solidFill>
                  <a:srgbClr val="FFC000"/>
                </a:solidFill>
                <a:latin typeface="Candara" pitchFamily="34" charset="0"/>
              </a:rPr>
              <a:t>- Ne</a:t>
            </a:r>
            <a:r>
              <a:rPr lang="sl-SI" sz="5400" dirty="0">
                <a:solidFill>
                  <a:srgbClr val="FFC000"/>
                </a:solidFill>
                <a:latin typeface="Candara" pitchFamily="34" charset="0"/>
              </a:rPr>
              <a:t>.</a:t>
            </a:r>
          </a:p>
        </p:txBody>
      </p:sp>
      <p:pic>
        <p:nvPicPr>
          <p:cNvPr id="7" name="Slika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320" y="5383400"/>
            <a:ext cx="952633" cy="90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4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88640"/>
            <a:ext cx="7772400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l-SI" sz="4800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9. vprašanje</a:t>
            </a:r>
            <a:endParaRPr lang="en-US" sz="4800" dirty="0" smtClean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066800"/>
            <a:ext cx="7772400" cy="4572000"/>
          </a:xfrm>
        </p:spPr>
        <p:txBody>
          <a:bodyPr/>
          <a:lstStyle/>
          <a:p>
            <a:pPr eaLnBrk="1" hangingPunct="1"/>
            <a:r>
              <a:rPr lang="sl-SI" sz="5400" dirty="0" smtClean="0">
                <a:solidFill>
                  <a:srgbClr val="FFC000"/>
                </a:solidFill>
                <a:latin typeface="Candara" pitchFamily="34" charset="0"/>
              </a:rPr>
              <a:t>Kateri kolesar vozi pravilno?</a:t>
            </a:r>
          </a:p>
          <a:p>
            <a:pPr marL="68580" indent="0" eaLnBrk="1" hangingPunct="1">
              <a:buNone/>
            </a:pPr>
            <a:r>
              <a:rPr lang="sl-SI" sz="5400" dirty="0" smtClean="0">
                <a:solidFill>
                  <a:srgbClr val="FFC000"/>
                </a:solidFill>
                <a:latin typeface="Candara" pitchFamily="34" charset="0"/>
              </a:rPr>
              <a:t>A</a:t>
            </a:r>
          </a:p>
          <a:p>
            <a:pPr marL="68580" indent="0" eaLnBrk="1" hangingPunct="1">
              <a:buNone/>
            </a:pPr>
            <a:r>
              <a:rPr lang="sl-SI" sz="5400" dirty="0" smtClean="0">
                <a:solidFill>
                  <a:srgbClr val="FFC000"/>
                </a:solidFill>
                <a:latin typeface="Candara" pitchFamily="34" charset="0"/>
              </a:rPr>
              <a:t>B</a:t>
            </a:r>
          </a:p>
          <a:p>
            <a:pPr marL="68580" indent="0" eaLnBrk="1" hangingPunct="1">
              <a:buNone/>
            </a:pPr>
            <a:r>
              <a:rPr lang="sl-SI" sz="5400" dirty="0">
                <a:solidFill>
                  <a:srgbClr val="FFC000"/>
                </a:solidFill>
                <a:latin typeface="Candara" pitchFamily="34" charset="0"/>
              </a:rPr>
              <a:t>C</a:t>
            </a:r>
            <a:endParaRPr lang="en-US" sz="5400" dirty="0" smtClean="0">
              <a:solidFill>
                <a:srgbClr val="FFC000"/>
              </a:solidFill>
              <a:latin typeface="Candara" pitchFamily="34" charset="0"/>
            </a:endParaRPr>
          </a:p>
        </p:txBody>
      </p:sp>
      <p:pic>
        <p:nvPicPr>
          <p:cNvPr id="4" name="Slika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638800"/>
            <a:ext cx="990738" cy="95263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58544"/>
            <a:ext cx="4025280" cy="29438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57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38912" y="0"/>
            <a:ext cx="8610600" cy="1066800"/>
          </a:xfrm>
          <a:ln>
            <a:solidFill>
              <a:srgbClr val="D6A3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Izberi vprašanje</a:t>
            </a:r>
            <a:endParaRPr lang="en-US" sz="4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5124" name="AutoShape 4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4444" y="10668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  <a:latin typeface="Candara" pitchFamily="34" charset="0"/>
              </a:rPr>
              <a:t>1</a:t>
            </a:r>
          </a:p>
        </p:txBody>
      </p:sp>
      <p:sp>
        <p:nvSpPr>
          <p:cNvPr id="5129" name="AutoShape 9">
            <a:hlinkClick r:id="rId4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55520" y="10668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  <a:latin typeface="Candara" pitchFamily="34" charset="0"/>
              </a:rPr>
              <a:t>2</a:t>
            </a:r>
          </a:p>
        </p:txBody>
      </p:sp>
      <p:sp>
        <p:nvSpPr>
          <p:cNvPr id="5130" name="AutoShape 10">
            <a:hlinkClick r:id="rId5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58172" y="10668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  <a:latin typeface="Candara" pitchFamily="34" charset="0"/>
              </a:rPr>
              <a:t>3</a:t>
            </a:r>
          </a:p>
        </p:txBody>
      </p:sp>
      <p:sp>
        <p:nvSpPr>
          <p:cNvPr id="5131" name="AutoShape 11">
            <a:hlinkClick r:id="rId6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36096" y="10668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 smtClean="0">
                <a:solidFill>
                  <a:srgbClr val="FFC000"/>
                </a:solidFill>
                <a:latin typeface="Candara" pitchFamily="34" charset="0"/>
              </a:rPr>
              <a:t>4</a:t>
            </a:r>
            <a:endParaRPr lang="en-US" sz="4400" dirty="0">
              <a:solidFill>
                <a:srgbClr val="FFC000"/>
              </a:solidFill>
              <a:latin typeface="Candara" pitchFamily="34" charset="0"/>
            </a:endParaRPr>
          </a:p>
        </p:txBody>
      </p:sp>
      <p:sp>
        <p:nvSpPr>
          <p:cNvPr id="5132" name="AutoShape 12">
            <a:hlinkClick r:id="rId7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30440" y="10668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  <a:latin typeface="Candara" pitchFamily="34" charset="0"/>
              </a:rPr>
              <a:t>5</a:t>
            </a:r>
          </a:p>
        </p:txBody>
      </p:sp>
      <p:sp>
        <p:nvSpPr>
          <p:cNvPr id="5133" name="AutoShape 13">
            <a:hlinkClick r:id="rId8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2440" y="3933056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  <a:latin typeface="Candara" pitchFamily="34" charset="0"/>
              </a:rPr>
              <a:t>6</a:t>
            </a:r>
          </a:p>
        </p:txBody>
      </p:sp>
      <p:sp>
        <p:nvSpPr>
          <p:cNvPr id="5134" name="AutoShape 14">
            <a:hlinkClick r:id="rId9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95736" y="3933056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  <a:latin typeface="Candara" pitchFamily="34" charset="0"/>
              </a:rPr>
              <a:t>7</a:t>
            </a:r>
          </a:p>
        </p:txBody>
      </p:sp>
      <p:sp>
        <p:nvSpPr>
          <p:cNvPr id="5135" name="AutoShape 15">
            <a:hlinkClick r:id="rId10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55720" y="3931912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  <a:latin typeface="Candara" pitchFamily="34" charset="0"/>
              </a:rPr>
              <a:t>8</a:t>
            </a:r>
          </a:p>
        </p:txBody>
      </p:sp>
      <p:sp>
        <p:nvSpPr>
          <p:cNvPr id="5136" name="AutoShape 16">
            <a:hlinkClick r:id="rId11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58372" y="3933056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  <a:latin typeface="Candara" pitchFamily="34" charset="0"/>
              </a:rPr>
              <a:t>9</a:t>
            </a:r>
          </a:p>
        </p:txBody>
      </p:sp>
      <p:sp>
        <p:nvSpPr>
          <p:cNvPr id="5137" name="AutoShape 17">
            <a:hlinkClick r:id="rId12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36296" y="3931912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  <a:latin typeface="Candara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4825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7"/>
                  </p:tgtEl>
                </p:cond>
              </p:nextCondLst>
            </p:seq>
          </p:childTnLst>
        </p:cTn>
      </p:par>
    </p:tnLst>
    <p:bldLst>
      <p:bldP spid="5124" grpId="0" animBg="1"/>
      <p:bldP spid="5129" grpId="0" animBg="1"/>
      <p:bldP spid="5130" grpId="0" animBg="1"/>
      <p:bldP spid="5131" grpId="0" animBg="1"/>
      <p:bldP spid="5131" grpId="1" animBg="1"/>
      <p:bldP spid="5132" grpId="0" animBg="1"/>
      <p:bldP spid="5133" grpId="0" animBg="1"/>
      <p:bldP spid="5134" grpId="0" animBg="1"/>
      <p:bldP spid="5135" grpId="0" animBg="1"/>
      <p:bldP spid="5136" grpId="0" animBg="1"/>
      <p:bldP spid="513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sl-SI" sz="4800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sl-SI" sz="4800" dirty="0" smtClean="0">
                <a:solidFill>
                  <a:srgbClr val="FFC000"/>
                </a:solidFill>
                <a:latin typeface="Candara" pitchFamily="34" charset="0"/>
              </a:rPr>
              <a:t>Kolesar C.</a:t>
            </a:r>
            <a:endParaRPr lang="en-US" sz="4800" dirty="0">
              <a:solidFill>
                <a:srgbClr val="FFC000"/>
              </a:solidFill>
              <a:latin typeface="Candara" pitchFamily="34" charset="0"/>
            </a:endParaRPr>
          </a:p>
        </p:txBody>
      </p:sp>
      <p:pic>
        <p:nvPicPr>
          <p:cNvPr id="7" name="Slika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383400"/>
            <a:ext cx="952633" cy="90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3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sl-SI" sz="4800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10. vprašanje</a:t>
            </a:r>
            <a:endParaRPr lang="sl-SI" sz="4800" dirty="0">
              <a:solidFill>
                <a:schemeClr val="tx1">
                  <a:lumMod val="85000"/>
                </a:schemeClr>
              </a:solidFill>
              <a:latin typeface="Candara" pitchFamily="34" charset="0"/>
            </a:endParaRPr>
          </a:p>
        </p:txBody>
      </p:sp>
      <p:sp>
        <p:nvSpPr>
          <p:cNvPr id="20483" name="Ograda vsebine 2"/>
          <p:cNvSpPr>
            <a:spLocks noGrp="1"/>
          </p:cNvSpPr>
          <p:nvPr>
            <p:ph idx="1"/>
          </p:nvPr>
        </p:nvSpPr>
        <p:spPr>
          <a:xfrm>
            <a:off x="467544" y="1123149"/>
            <a:ext cx="8229600" cy="5402195"/>
          </a:xfrm>
        </p:spPr>
        <p:txBody>
          <a:bodyPr>
            <a:normAutofit fontScale="55000" lnSpcReduction="20000"/>
          </a:bodyPr>
          <a:lstStyle/>
          <a:p>
            <a:r>
              <a:rPr lang="sl-SI" sz="5400" dirty="0" smtClean="0">
                <a:solidFill>
                  <a:srgbClr val="FFC000"/>
                </a:solidFill>
                <a:latin typeface="Candara" pitchFamily="34" charset="0"/>
              </a:rPr>
              <a:t>Kako kolesar prečka cesto na prehodu za pešce?</a:t>
            </a:r>
          </a:p>
          <a:p>
            <a:pPr marL="68580" indent="0">
              <a:buNone/>
            </a:pPr>
            <a:endParaRPr lang="sl-SI" sz="5400" dirty="0" smtClean="0">
              <a:solidFill>
                <a:srgbClr val="FFC000"/>
              </a:solidFill>
              <a:latin typeface="Candara" pitchFamily="34" charset="0"/>
            </a:endParaRPr>
          </a:p>
          <a:p>
            <a:pPr marL="68580" indent="0">
              <a:buNone/>
            </a:pPr>
            <a:r>
              <a:rPr lang="sl-SI" sz="7300" dirty="0" smtClean="0">
                <a:solidFill>
                  <a:srgbClr val="FFC000"/>
                </a:solidFill>
                <a:latin typeface="Candara" pitchFamily="34" charset="0"/>
              </a:rPr>
              <a:t>A</a:t>
            </a:r>
            <a:r>
              <a:rPr lang="sl-SI" sz="54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sl-SI" sz="5100" dirty="0" smtClean="0">
                <a:solidFill>
                  <a:srgbClr val="FFC000"/>
                </a:solidFill>
                <a:latin typeface="Candara" pitchFamily="34" charset="0"/>
              </a:rPr>
              <a:t>Na prehodu za pešce se ne smejo gibati kolesarji.</a:t>
            </a:r>
          </a:p>
          <a:p>
            <a:pPr marL="68580" indent="0">
              <a:buNone/>
            </a:pPr>
            <a:endParaRPr lang="sl-SI" sz="5100" dirty="0" smtClean="0">
              <a:solidFill>
                <a:srgbClr val="FFC000"/>
              </a:solidFill>
              <a:latin typeface="Candara" pitchFamily="34" charset="0"/>
            </a:endParaRPr>
          </a:p>
          <a:p>
            <a:pPr marL="68580" indent="0">
              <a:buNone/>
            </a:pPr>
            <a:r>
              <a:rPr lang="sl-SI" sz="7300" dirty="0" smtClean="0">
                <a:solidFill>
                  <a:srgbClr val="FFC000"/>
                </a:solidFill>
                <a:latin typeface="Candara" pitchFamily="34" charset="0"/>
              </a:rPr>
              <a:t>B</a:t>
            </a:r>
            <a:r>
              <a:rPr lang="sl-SI" sz="54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sl-SI" sz="5100" dirty="0" smtClean="0">
                <a:solidFill>
                  <a:srgbClr val="FFC000"/>
                </a:solidFill>
                <a:latin typeface="Candara" pitchFamily="34" charset="0"/>
              </a:rPr>
              <a:t>Kolesarji se peljejo na kolesu čez prehod za pešce</a:t>
            </a:r>
            <a:r>
              <a:rPr lang="sl-SI" sz="5400" dirty="0" smtClean="0">
                <a:solidFill>
                  <a:srgbClr val="FFC000"/>
                </a:solidFill>
                <a:latin typeface="Candara" pitchFamily="34" charset="0"/>
              </a:rPr>
              <a:t>.</a:t>
            </a:r>
          </a:p>
          <a:p>
            <a:pPr marL="68580" indent="0">
              <a:buNone/>
            </a:pPr>
            <a:endParaRPr lang="sl-SI" sz="5400" dirty="0" smtClean="0">
              <a:solidFill>
                <a:srgbClr val="FFC000"/>
              </a:solidFill>
              <a:latin typeface="Candara" pitchFamily="34" charset="0"/>
            </a:endParaRPr>
          </a:p>
          <a:p>
            <a:pPr marL="68580" indent="0">
              <a:buNone/>
            </a:pPr>
            <a:r>
              <a:rPr lang="sl-SI" sz="7300" dirty="0" smtClean="0">
                <a:solidFill>
                  <a:srgbClr val="FFC000"/>
                </a:solidFill>
                <a:latin typeface="Candara" pitchFamily="34" charset="0"/>
              </a:rPr>
              <a:t>C</a:t>
            </a:r>
            <a:r>
              <a:rPr lang="sl-SI" sz="57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sl-SI" sz="5100" dirty="0" smtClean="0">
                <a:solidFill>
                  <a:srgbClr val="FFC000"/>
                </a:solidFill>
                <a:latin typeface="Candara" pitchFamily="34" charset="0"/>
              </a:rPr>
              <a:t>Kolesarji morajo sestopiti s kolesa in ga čez prehod potiskati ob sebi</a:t>
            </a:r>
            <a:r>
              <a:rPr lang="sl-SI" sz="5400" dirty="0" smtClean="0">
                <a:solidFill>
                  <a:srgbClr val="FFC000"/>
                </a:solidFill>
                <a:latin typeface="Candara" pitchFamily="34" charset="0"/>
              </a:rPr>
              <a:t>.</a:t>
            </a:r>
          </a:p>
          <a:p>
            <a:pPr>
              <a:buFontTx/>
              <a:buNone/>
            </a:pPr>
            <a:r>
              <a:rPr lang="sl-SI" dirty="0" smtClean="0">
                <a:solidFill>
                  <a:srgbClr val="FFC000"/>
                </a:solidFill>
                <a:latin typeface="Candara" pitchFamily="34" charset="0"/>
              </a:rPr>
              <a:t>  </a:t>
            </a:r>
          </a:p>
        </p:txBody>
      </p:sp>
      <p:pic>
        <p:nvPicPr>
          <p:cNvPr id="13" name="Slika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638800"/>
            <a:ext cx="990738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7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  <a:endParaRPr lang="sl-SI" dirty="0">
              <a:solidFill>
                <a:schemeClr val="tx1">
                  <a:lumMod val="85000"/>
                </a:schemeClr>
              </a:solidFill>
              <a:latin typeface="Candara" pitchFamily="34" charset="0"/>
            </a:endParaRPr>
          </a:p>
        </p:txBody>
      </p:sp>
      <p:sp>
        <p:nvSpPr>
          <p:cNvPr id="21507" name="Ograda vsebine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525963"/>
          </a:xfrm>
        </p:spPr>
        <p:txBody>
          <a:bodyPr/>
          <a:lstStyle/>
          <a:p>
            <a:pPr marL="68580" indent="0">
              <a:buNone/>
            </a:pPr>
            <a:r>
              <a:rPr lang="sl-SI" sz="8000" dirty="0">
                <a:solidFill>
                  <a:srgbClr val="FFC000"/>
                </a:solidFill>
                <a:latin typeface="Candara" pitchFamily="34" charset="0"/>
              </a:rPr>
              <a:t>C</a:t>
            </a:r>
            <a:r>
              <a:rPr lang="sl-SI" sz="6000" dirty="0">
                <a:solidFill>
                  <a:srgbClr val="FFC000"/>
                </a:solidFill>
                <a:latin typeface="Candara" pitchFamily="34" charset="0"/>
              </a:rPr>
              <a:t> - </a:t>
            </a:r>
            <a:r>
              <a:rPr lang="sl-SI" sz="5400" dirty="0">
                <a:solidFill>
                  <a:srgbClr val="FFC000"/>
                </a:solidFill>
                <a:latin typeface="Candara" panose="020E0502030303020204" pitchFamily="34" charset="0"/>
              </a:rPr>
              <a:t>Kolesarji morajo sestopiti s kolesa in ga čez prehod potiskati ob sebi</a:t>
            </a:r>
            <a:r>
              <a:rPr lang="sl-SI" sz="6000" dirty="0">
                <a:solidFill>
                  <a:srgbClr val="FFC000"/>
                </a:solidFill>
                <a:latin typeface="Candara" pitchFamily="34" charset="0"/>
              </a:rPr>
              <a:t>.</a:t>
            </a:r>
          </a:p>
        </p:txBody>
      </p:sp>
      <p:pic>
        <p:nvPicPr>
          <p:cNvPr id="16" name="Slika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383400"/>
            <a:ext cx="952633" cy="90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6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395536" y="764704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VIRI FOTOGRAFIJ</a:t>
            </a:r>
          </a:p>
          <a:p>
            <a:endParaRPr lang="sl-SI" dirty="0" smtClean="0"/>
          </a:p>
          <a:p>
            <a:pPr marL="285750" indent="-285750">
              <a:buFontTx/>
              <a:buChar char="-"/>
            </a:pPr>
            <a:r>
              <a:rPr lang="sl-SI" dirty="0" smtClean="0"/>
              <a:t>Vzete iz spleta (</a:t>
            </a:r>
            <a:r>
              <a:rPr lang="sl-SI" dirty="0" err="1" smtClean="0"/>
              <a:t>google</a:t>
            </a:r>
            <a:r>
              <a:rPr lang="sl-SI" dirty="0" smtClean="0"/>
              <a:t>) in preurejene za prometne situacije.</a:t>
            </a:r>
          </a:p>
          <a:p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827584" y="2132856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Gradivo pripravili učenci 4. razreda OŠ Fokovci z učiteljico.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4662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290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l-SI" sz="4800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1. vprašanje </a:t>
            </a:r>
            <a:endParaRPr lang="en-US" sz="4800" dirty="0" smtClean="0">
              <a:solidFill>
                <a:schemeClr val="tx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3768" y="692695"/>
            <a:ext cx="8686800" cy="5898737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sl-SI" sz="4800" dirty="0" smtClean="0">
                <a:solidFill>
                  <a:srgbClr val="FFC000"/>
                </a:solidFill>
                <a:latin typeface="Candara" pitchFamily="34" charset="0"/>
              </a:rPr>
              <a:t>Kako kolesar pravilno prehiteva vozila?</a:t>
            </a:r>
          </a:p>
          <a:p>
            <a:pPr marL="68580" indent="0" eaLnBrk="1" hangingPunct="1">
              <a:buNone/>
            </a:pPr>
            <a:r>
              <a:rPr lang="sl-SI" sz="4800" dirty="0" smtClean="0">
                <a:solidFill>
                  <a:srgbClr val="FFC000"/>
                </a:solidFill>
                <a:latin typeface="Candara" pitchFamily="34" charset="0"/>
              </a:rPr>
              <a:t>- A </a:t>
            </a:r>
            <a:r>
              <a:rPr lang="sl-SI" sz="2800" dirty="0" smtClean="0">
                <a:solidFill>
                  <a:srgbClr val="FFC000"/>
                </a:solidFill>
                <a:latin typeface="Candara" pitchFamily="34" charset="0"/>
              </a:rPr>
              <a:t>Zakričim oz. pozvonim z zvoncem, da bom prehiteval, odročim roko, pogledam nazaj in se premaknem nazaj k robu vozišča.</a:t>
            </a:r>
          </a:p>
          <a:p>
            <a:pPr marL="68580" indent="0" eaLnBrk="1" hangingPunct="1">
              <a:buNone/>
            </a:pPr>
            <a:endParaRPr lang="sl-SI" sz="2800" dirty="0" smtClean="0">
              <a:solidFill>
                <a:srgbClr val="FFC000"/>
              </a:solidFill>
              <a:latin typeface="Candara" pitchFamily="34" charset="0"/>
            </a:endParaRPr>
          </a:p>
          <a:p>
            <a:pPr marL="68580" indent="0">
              <a:buNone/>
            </a:pPr>
            <a:r>
              <a:rPr lang="sl-SI" sz="4800" dirty="0" smtClean="0">
                <a:solidFill>
                  <a:srgbClr val="FFC000"/>
                </a:solidFill>
                <a:latin typeface="Candara" pitchFamily="34" charset="0"/>
              </a:rPr>
              <a:t>-B </a:t>
            </a:r>
            <a:r>
              <a:rPr lang="sl-SI" sz="2800" dirty="0">
                <a:solidFill>
                  <a:srgbClr val="FFC000"/>
                </a:solidFill>
                <a:latin typeface="Candara" pitchFamily="34" charset="0"/>
              </a:rPr>
              <a:t>Pogleda nazaj, odroči roko, ponovno pogleda nazaj,  pri mimovožnji  pazi na bočno razdaljo in se premakne nazaj k robu vozišča</a:t>
            </a:r>
            <a:r>
              <a:rPr lang="sl-SI" sz="2800" dirty="0" smtClean="0">
                <a:solidFill>
                  <a:srgbClr val="FFC000"/>
                </a:solidFill>
                <a:latin typeface="Candara" pitchFamily="34" charset="0"/>
              </a:rPr>
              <a:t>.</a:t>
            </a:r>
          </a:p>
          <a:p>
            <a:pPr marL="68580" indent="0">
              <a:buNone/>
            </a:pPr>
            <a:endParaRPr lang="sl-SI" dirty="0">
              <a:solidFill>
                <a:srgbClr val="FFC000"/>
              </a:solidFill>
              <a:latin typeface="Candara" pitchFamily="34" charset="0"/>
            </a:endParaRPr>
          </a:p>
          <a:p>
            <a:pPr marL="68580" indent="0">
              <a:buNone/>
            </a:pPr>
            <a:r>
              <a:rPr lang="sl-SI" sz="4300" dirty="0" smtClean="0">
                <a:solidFill>
                  <a:srgbClr val="FFC000"/>
                </a:solidFill>
                <a:latin typeface="Candara" pitchFamily="34" charset="0"/>
              </a:rPr>
              <a:t>- C </a:t>
            </a:r>
            <a:r>
              <a:rPr lang="sl-SI" sz="2800" dirty="0">
                <a:solidFill>
                  <a:srgbClr val="FFC000"/>
                </a:solidFill>
                <a:latin typeface="Candara" pitchFamily="34" charset="0"/>
              </a:rPr>
              <a:t>Pogleda nazaj, odroči roko, ponovno pogleda nazaj,  pri mimovožnji  pazi na bočno razdaljo in se premakne nazaj k robu vozišča.</a:t>
            </a:r>
          </a:p>
          <a:p>
            <a:pPr eaLnBrk="1" hangingPunct="1"/>
            <a:endParaRPr lang="en-US" sz="4800" dirty="0" smtClean="0">
              <a:solidFill>
                <a:srgbClr val="FFC000"/>
              </a:solidFill>
              <a:latin typeface="Candara" pitchFamily="34" charset="0"/>
            </a:endParaRPr>
          </a:p>
        </p:txBody>
      </p:sp>
      <p:pic>
        <p:nvPicPr>
          <p:cNvPr id="2" name="Slika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638800"/>
            <a:ext cx="990738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sl-SI" sz="4800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sl-SI" sz="4800" dirty="0" smtClean="0">
                <a:solidFill>
                  <a:srgbClr val="FFC000"/>
                </a:solidFill>
                <a:latin typeface="Candara" pitchFamily="34" charset="0"/>
              </a:rPr>
              <a:t>B- Pogleda </a:t>
            </a:r>
            <a:r>
              <a:rPr lang="sl-SI" sz="4800" dirty="0">
                <a:solidFill>
                  <a:srgbClr val="FFC000"/>
                </a:solidFill>
                <a:latin typeface="Candara" pitchFamily="34" charset="0"/>
              </a:rPr>
              <a:t>nazaj, odroči roko, ponovno pogleda nazaj,  pri mimovožnji  pazi na bočno </a:t>
            </a:r>
            <a:r>
              <a:rPr lang="sl-SI" sz="4800" dirty="0" smtClean="0">
                <a:solidFill>
                  <a:srgbClr val="FFC000"/>
                </a:solidFill>
                <a:latin typeface="Candara" pitchFamily="34" charset="0"/>
              </a:rPr>
              <a:t>razdaljo in se premakne nazaj k robu vozišča.</a:t>
            </a:r>
            <a:endParaRPr lang="sl-SI" sz="4800" dirty="0">
              <a:solidFill>
                <a:srgbClr val="FFC000"/>
              </a:solidFill>
              <a:latin typeface="Candara" pitchFamily="34" charset="0"/>
            </a:endParaRPr>
          </a:p>
          <a:p>
            <a:pPr marL="0" indent="0" eaLnBrk="1" hangingPunct="1">
              <a:buNone/>
            </a:pPr>
            <a:endParaRPr lang="sl-SI" sz="4800" dirty="0" smtClean="0">
              <a:solidFill>
                <a:srgbClr val="FFC000"/>
              </a:solidFill>
              <a:latin typeface="Candara" pitchFamily="34" charset="0"/>
            </a:endParaRPr>
          </a:p>
          <a:p>
            <a:pPr eaLnBrk="1" hangingPunct="1"/>
            <a:endParaRPr lang="en-US" dirty="0" smtClean="0">
              <a:solidFill>
                <a:srgbClr val="FFC000"/>
              </a:solidFill>
              <a:latin typeface="Candara" pitchFamily="34" charset="0"/>
            </a:endParaRPr>
          </a:p>
        </p:txBody>
      </p:sp>
      <p:pic>
        <p:nvPicPr>
          <p:cNvPr id="11" name="Slika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383400"/>
            <a:ext cx="952633" cy="90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9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9472"/>
            <a:ext cx="7772400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l-SI" sz="4800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2. </a:t>
            </a:r>
            <a:r>
              <a:rPr lang="en-US" sz="4800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vprašanj</a:t>
            </a:r>
            <a:r>
              <a:rPr lang="sl-SI" sz="4800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dirty="0" smtClean="0">
              <a:solidFill>
                <a:schemeClr val="tx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647768" y="764704"/>
            <a:ext cx="8388727" cy="5076056"/>
          </a:xfrm>
        </p:spPr>
        <p:txBody>
          <a:bodyPr/>
          <a:lstStyle/>
          <a:p>
            <a:pPr eaLnBrk="1" hangingPunct="1"/>
            <a:r>
              <a:rPr lang="sl-SI" sz="4000" dirty="0" smtClean="0">
                <a:solidFill>
                  <a:srgbClr val="FFC000"/>
                </a:solidFill>
                <a:latin typeface="Candara" pitchFamily="34" charset="0"/>
              </a:rPr>
              <a:t>Kateri od zapisov je pravilen za prehitevanje pešcev?</a:t>
            </a:r>
            <a:r>
              <a:rPr lang="en-US" sz="54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</a:p>
        </p:txBody>
      </p:sp>
      <p:pic>
        <p:nvPicPr>
          <p:cNvPr id="6" name="Slika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638799"/>
            <a:ext cx="990738" cy="95263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568" y="2132856"/>
            <a:ext cx="3701970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440160" y="2492896"/>
            <a:ext cx="486003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200" dirty="0" smtClean="0">
                <a:solidFill>
                  <a:srgbClr val="FFC000"/>
                </a:solidFill>
                <a:latin typeface="Candara" pitchFamily="34" charset="0"/>
              </a:rPr>
              <a:t>A</a:t>
            </a:r>
            <a:r>
              <a:rPr lang="sl-SI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sl-SI" sz="2400" dirty="0" smtClean="0">
                <a:solidFill>
                  <a:srgbClr val="FFC000"/>
                </a:solidFill>
                <a:latin typeface="Candara" pitchFamily="34" charset="0"/>
              </a:rPr>
              <a:t>Pogleda nazaj, odroči roko, ponovno pogleda nazaj,  pri mimovožnji  pazi na bočno razdaljo in se premakne nazaj k robu vozišča.</a:t>
            </a:r>
            <a:endParaRPr lang="sl-SI" sz="2400" dirty="0"/>
          </a:p>
        </p:txBody>
      </p:sp>
      <p:sp>
        <p:nvSpPr>
          <p:cNvPr id="3" name="Pravokotnik 2"/>
          <p:cNvSpPr/>
          <p:nvPr/>
        </p:nvSpPr>
        <p:spPr>
          <a:xfrm>
            <a:off x="467544" y="4633687"/>
            <a:ext cx="8447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600" dirty="0" smtClean="0">
                <a:solidFill>
                  <a:srgbClr val="FFC000"/>
                </a:solidFill>
                <a:latin typeface="Candara" pitchFamily="34" charset="0"/>
              </a:rPr>
              <a:t>B </a:t>
            </a:r>
            <a:r>
              <a:rPr lang="sl-SI" sz="2400" dirty="0" smtClean="0">
                <a:solidFill>
                  <a:srgbClr val="FFC000"/>
                </a:solidFill>
                <a:latin typeface="Candara" pitchFamily="34" charset="0"/>
              </a:rPr>
              <a:t>Pešcema pove, da naj stopita z vozišča, saj sta v napoto.</a:t>
            </a:r>
            <a:endParaRPr lang="sl-SI" sz="2400" dirty="0"/>
          </a:p>
        </p:txBody>
      </p:sp>
      <p:sp>
        <p:nvSpPr>
          <p:cNvPr id="4" name="Pravokotnik 3"/>
          <p:cNvSpPr/>
          <p:nvPr/>
        </p:nvSpPr>
        <p:spPr>
          <a:xfrm>
            <a:off x="440160" y="5304754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600" dirty="0">
                <a:solidFill>
                  <a:srgbClr val="FFC000"/>
                </a:solidFill>
                <a:latin typeface="Candara" pitchFamily="34" charset="0"/>
              </a:rPr>
              <a:t>c</a:t>
            </a:r>
            <a:r>
              <a:rPr lang="sl-SI" dirty="0" smtClean="0">
                <a:solidFill>
                  <a:srgbClr val="FFC000"/>
                </a:solidFill>
                <a:latin typeface="Candara" pitchFamily="34" charset="0"/>
              </a:rPr>
              <a:t>  </a:t>
            </a:r>
            <a:r>
              <a:rPr lang="sl-SI" sz="2400" dirty="0" smtClean="0">
                <a:solidFill>
                  <a:srgbClr val="FFC000"/>
                </a:solidFill>
                <a:latin typeface="Candara" pitchFamily="34" charset="0"/>
              </a:rPr>
              <a:t>Odroči roko, pogleda nazaj,  pri mimovožnji  pazi na bočno razdaljo in se premakne nazaj k robu vozišča.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15784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sl-SI" sz="8800" dirty="0">
                <a:solidFill>
                  <a:srgbClr val="FFC000"/>
                </a:solidFill>
                <a:latin typeface="Candara" pitchFamily="34" charset="0"/>
              </a:rPr>
              <a:t>A</a:t>
            </a:r>
            <a:r>
              <a:rPr lang="sl-SI" sz="5400" dirty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sl-SI" sz="5400" dirty="0" smtClean="0">
                <a:solidFill>
                  <a:srgbClr val="FFC000"/>
                </a:solidFill>
                <a:latin typeface="Candara" pitchFamily="34" charset="0"/>
              </a:rPr>
              <a:t>-Pogleda </a:t>
            </a:r>
            <a:r>
              <a:rPr lang="sl-SI" sz="5400" dirty="0">
                <a:solidFill>
                  <a:srgbClr val="FFC000"/>
                </a:solidFill>
                <a:latin typeface="Candara" pitchFamily="34" charset="0"/>
              </a:rPr>
              <a:t>nazaj, odroči roko, ponovno pogleda nazaj,  pri mimovožnji  pazi na bočno razdaljo in se premakne nazaj k robu vozišča.</a:t>
            </a:r>
            <a:endParaRPr lang="sl-SI" sz="5400" dirty="0"/>
          </a:p>
        </p:txBody>
      </p:sp>
      <p:pic>
        <p:nvPicPr>
          <p:cNvPr id="7" name="Slika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464" y="5383400"/>
            <a:ext cx="952633" cy="90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1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772400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l-SI" sz="4800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3. </a:t>
            </a:r>
            <a:r>
              <a:rPr lang="en-US" sz="4800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vprašanj</a:t>
            </a:r>
            <a:r>
              <a:rPr lang="sl-SI" sz="4800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sl-SI" sz="4800" dirty="0" smtClean="0">
              <a:solidFill>
                <a:schemeClr val="tx1">
                  <a:lumMod val="65000"/>
                </a:schemeClr>
              </a:solidFill>
              <a:latin typeface="Candara" pitchFamily="34" charset="0"/>
            </a:endParaRPr>
          </a:p>
        </p:txBody>
      </p:sp>
      <p:sp>
        <p:nvSpPr>
          <p:cNvPr id="6147" name="Ograda vsebine 2"/>
          <p:cNvSpPr>
            <a:spLocks noGrp="1"/>
          </p:cNvSpPr>
          <p:nvPr>
            <p:ph idx="1"/>
          </p:nvPr>
        </p:nvSpPr>
        <p:spPr>
          <a:xfrm>
            <a:off x="323528" y="764976"/>
            <a:ext cx="8627466" cy="4572000"/>
          </a:xfrm>
        </p:spPr>
        <p:txBody>
          <a:bodyPr>
            <a:normAutofit/>
          </a:bodyPr>
          <a:lstStyle/>
          <a:p>
            <a:r>
              <a:rPr lang="sl-SI" sz="3600" dirty="0" smtClean="0">
                <a:solidFill>
                  <a:srgbClr val="FFC000"/>
                </a:solidFill>
                <a:latin typeface="Candara" pitchFamily="34" charset="0"/>
              </a:rPr>
              <a:t>Na kaj mora biti pozoren kolesar pri zavijanju na desno?</a:t>
            </a:r>
          </a:p>
        </p:txBody>
      </p:sp>
      <p:pic>
        <p:nvPicPr>
          <p:cNvPr id="4" name="Slika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638800"/>
            <a:ext cx="990738" cy="952633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539552" y="4746385"/>
            <a:ext cx="252028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600" dirty="0" smtClean="0">
                <a:solidFill>
                  <a:srgbClr val="FFC000"/>
                </a:solidFill>
                <a:latin typeface="Candara" pitchFamily="34" charset="0"/>
              </a:rPr>
              <a:t>A  </a:t>
            </a:r>
            <a:r>
              <a:rPr lang="sl-SI" sz="2000" dirty="0" smtClean="0">
                <a:solidFill>
                  <a:srgbClr val="FFC000"/>
                </a:solidFill>
                <a:latin typeface="Candara" pitchFamily="34" charset="0"/>
              </a:rPr>
              <a:t>Pravilno se razvrsti, upošteva semafor, pozoren na pešce, ki bi lahko stopili na prehod.</a:t>
            </a:r>
            <a:endParaRPr lang="sl-SI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847" y="1844823"/>
            <a:ext cx="5452049" cy="30931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avokotnik 6"/>
          <p:cNvSpPr/>
          <p:nvPr/>
        </p:nvSpPr>
        <p:spPr>
          <a:xfrm>
            <a:off x="3025536" y="4746385"/>
            <a:ext cx="317107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600" dirty="0">
                <a:solidFill>
                  <a:srgbClr val="FFC000"/>
                </a:solidFill>
                <a:latin typeface="Candara" pitchFamily="34" charset="0"/>
              </a:rPr>
              <a:t>B</a:t>
            </a:r>
            <a:r>
              <a:rPr lang="sl-SI" sz="3600" dirty="0" smtClean="0">
                <a:solidFill>
                  <a:srgbClr val="FFC000"/>
                </a:solidFill>
                <a:latin typeface="Candara" pitchFamily="34" charset="0"/>
              </a:rPr>
              <a:t>  </a:t>
            </a:r>
            <a:r>
              <a:rPr lang="sl-SI" sz="2000" dirty="0" smtClean="0">
                <a:solidFill>
                  <a:srgbClr val="FFC000"/>
                </a:solidFill>
                <a:latin typeface="Candara" pitchFamily="34" charset="0"/>
              </a:rPr>
              <a:t>Pravilno se razvrstit, če sveti dopolnilni znak na desni strani semaforja se pelje naprej, pozoren na pešce, ki bi lahko stopili na prehod.</a:t>
            </a:r>
            <a:endParaRPr lang="sl-SI" sz="2400" dirty="0"/>
          </a:p>
        </p:txBody>
      </p:sp>
      <p:sp>
        <p:nvSpPr>
          <p:cNvPr id="8" name="Pravokotnik 7"/>
          <p:cNvSpPr/>
          <p:nvPr/>
        </p:nvSpPr>
        <p:spPr>
          <a:xfrm>
            <a:off x="6029272" y="4876800"/>
            <a:ext cx="2047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600" dirty="0" smtClean="0">
                <a:solidFill>
                  <a:srgbClr val="FFC000"/>
                </a:solidFill>
                <a:latin typeface="Candara" pitchFamily="34" charset="0"/>
              </a:rPr>
              <a:t>C </a:t>
            </a:r>
            <a:r>
              <a:rPr lang="sl-SI" sz="2000" dirty="0" smtClean="0">
                <a:solidFill>
                  <a:srgbClr val="FFC000"/>
                </a:solidFill>
                <a:latin typeface="Candara" pitchFamily="34" charset="0"/>
              </a:rPr>
              <a:t>Pozoren je kako vozi avtomobil in se po njem ravna.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161813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sl-SI" sz="4800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  <a:endParaRPr lang="sl-SI" sz="4800" dirty="0" smtClean="0">
              <a:solidFill>
                <a:schemeClr val="tx1">
                  <a:lumMod val="65000"/>
                </a:schemeClr>
              </a:solidFill>
              <a:latin typeface="Candara" pitchFamily="34" charset="0"/>
            </a:endParaRPr>
          </a:p>
        </p:txBody>
      </p:sp>
      <p:sp>
        <p:nvSpPr>
          <p:cNvPr id="7171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sl-SI" sz="8000" dirty="0" smtClean="0">
                <a:solidFill>
                  <a:srgbClr val="FFC000"/>
                </a:solidFill>
                <a:latin typeface="Candara" pitchFamily="34" charset="0"/>
              </a:rPr>
              <a:t>A-  </a:t>
            </a:r>
            <a:r>
              <a:rPr lang="sl-SI" sz="5400" dirty="0">
                <a:solidFill>
                  <a:srgbClr val="FFC000"/>
                </a:solidFill>
                <a:latin typeface="Candara" pitchFamily="34" charset="0"/>
              </a:rPr>
              <a:t>Pravilno se razvrsti, upošteva semafor, pozoren na pešce, ki bi lahko stopili na prehod.</a:t>
            </a:r>
            <a:endParaRPr lang="sl-SI" sz="5400" dirty="0"/>
          </a:p>
        </p:txBody>
      </p:sp>
      <p:pic>
        <p:nvPicPr>
          <p:cNvPr id="7" name="Slika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383400"/>
            <a:ext cx="952633" cy="90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3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sl-SI" sz="4800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4.  </a:t>
            </a:r>
            <a:r>
              <a:rPr lang="en-US" sz="4800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vprašanj</a:t>
            </a:r>
            <a:r>
              <a:rPr lang="sl-SI" sz="4800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sl-SI" sz="4800" dirty="0" smtClean="0">
              <a:solidFill>
                <a:schemeClr val="tx1">
                  <a:lumMod val="65000"/>
                </a:schemeClr>
              </a:solidFill>
              <a:latin typeface="Candara" pitchFamily="34" charset="0"/>
            </a:endParaRPr>
          </a:p>
        </p:txBody>
      </p:sp>
      <p:sp>
        <p:nvSpPr>
          <p:cNvPr id="4099" name="Ograda vsebine 2"/>
          <p:cNvSpPr>
            <a:spLocks noGrp="1"/>
          </p:cNvSpPr>
          <p:nvPr>
            <p:ph idx="1"/>
          </p:nvPr>
        </p:nvSpPr>
        <p:spPr>
          <a:xfrm>
            <a:off x="611560" y="1412776"/>
            <a:ext cx="8075240" cy="4942784"/>
          </a:xfrm>
        </p:spPr>
        <p:txBody>
          <a:bodyPr>
            <a:normAutofit fontScale="92500" lnSpcReduction="20000"/>
          </a:bodyPr>
          <a:lstStyle/>
          <a:p>
            <a:r>
              <a:rPr lang="sl-SI" sz="4000" dirty="0" smtClean="0">
                <a:solidFill>
                  <a:srgbClr val="FFC000"/>
                </a:solidFill>
                <a:latin typeface="Candara" pitchFamily="34" charset="0"/>
              </a:rPr>
              <a:t>Pravilno zavijanje na levo?</a:t>
            </a:r>
          </a:p>
          <a:p>
            <a:pPr>
              <a:buFontTx/>
              <a:buNone/>
            </a:pPr>
            <a:endParaRPr lang="sl-SI" dirty="0">
              <a:solidFill>
                <a:srgbClr val="FFC000"/>
              </a:solidFill>
              <a:latin typeface="Candara" pitchFamily="34" charset="0"/>
            </a:endParaRPr>
          </a:p>
          <a:p>
            <a:pPr>
              <a:buNone/>
            </a:pPr>
            <a:r>
              <a:rPr lang="sl-SI" sz="4300" dirty="0" smtClean="0">
                <a:solidFill>
                  <a:srgbClr val="FFC000"/>
                </a:solidFill>
                <a:latin typeface="Candara" pitchFamily="34" charset="0"/>
              </a:rPr>
              <a:t>A </a:t>
            </a:r>
            <a:r>
              <a:rPr lang="sl-SI" sz="2400" dirty="0" smtClean="0">
                <a:solidFill>
                  <a:srgbClr val="FFC000"/>
                </a:solidFill>
                <a:latin typeface="Candara" pitchFamily="34" charset="0"/>
              </a:rPr>
              <a:t>Nakaže </a:t>
            </a:r>
            <a:r>
              <a:rPr lang="sl-SI" sz="2400" dirty="0">
                <a:solidFill>
                  <a:srgbClr val="FFC000"/>
                </a:solidFill>
                <a:latin typeface="Candara" pitchFamily="34" charset="0"/>
              </a:rPr>
              <a:t>spremembo z odročeno levo </a:t>
            </a:r>
            <a:r>
              <a:rPr lang="sl-SI" sz="2400" dirty="0" smtClean="0">
                <a:solidFill>
                  <a:srgbClr val="FFC000"/>
                </a:solidFill>
                <a:latin typeface="Candara" pitchFamily="34" charset="0"/>
              </a:rPr>
              <a:t>roko, zapelje  </a:t>
            </a:r>
            <a:r>
              <a:rPr lang="sl-SI" sz="2400" dirty="0">
                <a:solidFill>
                  <a:srgbClr val="FFC000"/>
                </a:solidFill>
                <a:latin typeface="Candara" pitchFamily="34" charset="0"/>
              </a:rPr>
              <a:t>z obema rokama na krmilu izvozi križišče, ob desnem </a:t>
            </a:r>
            <a:r>
              <a:rPr lang="sl-SI" sz="2400" dirty="0" smtClean="0">
                <a:solidFill>
                  <a:srgbClr val="FFC000"/>
                </a:solidFill>
                <a:latin typeface="Candara" pitchFamily="34" charset="0"/>
              </a:rPr>
              <a:t>robu </a:t>
            </a:r>
            <a:r>
              <a:rPr lang="sl-SI" sz="2400" dirty="0">
                <a:solidFill>
                  <a:srgbClr val="FFC000"/>
                </a:solidFill>
                <a:latin typeface="Candara" pitchFamily="34" charset="0"/>
              </a:rPr>
              <a:t>nadaljuje pot.</a:t>
            </a:r>
          </a:p>
          <a:p>
            <a:pPr>
              <a:buFontTx/>
              <a:buNone/>
            </a:pPr>
            <a:endParaRPr lang="sl-SI" sz="3800" dirty="0" smtClean="0">
              <a:solidFill>
                <a:srgbClr val="FFC000"/>
              </a:solidFill>
              <a:latin typeface="Candara" pitchFamily="34" charset="0"/>
            </a:endParaRPr>
          </a:p>
          <a:p>
            <a:pPr>
              <a:buFontTx/>
              <a:buNone/>
            </a:pPr>
            <a:r>
              <a:rPr lang="sl-SI" sz="5700" dirty="0" smtClean="0">
                <a:solidFill>
                  <a:srgbClr val="FFC000"/>
                </a:solidFill>
                <a:latin typeface="Candara" pitchFamily="34" charset="0"/>
              </a:rPr>
              <a:t>B</a:t>
            </a:r>
            <a:r>
              <a:rPr lang="sl-SI" sz="20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sl-SI" sz="2400" dirty="0">
                <a:solidFill>
                  <a:srgbClr val="FFC000"/>
                </a:solidFill>
                <a:latin typeface="Candara" pitchFamily="34" charset="0"/>
              </a:rPr>
              <a:t>Pogleda levo nazaj, nakaže spremembo z odročeno levo </a:t>
            </a:r>
            <a:r>
              <a:rPr lang="sl-SI" sz="2400" dirty="0" smtClean="0">
                <a:solidFill>
                  <a:srgbClr val="FFC000"/>
                </a:solidFill>
                <a:latin typeface="Candara" pitchFamily="34" charset="0"/>
              </a:rPr>
              <a:t>roko, ker ve, da so ostali udeleženci pozorni nanj, se pelje skozi križišče.</a:t>
            </a:r>
          </a:p>
          <a:p>
            <a:pPr>
              <a:buFontTx/>
              <a:buNone/>
            </a:pPr>
            <a:r>
              <a:rPr lang="sl-SI" sz="5700" dirty="0" smtClean="0">
                <a:solidFill>
                  <a:srgbClr val="FFC000"/>
                </a:solidFill>
                <a:latin typeface="Candara" pitchFamily="34" charset="0"/>
              </a:rPr>
              <a:t>C</a:t>
            </a:r>
            <a:r>
              <a:rPr lang="sl-SI" sz="36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sl-SI" sz="2400" dirty="0" smtClean="0">
                <a:solidFill>
                  <a:srgbClr val="FFC000"/>
                </a:solidFill>
                <a:latin typeface="Candara" pitchFamily="34" charset="0"/>
              </a:rPr>
              <a:t>Pogleda levo nazaj, nakaže spremembo z odročeno levo roko,  se razvrsti,  zapelje na križišče, z obema rokama na krmilu izvozi križišče, ob desnem robu nadaljuje pot</a:t>
            </a:r>
            <a:r>
              <a:rPr lang="sl-SI" sz="2800" dirty="0" smtClean="0">
                <a:solidFill>
                  <a:srgbClr val="FFC000"/>
                </a:solidFill>
                <a:latin typeface="Candara" pitchFamily="34" charset="0"/>
              </a:rPr>
              <a:t>.</a:t>
            </a:r>
          </a:p>
        </p:txBody>
      </p:sp>
      <p:pic>
        <p:nvPicPr>
          <p:cNvPr id="4" name="Slika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866571"/>
            <a:ext cx="990738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5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294</TotalTime>
  <Words>911</Words>
  <Application>Microsoft Office PowerPoint</Application>
  <PresentationFormat>Diaprojekcija na zaslonu (4:3)</PresentationFormat>
  <Paragraphs>137</Paragraphs>
  <Slides>23</Slides>
  <Notes>22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23</vt:i4>
      </vt:variant>
    </vt:vector>
  </HeadingPairs>
  <TitlesOfParts>
    <vt:vector size="31" baseType="lpstr">
      <vt:lpstr>Calibri</vt:lpstr>
      <vt:lpstr>Candara</vt:lpstr>
      <vt:lpstr>Consolas</vt:lpstr>
      <vt:lpstr>Corbel</vt:lpstr>
      <vt:lpstr>Wingdings</vt:lpstr>
      <vt:lpstr>Wingdings 2</vt:lpstr>
      <vt:lpstr>Wingdings 3</vt:lpstr>
      <vt:lpstr>Metro</vt:lpstr>
      <vt:lpstr>PRAVILNO RAVNANJE KOLESARJA V PROMETU.</vt:lpstr>
      <vt:lpstr>Izberi vprašanje</vt:lpstr>
      <vt:lpstr>1. vprašanje </vt:lpstr>
      <vt:lpstr>In odgovor je…</vt:lpstr>
      <vt:lpstr>2. vprašanje</vt:lpstr>
      <vt:lpstr>In odgovor je…</vt:lpstr>
      <vt:lpstr>3. vprašanje</vt:lpstr>
      <vt:lpstr>In odgovor je…</vt:lpstr>
      <vt:lpstr>4.  vprašanje</vt:lpstr>
      <vt:lpstr>In odgovor je…</vt:lpstr>
      <vt:lpstr>5. vprašanje</vt:lpstr>
      <vt:lpstr>In odgovor je… </vt:lpstr>
      <vt:lpstr>6. vprašanje</vt:lpstr>
      <vt:lpstr>In odgovor je…</vt:lpstr>
      <vt:lpstr>7. vprašanje</vt:lpstr>
      <vt:lpstr>In odgovor je…</vt:lpstr>
      <vt:lpstr>8. vprašanje</vt:lpstr>
      <vt:lpstr>In odgovor je…</vt:lpstr>
      <vt:lpstr>9. vprašanje</vt:lpstr>
      <vt:lpstr>In odgovor je…</vt:lpstr>
      <vt:lpstr>10. vprašanje</vt:lpstr>
      <vt:lpstr>In odgovor je…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Karin</dc:creator>
  <cp:lastModifiedBy>Učitelj</cp:lastModifiedBy>
  <cp:revision>25</cp:revision>
  <dcterms:created xsi:type="dcterms:W3CDTF">2019-03-17T17:48:36Z</dcterms:created>
  <dcterms:modified xsi:type="dcterms:W3CDTF">2019-03-18T11:36:36Z</dcterms:modified>
</cp:coreProperties>
</file>