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259" r:id="rId4"/>
    <p:sldId id="257" r:id="rId5"/>
    <p:sldId id="260" r:id="rId6"/>
    <p:sldId id="265" r:id="rId7"/>
    <p:sldId id="262" r:id="rId8"/>
    <p:sldId id="266" r:id="rId9"/>
    <p:sldId id="264" r:id="rId10"/>
    <p:sldId id="269" r:id="rId11"/>
    <p:sldId id="270" r:id="rId12"/>
    <p:sldId id="271" r:id="rId13"/>
    <p:sldId id="280" r:id="rId14"/>
    <p:sldId id="272" r:id="rId15"/>
    <p:sldId id="273" r:id="rId16"/>
    <p:sldId id="281" r:id="rId17"/>
    <p:sldId id="261" r:id="rId18"/>
    <p:sldId id="274" r:id="rId19"/>
    <p:sldId id="268" r:id="rId20"/>
    <p:sldId id="275" r:id="rId21"/>
    <p:sldId id="279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D6B1-2309-4900-9E9A-C575155DB98E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B990D-578D-4D57-AA94-F68D7ADD3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659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Glede na to, je potrebno zavzeti posebno stališče o </a:t>
            </a:r>
            <a:r>
              <a:rPr lang="sl-SI" dirty="0" err="1" smtClean="0"/>
              <a:t>deaktivaciji</a:t>
            </a:r>
            <a:r>
              <a:rPr lang="sl-SI" dirty="0" smtClean="0"/>
              <a:t> kateregakoli izmed </a:t>
            </a:r>
            <a:r>
              <a:rPr lang="sl-SI" dirty="0" err="1" smtClean="0"/>
              <a:t>implantabilnih</a:t>
            </a:r>
            <a:r>
              <a:rPr lang="sl-SI" dirty="0" smtClean="0"/>
              <a:t> aparatov</a:t>
            </a:r>
            <a:r>
              <a:rPr lang="sl-SI" baseline="0" dirty="0" smtClean="0"/>
              <a:t> ali le </a:t>
            </a:r>
            <a:r>
              <a:rPr lang="sl-SI" baseline="0" dirty="0" err="1" smtClean="0"/>
              <a:t>deaktivciji</a:t>
            </a:r>
            <a:r>
              <a:rPr lang="sl-SI" baseline="0" dirty="0" smtClean="0"/>
              <a:t> posameznih funkcij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990D-578D-4D57-AA94-F68D7ADD3E4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775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Izboljšajo preživetje zaradi</a:t>
            </a:r>
            <a:r>
              <a:rPr lang="sl-SI" baseline="0" dirty="0" smtClean="0"/>
              <a:t> preprečevanja nenadne srčne smrti. Uporaba CRT, ki izboljša funkcijo srca in simptome pri bolnikih z </a:t>
            </a:r>
            <a:r>
              <a:rPr lang="sl-SI" baseline="0" dirty="0" err="1" smtClean="0"/>
              <a:t>disinhronijo</a:t>
            </a:r>
            <a:r>
              <a:rPr lang="sl-SI" baseline="0" dirty="0" smtClean="0"/>
              <a:t>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990D-578D-4D57-AA94-F68D7ADD3E4E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47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Problem,</a:t>
            </a:r>
            <a:r>
              <a:rPr lang="sl-SI" baseline="0" dirty="0" smtClean="0"/>
              <a:t> če želja svojcev ni v skladu z bolnikovo željo, vendar ima prednost želja bolnika!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990D-578D-4D57-AA94-F68D7ADD3E4E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080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Zdravnik/predstavnik</a:t>
            </a:r>
            <a:r>
              <a:rPr lang="sl-SI" baseline="0" dirty="0" smtClean="0"/>
              <a:t> lahko zavrne! Poiskati nekoga, ki bo pripravljen to narediti.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990D-578D-4D57-AA94-F68D7ADD3E4E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988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i="1" dirty="0" smtClean="0"/>
              <a:t>Terminalno srčno popuščanje: </a:t>
            </a:r>
            <a:r>
              <a:rPr lang="sl-SI" dirty="0" err="1" smtClean="0"/>
              <a:t>antitahikardna</a:t>
            </a:r>
            <a:r>
              <a:rPr lang="sl-SI" dirty="0" smtClean="0"/>
              <a:t> </a:t>
            </a:r>
            <a:r>
              <a:rPr lang="sl-SI" dirty="0" err="1" smtClean="0"/>
              <a:t>th</a:t>
            </a:r>
            <a:r>
              <a:rPr lang="sl-SI" dirty="0" smtClean="0"/>
              <a:t> </a:t>
            </a:r>
          </a:p>
          <a:p>
            <a:r>
              <a:rPr lang="sl-SI" i="1" dirty="0" smtClean="0"/>
              <a:t>Stabilno </a:t>
            </a:r>
            <a:r>
              <a:rPr lang="sl-SI" i="1" dirty="0" err="1" smtClean="0"/>
              <a:t>kardialno</a:t>
            </a:r>
            <a:r>
              <a:rPr lang="sl-SI" i="1" dirty="0" smtClean="0"/>
              <a:t> stanje: počasna VT-hudi simptomi, ne pa smrt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990D-578D-4D57-AA94-F68D7ADD3E4E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427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Pri terminalnem srčnem popuščanju lahko</a:t>
            </a:r>
            <a:r>
              <a:rPr lang="sl-SI" baseline="0" dirty="0" smtClean="0"/>
              <a:t> pri </a:t>
            </a:r>
            <a:r>
              <a:rPr lang="sl-SI" baseline="0" dirty="0" err="1" smtClean="0"/>
              <a:t>deaktivaciji</a:t>
            </a:r>
            <a:r>
              <a:rPr lang="sl-SI" baseline="0" dirty="0" smtClean="0"/>
              <a:t> pride do poslabšanja simptomov. Lahko le </a:t>
            </a:r>
            <a:r>
              <a:rPr lang="sl-SI" baseline="0" dirty="0" err="1" smtClean="0"/>
              <a:t>deaktiviramo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antitahikardno</a:t>
            </a:r>
            <a:r>
              <a:rPr lang="sl-SI" baseline="0" dirty="0" smtClean="0"/>
              <a:t> funkcijo.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990D-578D-4D57-AA94-F68D7ADD3E4E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503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Dogovora za </a:t>
            </a:r>
            <a:r>
              <a:rPr lang="sl-SI" dirty="0" err="1" smtClean="0"/>
              <a:t>deaktivacijo</a:t>
            </a:r>
            <a:r>
              <a:rPr lang="sl-SI" baseline="0" dirty="0" smtClean="0"/>
              <a:t> PM ni. Omogoča boljšo kvaliteto življenja, s čimer dosega cilje paliativne medicine. </a:t>
            </a:r>
            <a:r>
              <a:rPr lang="sl-SI" dirty="0" err="1" smtClean="0"/>
              <a:t>Deaktivacija</a:t>
            </a:r>
            <a:r>
              <a:rPr lang="sl-SI" dirty="0" smtClean="0"/>
              <a:t>-&gt;</a:t>
            </a:r>
            <a:r>
              <a:rPr lang="sl-SI" baseline="0" dirty="0" smtClean="0"/>
              <a:t> smrt, kar je analogno pomoči pri samomoru (vzrok smrti je zaradi intervencije, ki jo je opravil klinik).</a:t>
            </a:r>
          </a:p>
          <a:p>
            <a:r>
              <a:rPr lang="sl-SI" baseline="0" dirty="0" err="1" smtClean="0"/>
              <a:t>Deaktivacija</a:t>
            </a:r>
            <a:r>
              <a:rPr lang="sl-SI" baseline="0" dirty="0" smtClean="0"/>
              <a:t> PM se tako zelo razlikuje od ICD </a:t>
            </a:r>
            <a:r>
              <a:rPr lang="sl-SI" baseline="0" dirty="0" err="1" smtClean="0"/>
              <a:t>deaktivacije</a:t>
            </a:r>
            <a:r>
              <a:rPr lang="sl-SI" baseline="0" dirty="0" smtClean="0"/>
              <a:t> in je v nekaterih državah z zakonom prepovedana! Umirajočem bolniku spodbujanje ne podaljša življenja, ker se srce ustavi kljub </a:t>
            </a:r>
            <a:r>
              <a:rPr lang="sl-SI" baseline="0" dirty="0" err="1" smtClean="0"/>
              <a:t>pacingu</a:t>
            </a:r>
            <a:r>
              <a:rPr lang="sl-SI" baseline="0" dirty="0" smtClean="0"/>
              <a:t>, ko zmanjka ATP. Ko človek umre, bo spodbujevalec delal, vendar ne električna stimulacija ne bo izzvala mehaničnega odgovora srčne mišice.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990D-578D-4D57-AA94-F68D7ADD3E4E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61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cxnSp>
        <p:nvCxnSpPr>
          <p:cNvPr id="8" name="Raven povezoval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grada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Ograda no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cxnSp>
        <p:nvCxnSpPr>
          <p:cNvPr id="7" name="Raven povezoval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cxnSp>
        <p:nvCxnSpPr>
          <p:cNvPr id="10" name="Raven povezoval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09D092-BB34-4FC1-8D74-9248C9180420}" type="datetimeFigureOut">
              <a:rPr lang="sl-SI" smtClean="0"/>
              <a:t>13.10.2016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AF16F5-9446-4495-BF7A-C50F58C58E88}" type="slidenum">
              <a:rPr lang="sl-SI" smtClean="0"/>
              <a:t>‹#›</a:t>
            </a:fld>
            <a:endParaRPr lang="sl-SI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Jerneja Tasič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05800" cy="27732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stičišču paliativne oskrbe in kardiologije</a:t>
            </a:r>
            <a:br>
              <a:rPr lang="sl-SI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sl-SI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sl-SI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Kdaj izklapljamo ICD?</a:t>
            </a:r>
            <a:endParaRPr lang="sl-SI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Preprogramiranje</a:t>
            </a:r>
            <a:r>
              <a:rPr lang="sl-SI" dirty="0" smtClean="0"/>
              <a:t>: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- terapije (DF, ATP)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- diagnostičnih funkcij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- </a:t>
            </a:r>
            <a:r>
              <a:rPr lang="sl-SI" dirty="0" err="1" smtClean="0"/>
              <a:t>monitoriranje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Odstop od zamenjave baterije ICD, ko ERI</a:t>
            </a:r>
          </a:p>
          <a:p>
            <a:endParaRPr lang="sl-SI" dirty="0"/>
          </a:p>
          <a:p>
            <a:r>
              <a:rPr lang="sl-SI" dirty="0" smtClean="0"/>
              <a:t>NE kirurška odstranitev sistema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Deaktivacija</a:t>
            </a:r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ICD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76672"/>
            <a:ext cx="792088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7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Deaktivacija</a:t>
            </a:r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ICD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Pisni zahtevek </a:t>
            </a:r>
            <a:r>
              <a:rPr lang="sl-SI" dirty="0" err="1" smtClean="0"/>
              <a:t>lečečega</a:t>
            </a:r>
            <a:r>
              <a:rPr lang="sl-SI" dirty="0" smtClean="0"/>
              <a:t> zdravnika</a:t>
            </a:r>
          </a:p>
          <a:p>
            <a:r>
              <a:rPr lang="sl-SI" dirty="0" smtClean="0"/>
              <a:t>Predhodni posvet s kardiologom/</a:t>
            </a:r>
            <a:r>
              <a:rPr lang="sl-SI" dirty="0" err="1" smtClean="0"/>
              <a:t>aritmologom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Želja bolnika!</a:t>
            </a:r>
          </a:p>
          <a:p>
            <a:r>
              <a:rPr lang="sl-SI" dirty="0" smtClean="0"/>
              <a:t>Posvet s svojci</a:t>
            </a:r>
          </a:p>
          <a:p>
            <a:endParaRPr lang="sl-SI" dirty="0"/>
          </a:p>
          <a:p>
            <a:r>
              <a:rPr lang="sl-SI" dirty="0" smtClean="0"/>
              <a:t>Dokumentacija o diskusiji</a:t>
            </a:r>
          </a:p>
          <a:p>
            <a:r>
              <a:rPr lang="sl-SI" dirty="0" smtClean="0"/>
              <a:t>Pisna privolitev bolnika v </a:t>
            </a:r>
            <a:r>
              <a:rPr lang="sl-SI" dirty="0" err="1" smtClean="0"/>
              <a:t>deaktivacijo</a:t>
            </a:r>
            <a:endParaRPr lang="sl-SI" dirty="0" smtClean="0"/>
          </a:p>
          <a:p>
            <a:endParaRPr lang="sl-SI" dirty="0"/>
          </a:p>
          <a:p>
            <a:pPr marL="0" indent="0" algn="ctr">
              <a:buNone/>
            </a:pPr>
            <a:r>
              <a:rPr lang="sl-SI" sz="3500" i="1" dirty="0" smtClean="0">
                <a:solidFill>
                  <a:srgbClr val="FFFF00"/>
                </a:solidFill>
              </a:rPr>
              <a:t>Bolnik lahko kadarkoli zahteva ponovno aktivacijo aparata!</a:t>
            </a:r>
            <a:endParaRPr lang="sl-SI" sz="35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999683" cy="652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8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Diskusija pravočasno! Ne v zadnjih dnevih/urah</a:t>
            </a:r>
          </a:p>
          <a:p>
            <a:endParaRPr lang="sl-SI" dirty="0"/>
          </a:p>
          <a:p>
            <a:r>
              <a:rPr lang="sl-SI" dirty="0" smtClean="0"/>
              <a:t>V ambulanti za srčne spodbujevalnike</a:t>
            </a:r>
          </a:p>
          <a:p>
            <a:endParaRPr lang="sl-SI" dirty="0"/>
          </a:p>
          <a:p>
            <a:r>
              <a:rPr lang="sl-SI" dirty="0" smtClean="0"/>
              <a:t>Zdravnik/predstavnik podjetja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Deaktivacija</a:t>
            </a:r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ICD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Deaktivacija</a:t>
            </a:r>
            <a:r>
              <a:rPr lang="sl-SI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ICD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r>
              <a:rPr lang="sl-SI" dirty="0" smtClean="0"/>
              <a:t>Vse </a:t>
            </a:r>
            <a:r>
              <a:rPr lang="sl-SI" dirty="0" err="1" smtClean="0"/>
              <a:t>antitahikardne</a:t>
            </a:r>
            <a:r>
              <a:rPr lang="sl-SI" dirty="0" smtClean="0"/>
              <a:t> funkcije (ATP, DF)</a:t>
            </a:r>
          </a:p>
          <a:p>
            <a:endParaRPr lang="sl-SI" dirty="0" smtClean="0"/>
          </a:p>
          <a:p>
            <a:r>
              <a:rPr lang="sl-SI" dirty="0" smtClean="0"/>
              <a:t>Detekcija in zdravljenje vseh </a:t>
            </a:r>
            <a:r>
              <a:rPr lang="sl-SI" dirty="0" err="1" smtClean="0"/>
              <a:t>tahiartimij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Šok, ne pa ATP</a:t>
            </a:r>
          </a:p>
          <a:p>
            <a:endParaRPr lang="sl-SI" dirty="0"/>
          </a:p>
          <a:p>
            <a:r>
              <a:rPr lang="sl-SI" dirty="0" smtClean="0"/>
              <a:t>NE </a:t>
            </a:r>
            <a:r>
              <a:rPr lang="sl-SI" dirty="0" err="1" smtClean="0"/>
              <a:t>deaktivacije</a:t>
            </a:r>
            <a:r>
              <a:rPr lang="sl-SI" dirty="0" smtClean="0"/>
              <a:t> stimulacije! -&gt; slabšanje simptomov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10" y="3068960"/>
            <a:ext cx="5110048" cy="35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8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2712"/>
            <a:ext cx="677220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1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Deaktivacija</a:t>
            </a:r>
            <a:r>
              <a:rPr lang="sl-SI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ICD - magnet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Repetitivni šoki pri umirajočem</a:t>
            </a:r>
          </a:p>
          <a:p>
            <a:r>
              <a:rPr lang="sl-SI" dirty="0" smtClean="0"/>
              <a:t>Nelagodje, bolečina</a:t>
            </a:r>
          </a:p>
          <a:p>
            <a:r>
              <a:rPr lang="sl-SI" dirty="0" smtClean="0"/>
              <a:t>Brez klinične koristi</a:t>
            </a:r>
          </a:p>
          <a:p>
            <a:endParaRPr lang="sl-SI" dirty="0"/>
          </a:p>
          <a:p>
            <a:r>
              <a:rPr lang="sl-SI" dirty="0" err="1" smtClean="0"/>
              <a:t>Lečeči</a:t>
            </a:r>
            <a:r>
              <a:rPr lang="sl-SI" dirty="0" smtClean="0"/>
              <a:t> zdravnik</a:t>
            </a:r>
          </a:p>
          <a:p>
            <a:endParaRPr lang="sl-SI" dirty="0"/>
          </a:p>
          <a:p>
            <a:r>
              <a:rPr lang="sl-SI" dirty="0" err="1" smtClean="0"/>
              <a:t>Deaktivacija</a:t>
            </a:r>
            <a:r>
              <a:rPr lang="sl-SI" dirty="0" smtClean="0"/>
              <a:t> šokov ne spodbujanja!</a:t>
            </a:r>
          </a:p>
          <a:p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64" y="1685183"/>
            <a:ext cx="26765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Srčno </a:t>
            </a:r>
            <a:r>
              <a:rPr lang="sl-SI" dirty="0" smtClean="0"/>
              <a:t>popuščanje</a:t>
            </a:r>
          </a:p>
          <a:p>
            <a:endParaRPr lang="sl-SI" dirty="0"/>
          </a:p>
          <a:p>
            <a:r>
              <a:rPr lang="sl-SI" dirty="0" smtClean="0"/>
              <a:t>Simptomatsko zdravljenje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Ne </a:t>
            </a:r>
            <a:r>
              <a:rPr lang="sl-SI" dirty="0" err="1" smtClean="0"/>
              <a:t>deaktivacije</a:t>
            </a:r>
            <a:endParaRPr lang="sl-SI" dirty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Resinhronizacijsko</a:t>
            </a:r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zdravljenje-CRT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Rezultat iskanja slik za cardiac resynchronization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55804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Spodbujanje – trajno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- </a:t>
            </a:r>
            <a:r>
              <a:rPr lang="sl-SI" dirty="0" err="1" smtClean="0"/>
              <a:t>intermitentno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Spodbujanje ni zaznavno za bolnika, neboleče</a:t>
            </a:r>
          </a:p>
          <a:p>
            <a:endParaRPr lang="sl-SI" dirty="0"/>
          </a:p>
          <a:p>
            <a:r>
              <a:rPr lang="sl-SI" dirty="0" smtClean="0"/>
              <a:t>Za bolnika, ki ni odvisen, ni za vzdrževanje življenja</a:t>
            </a:r>
          </a:p>
          <a:p>
            <a:r>
              <a:rPr lang="sl-SI" dirty="0" smtClean="0"/>
              <a:t>Aparat ne bo oživljal </a:t>
            </a:r>
          </a:p>
          <a:p>
            <a:r>
              <a:rPr lang="sl-SI" dirty="0" smtClean="0"/>
              <a:t>Omogoča boljšo kvaliteto življenja</a:t>
            </a:r>
          </a:p>
          <a:p>
            <a:endParaRPr lang="sl-SI" dirty="0" smtClean="0"/>
          </a:p>
          <a:p>
            <a:r>
              <a:rPr lang="sl-SI" dirty="0" smtClean="0"/>
              <a:t>Odvisni </a:t>
            </a:r>
            <a:r>
              <a:rPr lang="sl-SI" dirty="0"/>
              <a:t>bolnik: </a:t>
            </a:r>
            <a:r>
              <a:rPr lang="sl-SI" dirty="0" err="1"/>
              <a:t>deaktivacija</a:t>
            </a:r>
            <a:r>
              <a:rPr lang="sl-SI" dirty="0"/>
              <a:t> ----&gt; smrt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Srčni spodbujevalnik (PM)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PM, ICD in CRT – zdravljenje</a:t>
            </a:r>
          </a:p>
          <a:p>
            <a:endParaRPr lang="sl-SI" dirty="0"/>
          </a:p>
          <a:p>
            <a:r>
              <a:rPr lang="sl-SI" dirty="0" smtClean="0"/>
              <a:t>Trajno in v telesu bolnika!</a:t>
            </a:r>
            <a:endParaRPr lang="sl-SI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Osnovno zavedanje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Slovenskih smernic ni</a:t>
            </a:r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Konzilij (</a:t>
            </a:r>
            <a:r>
              <a:rPr lang="sl-SI" dirty="0" err="1" smtClean="0"/>
              <a:t>aritmološki</a:t>
            </a:r>
            <a:r>
              <a:rPr lang="sl-SI" dirty="0" smtClean="0"/>
              <a:t>/za stimulatorje)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Kako pri nas?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Že ob implantaciji </a:t>
            </a:r>
            <a:r>
              <a:rPr lang="sl-SI" dirty="0" smtClean="0"/>
              <a:t>seznanitev o delovanju aparata, o možnosti </a:t>
            </a:r>
            <a:r>
              <a:rPr lang="sl-SI" dirty="0" err="1" smtClean="0"/>
              <a:t>deaktivacije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Podobno kot odtegnitev drugega zdravljenja</a:t>
            </a:r>
          </a:p>
          <a:p>
            <a:endParaRPr lang="sl-SI" dirty="0" smtClean="0"/>
          </a:p>
          <a:p>
            <a:r>
              <a:rPr lang="sl-SI" dirty="0" smtClean="0"/>
              <a:t>Ni </a:t>
            </a:r>
            <a:r>
              <a:rPr lang="sl-SI" dirty="0" err="1" smtClean="0"/>
              <a:t>asistiran</a:t>
            </a:r>
            <a:r>
              <a:rPr lang="sl-SI" dirty="0" smtClean="0"/>
              <a:t> samomor ali evtanazija</a:t>
            </a:r>
          </a:p>
          <a:p>
            <a:endParaRPr lang="sl-SI" dirty="0"/>
          </a:p>
          <a:p>
            <a:r>
              <a:rPr lang="sl-SI" dirty="0" smtClean="0"/>
              <a:t>Pogovor z bolnikom na paliativni oskrbi in svojci</a:t>
            </a:r>
          </a:p>
          <a:p>
            <a:endParaRPr lang="sl-SI" dirty="0"/>
          </a:p>
          <a:p>
            <a:r>
              <a:rPr lang="sl-SI" dirty="0" smtClean="0"/>
              <a:t>Vedno potrebno spremljati spremembe v bolnikovem zdravju 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Povzetki: </a:t>
            </a:r>
            <a:r>
              <a:rPr lang="sl-SI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Deaktivacija</a:t>
            </a:r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ICD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In the Very Beginning... Lightening Had To Strike Twice to Receive an ICD</a:t>
            </a:r>
            <a:endParaRPr lang="sl-SI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80381"/>
            <a:ext cx="4059238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grada vsebine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i="1" dirty="0" smtClean="0">
                <a:solidFill>
                  <a:srgbClr val="FFFF00"/>
                </a:solidFill>
              </a:rPr>
              <a:t>Prve indikacije</a:t>
            </a:r>
            <a:r>
              <a:rPr lang="en-US" b="1" i="1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sl-SI" b="1" i="1" dirty="0" smtClean="0"/>
              <a:t>Preživetje dveh epizod nenadnega srčnega zastoja</a:t>
            </a:r>
            <a:endParaRPr lang="sl-SI" dirty="0" smtClean="0"/>
          </a:p>
          <a:p>
            <a:r>
              <a:rPr lang="sl-SI" dirty="0" smtClean="0"/>
              <a:t>Neuspešno </a:t>
            </a:r>
            <a:r>
              <a:rPr lang="sl-SI" dirty="0" err="1" smtClean="0"/>
              <a:t>medikamentozno</a:t>
            </a:r>
            <a:r>
              <a:rPr lang="sl-SI" dirty="0" smtClean="0"/>
              <a:t> zdravljenje </a:t>
            </a:r>
            <a:r>
              <a:rPr lang="en-US" dirty="0"/>
              <a:t> </a:t>
            </a:r>
          </a:p>
          <a:p>
            <a:endParaRPr lang="sl-S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8341295" cy="19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g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247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Uporaba ICD 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48023"/>
            <a:ext cx="8229600" cy="37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Število ICD na prebivalstvo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Funkcije ICD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4512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Funkcija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defibrilatorja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antitahikardno</a:t>
            </a:r>
            <a:r>
              <a:rPr lang="en-US" i="1" dirty="0" smtClean="0"/>
              <a:t> </a:t>
            </a:r>
            <a:r>
              <a:rPr lang="en-US" i="1" dirty="0" err="1" smtClean="0"/>
              <a:t>delovanje</a:t>
            </a:r>
            <a:r>
              <a:rPr lang="en-US" i="1" dirty="0"/>
              <a:t>)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 smtClean="0"/>
              <a:t>zaznavanje</a:t>
            </a:r>
            <a:r>
              <a:rPr lang="en-US" dirty="0" smtClean="0"/>
              <a:t> </a:t>
            </a:r>
            <a:r>
              <a:rPr lang="en-US" dirty="0" err="1" smtClean="0"/>
              <a:t>tahikardij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 smtClean="0"/>
              <a:t>razločevanje</a:t>
            </a:r>
            <a:r>
              <a:rPr lang="en-US" dirty="0" smtClean="0"/>
              <a:t> </a:t>
            </a:r>
            <a:r>
              <a:rPr lang="en-US" dirty="0" err="1" smtClean="0"/>
              <a:t>aritmij</a:t>
            </a:r>
            <a:r>
              <a:rPr lang="en-US" dirty="0" smtClean="0"/>
              <a:t> </a:t>
            </a:r>
            <a:r>
              <a:rPr lang="en-US" dirty="0"/>
              <a:t>(AF , </a:t>
            </a:r>
            <a:r>
              <a:rPr lang="en-US" dirty="0" smtClean="0"/>
              <a:t>SVT/ VT, </a:t>
            </a:r>
            <a:r>
              <a:rPr lang="en-US" dirty="0"/>
              <a:t>VF) 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 smtClean="0"/>
              <a:t>terapije</a:t>
            </a:r>
            <a:r>
              <a:rPr lang="en-US" dirty="0" smtClean="0"/>
              <a:t> (ATP, </a:t>
            </a:r>
            <a:r>
              <a:rPr lang="en-US" dirty="0" err="1" smtClean="0"/>
              <a:t>šoki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>
                <a:solidFill>
                  <a:srgbClr val="FFFF00"/>
                </a:solidFill>
              </a:rPr>
              <a:t>Funkcija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srčnega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spodbujevalnika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antibradikardno</a:t>
            </a:r>
            <a:r>
              <a:rPr lang="en-US" i="1" dirty="0" smtClean="0"/>
              <a:t> </a:t>
            </a:r>
            <a:r>
              <a:rPr lang="en-US" i="1" dirty="0" err="1" smtClean="0"/>
              <a:t>delovanje</a:t>
            </a:r>
            <a:r>
              <a:rPr lang="en-US" i="1" dirty="0" smtClean="0"/>
              <a:t>) 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 smtClean="0"/>
              <a:t>enokomorni</a:t>
            </a:r>
            <a:r>
              <a:rPr lang="en-US" dirty="0" smtClean="0"/>
              <a:t>/</a:t>
            </a:r>
            <a:r>
              <a:rPr lang="en-US" dirty="0" err="1" smtClean="0"/>
              <a:t>dvokomorni</a:t>
            </a:r>
            <a:r>
              <a:rPr lang="en-US" dirty="0" smtClean="0"/>
              <a:t>/</a:t>
            </a:r>
            <a:r>
              <a:rPr lang="en-US" dirty="0" err="1" smtClean="0"/>
              <a:t>resinhronizacija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Funkcije</a:t>
            </a:r>
            <a:r>
              <a:rPr lang="en-US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ICD</a:t>
            </a:r>
            <a:endParaRPr lang="en-US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Šoki</a:t>
            </a:r>
            <a:endParaRPr lang="sl-S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sz="half" idx="1"/>
          </p:nvPr>
        </p:nvSpPr>
        <p:spPr>
          <a:xfrm>
            <a:off x="5067432" y="1556792"/>
            <a:ext cx="4059936" cy="4572000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/>
              <a:t>Nepredvidljivi</a:t>
            </a:r>
          </a:p>
          <a:p>
            <a:endParaRPr lang="sl-SI" dirty="0" smtClean="0"/>
          </a:p>
          <a:p>
            <a:r>
              <a:rPr lang="sl-SI" dirty="0" smtClean="0"/>
              <a:t>Boleči</a:t>
            </a:r>
          </a:p>
          <a:p>
            <a:endParaRPr lang="sl-SI" dirty="0" smtClean="0"/>
          </a:p>
          <a:p>
            <a:r>
              <a:rPr lang="sl-SI" dirty="0" smtClean="0"/>
              <a:t>Psihološka stiska za bolnika in svojce</a:t>
            </a:r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464496" cy="4572000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Ustrezni</a:t>
            </a:r>
            <a:r>
              <a:rPr lang="en-US" i="1" dirty="0">
                <a:solidFill>
                  <a:srgbClr val="FFFF00"/>
                </a:solidFill>
              </a:rPr>
              <a:t>: </a:t>
            </a:r>
            <a:r>
              <a:rPr lang="en-US" sz="1800" dirty="0"/>
              <a:t>VF, VT</a:t>
            </a:r>
          </a:p>
          <a:p>
            <a:endParaRPr lang="en-US" dirty="0"/>
          </a:p>
          <a:p>
            <a:r>
              <a:rPr lang="en-US" i="1" dirty="0" err="1">
                <a:solidFill>
                  <a:srgbClr val="FFFF00"/>
                </a:solidFill>
              </a:rPr>
              <a:t>Neustrezni</a:t>
            </a:r>
            <a:r>
              <a:rPr lang="en-US" i="1" dirty="0">
                <a:solidFill>
                  <a:srgbClr val="FFFF00"/>
                </a:solidFill>
              </a:rPr>
              <a:t>: </a:t>
            </a:r>
            <a:r>
              <a:rPr lang="en-US" sz="1800" dirty="0" err="1"/>
              <a:t>nadprekatna</a:t>
            </a:r>
            <a:r>
              <a:rPr lang="en-US" sz="1800" dirty="0"/>
              <a:t> </a:t>
            </a:r>
            <a:r>
              <a:rPr lang="sl-SI" sz="1800" dirty="0" smtClean="0"/>
              <a:t>   </a:t>
            </a:r>
            <a:r>
              <a:rPr lang="en-US" sz="1800" dirty="0" err="1" smtClean="0"/>
              <a:t>tahikardija</a:t>
            </a:r>
            <a:r>
              <a:rPr lang="en-US" sz="1800" dirty="0" smtClean="0"/>
              <a:t> </a:t>
            </a:r>
            <a:r>
              <a:rPr lang="en-US" sz="1800" dirty="0"/>
              <a:t>(AF!), </a:t>
            </a:r>
          </a:p>
          <a:p>
            <a:pPr marL="0" indent="0">
              <a:buNone/>
            </a:pPr>
            <a:r>
              <a:rPr lang="en-US" sz="1800" dirty="0"/>
              <a:t>                        </a:t>
            </a:r>
            <a:r>
              <a:rPr lang="en-US" sz="1800" dirty="0" err="1"/>
              <a:t>napačna</a:t>
            </a:r>
            <a:r>
              <a:rPr lang="en-US" sz="1800" dirty="0"/>
              <a:t> </a:t>
            </a:r>
            <a:r>
              <a:rPr lang="en-US" sz="1800" dirty="0" err="1" smtClean="0"/>
              <a:t>interpretacija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</a:t>
            </a:r>
          </a:p>
          <a:p>
            <a:r>
              <a:rPr lang="en-US" i="1" dirty="0" err="1">
                <a:solidFill>
                  <a:srgbClr val="FFFF00"/>
                </a:solidFill>
              </a:rPr>
              <a:t>Nepotrebni</a:t>
            </a:r>
            <a:r>
              <a:rPr lang="en-US" i="1" dirty="0">
                <a:solidFill>
                  <a:srgbClr val="FFFF00"/>
                </a:solidFill>
              </a:rPr>
              <a:t>: </a:t>
            </a:r>
            <a:r>
              <a:rPr lang="en-US" sz="1900" dirty="0" err="1"/>
              <a:t>neobstojna</a:t>
            </a:r>
            <a:r>
              <a:rPr lang="en-US" sz="1900" dirty="0"/>
              <a:t> VT, z ATP </a:t>
            </a:r>
            <a:r>
              <a:rPr lang="en-US" sz="1900" dirty="0" err="1"/>
              <a:t>prekinjana</a:t>
            </a:r>
            <a:r>
              <a:rPr lang="en-US" sz="1900" dirty="0"/>
              <a:t> </a:t>
            </a:r>
            <a:r>
              <a:rPr lang="en-US" sz="1900" dirty="0" err="1"/>
              <a:t>hemodinamsko</a:t>
            </a:r>
            <a:r>
              <a:rPr lang="en-US" sz="1900" dirty="0"/>
              <a:t> </a:t>
            </a:r>
            <a:r>
              <a:rPr lang="en-US" sz="1900" dirty="0" err="1"/>
              <a:t>stabilna</a:t>
            </a:r>
            <a:r>
              <a:rPr lang="en-US" sz="1900" dirty="0"/>
              <a:t> VT </a:t>
            </a:r>
          </a:p>
          <a:p>
            <a:endParaRPr lang="en-US" dirty="0"/>
          </a:p>
          <a:p>
            <a:r>
              <a:rPr lang="en-US" i="1" dirty="0" err="1">
                <a:solidFill>
                  <a:srgbClr val="FFFF00"/>
                </a:solidFill>
              </a:rPr>
              <a:t>Fantomski</a:t>
            </a:r>
            <a:endParaRPr lang="en-US" i="1" dirty="0">
              <a:solidFill>
                <a:srgbClr val="FFFF0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84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15" y="1601300"/>
            <a:ext cx="8229600" cy="32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Pogostost</a:t>
            </a:r>
            <a:r>
              <a:rPr lang="en-US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šokov</a:t>
            </a:r>
            <a:endParaRPr lang="en-US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0" y="5013176"/>
            <a:ext cx="5880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Ponovitve šokov: </a:t>
            </a:r>
            <a:r>
              <a:rPr lang="en-US" sz="2000" dirty="0" smtClean="0"/>
              <a:t>54</a:t>
            </a:r>
            <a:r>
              <a:rPr lang="en-US" sz="2000" dirty="0"/>
              <a:t>% v </a:t>
            </a:r>
            <a:r>
              <a:rPr lang="en-US" sz="2000" dirty="0" err="1"/>
              <a:t>prvih</a:t>
            </a:r>
            <a:r>
              <a:rPr lang="en-US" sz="2000" dirty="0"/>
              <a:t> 24 h</a:t>
            </a:r>
          </a:p>
          <a:p>
            <a:r>
              <a:rPr lang="sl-SI" sz="2000" dirty="0" smtClean="0"/>
              <a:t>                              </a:t>
            </a:r>
            <a:r>
              <a:rPr lang="en-US" sz="2000" dirty="0" smtClean="0"/>
              <a:t>67</a:t>
            </a:r>
            <a:r>
              <a:rPr lang="en-US" sz="2000" dirty="0"/>
              <a:t>% v </a:t>
            </a:r>
            <a:r>
              <a:rPr lang="en-US" sz="2000" dirty="0" err="1"/>
              <a:t>prvem</a:t>
            </a:r>
            <a:r>
              <a:rPr lang="en-US" sz="2000" dirty="0"/>
              <a:t> </a:t>
            </a:r>
            <a:r>
              <a:rPr lang="en-US" sz="2000" dirty="0" err="1"/>
              <a:t>tednu</a:t>
            </a:r>
            <a:endParaRPr lang="en-US" sz="2000" dirty="0"/>
          </a:p>
          <a:p>
            <a:r>
              <a:rPr lang="sl-SI" sz="2000" dirty="0" smtClean="0"/>
              <a:t>                              </a:t>
            </a:r>
            <a:r>
              <a:rPr lang="en-US" sz="2000" dirty="0" smtClean="0"/>
              <a:t>93</a:t>
            </a:r>
            <a:r>
              <a:rPr lang="en-US" sz="2000" dirty="0"/>
              <a:t>% v </a:t>
            </a:r>
            <a:r>
              <a:rPr lang="en-US" sz="2000" dirty="0" err="1"/>
              <a:t>prvih</a:t>
            </a:r>
            <a:r>
              <a:rPr lang="en-US" sz="2000" dirty="0"/>
              <a:t> </a:t>
            </a:r>
            <a:r>
              <a:rPr lang="en-US" sz="2000" dirty="0" err="1"/>
              <a:t>šestih</a:t>
            </a:r>
            <a:r>
              <a:rPr lang="en-US" sz="2000" dirty="0"/>
              <a:t> </a:t>
            </a:r>
            <a:r>
              <a:rPr lang="en-US" sz="2000" dirty="0" err="1"/>
              <a:t>mesecih</a:t>
            </a:r>
            <a:endParaRPr lang="en-US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004048" y="5013176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VT / VF = </a:t>
            </a:r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en-US" dirty="0" err="1" smtClean="0"/>
              <a:t>terminalnega</a:t>
            </a:r>
            <a:r>
              <a:rPr lang="en-US" dirty="0" smtClean="0"/>
              <a:t> </a:t>
            </a:r>
            <a:r>
              <a:rPr lang="en-US" dirty="0" err="1" smtClean="0"/>
              <a:t>srčnega</a:t>
            </a:r>
            <a:r>
              <a:rPr lang="en-US" dirty="0" smtClean="0"/>
              <a:t> </a:t>
            </a:r>
            <a:r>
              <a:rPr lang="en-US" dirty="0" err="1" smtClean="0"/>
              <a:t>popuščanja</a:t>
            </a:r>
            <a:endParaRPr lang="en-US" dirty="0" smtClean="0"/>
          </a:p>
          <a:p>
            <a:r>
              <a:rPr lang="en-US" dirty="0" smtClean="0"/>
              <a:t>VT / VF = </a:t>
            </a:r>
            <a:r>
              <a:rPr lang="en-US" dirty="0" err="1" smtClean="0"/>
              <a:t>pokazatelj</a:t>
            </a:r>
            <a:r>
              <a:rPr lang="en-US" dirty="0" smtClean="0"/>
              <a:t> </a:t>
            </a:r>
            <a:r>
              <a:rPr lang="en-US" dirty="0" err="1" smtClean="0"/>
              <a:t>napredovale</a:t>
            </a:r>
            <a:r>
              <a:rPr lang="en-US" dirty="0" smtClean="0"/>
              <a:t> </a:t>
            </a:r>
            <a:r>
              <a:rPr lang="en-US" dirty="0" err="1" smtClean="0"/>
              <a:t>bolezni</a:t>
            </a:r>
            <a:r>
              <a:rPr lang="en-US" dirty="0" smtClean="0"/>
              <a:t> </a:t>
            </a:r>
            <a:r>
              <a:rPr lang="en-US" dirty="0" err="1" smtClean="0"/>
              <a:t>srca</a:t>
            </a:r>
            <a:endParaRPr lang="en-US" dirty="0" smtClean="0"/>
          </a:p>
          <a:p>
            <a:r>
              <a:rPr lang="en-US" dirty="0" smtClean="0"/>
              <a:t>AT / AF (</a:t>
            </a:r>
            <a:r>
              <a:rPr lang="en-US" dirty="0" err="1" smtClean="0"/>
              <a:t>neustrezni</a:t>
            </a:r>
            <a:r>
              <a:rPr lang="en-US" dirty="0" smtClean="0"/>
              <a:t> </a:t>
            </a:r>
            <a:r>
              <a:rPr lang="en-US" dirty="0" err="1" smtClean="0"/>
              <a:t>šoki</a:t>
            </a:r>
            <a:r>
              <a:rPr lang="en-US" dirty="0" smtClean="0"/>
              <a:t>) = </a:t>
            </a:r>
            <a:r>
              <a:rPr lang="en-US" dirty="0" err="1" smtClean="0"/>
              <a:t>znak</a:t>
            </a:r>
            <a:r>
              <a:rPr lang="en-US" dirty="0" smtClean="0"/>
              <a:t> </a:t>
            </a:r>
            <a:r>
              <a:rPr lang="en-US" dirty="0" err="1" smtClean="0"/>
              <a:t>srčnega</a:t>
            </a:r>
            <a:r>
              <a:rPr lang="en-US" dirty="0" smtClean="0"/>
              <a:t> </a:t>
            </a:r>
            <a:r>
              <a:rPr lang="en-US" dirty="0" err="1" smtClean="0"/>
              <a:t>popuščanja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665</TotalTime>
  <Words>616</Words>
  <Application>Microsoft Office PowerPoint</Application>
  <PresentationFormat>Diaprojekcija na zaslonu (4:3)</PresentationFormat>
  <Paragraphs>145</Paragraphs>
  <Slides>21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Papir</vt:lpstr>
      <vt:lpstr>Na stičišču paliativne oskrbe in kardiologije   Kdaj izklapljamo ICD?</vt:lpstr>
      <vt:lpstr>Osnovno zavedanje</vt:lpstr>
      <vt:lpstr>In the Very Beginning... Lightening Had To Strike Twice to Receive an ICD</vt:lpstr>
      <vt:lpstr>Uporaba ICD </vt:lpstr>
      <vt:lpstr>Število ICD na prebivalstvo</vt:lpstr>
      <vt:lpstr>Funkcije ICD</vt:lpstr>
      <vt:lpstr>Funkcije ICD</vt:lpstr>
      <vt:lpstr>Šoki</vt:lpstr>
      <vt:lpstr>Pogostost šokov</vt:lpstr>
      <vt:lpstr>Deaktivacija ICD</vt:lpstr>
      <vt:lpstr>PowerPointova predstavitev</vt:lpstr>
      <vt:lpstr>Deaktivacija ICD</vt:lpstr>
      <vt:lpstr>PowerPointova predstavitev</vt:lpstr>
      <vt:lpstr>Deaktivacija ICD</vt:lpstr>
      <vt:lpstr>Deaktivacija ICD</vt:lpstr>
      <vt:lpstr>PowerPointova predstavitev</vt:lpstr>
      <vt:lpstr>Deaktivacija ICD - magnet</vt:lpstr>
      <vt:lpstr>Resinhronizacijsko zdravljenje-CRT</vt:lpstr>
      <vt:lpstr>Srčni spodbujevalnik (PM)</vt:lpstr>
      <vt:lpstr>Kako pri nas?</vt:lpstr>
      <vt:lpstr>Povzetki: Deaktivacija ICD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stičišču paliativne oskrbe in kardiologije  Kdaj izklapljamo ICD?</dc:title>
  <dc:creator>Jerneja</dc:creator>
  <cp:lastModifiedBy>Jerneja</cp:lastModifiedBy>
  <cp:revision>24</cp:revision>
  <dcterms:created xsi:type="dcterms:W3CDTF">2016-10-03T17:45:36Z</dcterms:created>
  <dcterms:modified xsi:type="dcterms:W3CDTF">2016-10-14T00:20:54Z</dcterms:modified>
</cp:coreProperties>
</file>