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6" r:id="rId2"/>
    <p:sldId id="294" r:id="rId3"/>
    <p:sldId id="318" r:id="rId4"/>
    <p:sldId id="320" r:id="rId5"/>
    <p:sldId id="295" r:id="rId6"/>
    <p:sldId id="263" r:id="rId7"/>
    <p:sldId id="316" r:id="rId8"/>
    <p:sldId id="307" r:id="rId9"/>
    <p:sldId id="306" r:id="rId10"/>
    <p:sldId id="308" r:id="rId11"/>
    <p:sldId id="309" r:id="rId12"/>
    <p:sldId id="317" r:id="rId13"/>
    <p:sldId id="293" r:id="rId14"/>
    <p:sldId id="291" r:id="rId15"/>
    <p:sldId id="265" r:id="rId16"/>
    <p:sldId id="321" r:id="rId17"/>
    <p:sldId id="324" r:id="rId18"/>
    <p:sldId id="311" r:id="rId19"/>
    <p:sldId id="325" r:id="rId20"/>
    <p:sldId id="312" r:id="rId21"/>
    <p:sldId id="305" r:id="rId22"/>
    <p:sldId id="284" r:id="rId23"/>
    <p:sldId id="285" r:id="rId24"/>
    <p:sldId id="300" r:id="rId25"/>
    <p:sldId id="296" r:id="rId26"/>
    <p:sldId id="297" r:id="rId27"/>
    <p:sldId id="298" r:id="rId28"/>
    <p:sldId id="299" r:id="rId29"/>
    <p:sldId id="319" r:id="rId30"/>
    <p:sldId id="304" r:id="rId31"/>
    <p:sldId id="271" r:id="rId32"/>
    <p:sldId id="326" r:id="rId33"/>
  </p:sldIdLst>
  <p:sldSz cx="12192000" cy="6858000"/>
  <p:notesSz cx="6889750" cy="96710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1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00"/>
    <a:srgbClr val="FFFFCC"/>
    <a:srgbClr val="003300"/>
    <a:srgbClr val="777777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5049" autoAdjust="0"/>
  </p:normalViewPr>
  <p:slideViewPr>
    <p:cSldViewPr snapToGrid="0">
      <p:cViewPr varScale="1">
        <p:scale>
          <a:sx n="75" d="100"/>
          <a:sy n="75" d="100"/>
        </p:scale>
        <p:origin x="802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2846"/>
    </p:cViewPr>
  </p:sorterViewPr>
  <p:notesViewPr>
    <p:cSldViewPr snapToGrid="0">
      <p:cViewPr>
        <p:scale>
          <a:sx n="91" d="100"/>
          <a:sy n="91" d="100"/>
        </p:scale>
        <p:origin x="2587" y="-15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13F09-72F2-4503-8105-5DBB92E0FA4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9497E09-9DB6-4A78-B08B-ED89FC54CF3E}">
      <dgm:prSet phldrT="[Text]" custT="1"/>
      <dgm:spPr/>
      <dgm:t>
        <a:bodyPr/>
        <a:lstStyle/>
        <a:p>
          <a:r>
            <a: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Zadovoljstvo, smisel, pozitivni odnos do dela, življenja, ljudi, ki jih pri delu srečujemo</a:t>
          </a:r>
        </a:p>
      </dgm:t>
    </dgm:pt>
    <dgm:pt modelId="{64850C95-14D2-4D13-8DDD-E68264AD85F6}" type="parTrans" cxnId="{E7E6D4A2-5243-408F-93C6-CB6E65853B84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6611BA-8489-4585-B2C5-27E360039822}" type="sibTrans" cxnId="{E7E6D4A2-5243-408F-93C6-CB6E65853B84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BD25A9-6A9A-4BE2-B2EB-EB36056958EF}">
      <dgm:prSet phldrT="[Text]" custT="1"/>
      <dgm:spPr/>
      <dgm:t>
        <a:bodyPr/>
        <a:lstStyle/>
        <a:p>
          <a:r>
            <a: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Stres, izčrpanost, izgorelost, pomanjkanje smisla</a:t>
          </a:r>
        </a:p>
      </dgm:t>
    </dgm:pt>
    <dgm:pt modelId="{91D078A0-C3A4-48A6-BB9D-0790958CBC3C}" type="parTrans" cxnId="{8E6CD636-D4CA-43AD-B797-A1D80A04411F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46A5AF-8178-4E4A-B837-F839D4ED2A4F}" type="sibTrans" cxnId="{8E6CD636-D4CA-43AD-B797-A1D80A04411F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74A6ED-C7FE-453D-93EC-C8E6301474F5}" type="pres">
      <dgm:prSet presAssocID="{5DA13F09-72F2-4503-8105-5DBB92E0FA4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2D514-5BAA-4AC0-83A3-2B64FEFBBC41}" type="pres">
      <dgm:prSet presAssocID="{5DA13F09-72F2-4503-8105-5DBB92E0FA42}" presName="divider" presStyleLbl="fgShp" presStyleIdx="0" presStyleCnt="1"/>
      <dgm:spPr>
        <a:solidFill>
          <a:srgbClr val="339966"/>
        </a:solidFill>
      </dgm:spPr>
    </dgm:pt>
    <dgm:pt modelId="{8A847E15-753E-48D2-A28A-33D0C4DB97B1}" type="pres">
      <dgm:prSet presAssocID="{59497E09-9DB6-4A78-B08B-ED89FC54CF3E}" presName="downArrow" presStyleLbl="node1" presStyleIdx="0" presStyleCnt="2" custScaleX="43539" custScaleY="62985"/>
      <dgm:spPr>
        <a:solidFill>
          <a:srgbClr val="339966"/>
        </a:solidFill>
      </dgm:spPr>
    </dgm:pt>
    <dgm:pt modelId="{89D50507-9C51-4EC2-B1CC-335C8934108C}" type="pres">
      <dgm:prSet presAssocID="{59497E09-9DB6-4A78-B08B-ED89FC54CF3E}" presName="downArrowText" presStyleLbl="revTx" presStyleIdx="0" presStyleCnt="2" custScaleX="19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10A01-3450-4DD8-AFD2-0BA2330CFFD1}" type="pres">
      <dgm:prSet presAssocID="{08BD25A9-6A9A-4BE2-B2EB-EB36056958EF}" presName="upArrow" presStyleLbl="node1" presStyleIdx="1" presStyleCnt="2" custScaleX="43085" custScaleY="52185"/>
      <dgm:spPr>
        <a:solidFill>
          <a:srgbClr val="339966"/>
        </a:solidFill>
      </dgm:spPr>
    </dgm:pt>
    <dgm:pt modelId="{CC33525A-34CD-40C4-8BB4-AF1A5879271E}" type="pres">
      <dgm:prSet presAssocID="{08BD25A9-6A9A-4BE2-B2EB-EB36056958EF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6D4A2-5243-408F-93C6-CB6E65853B84}" srcId="{5DA13F09-72F2-4503-8105-5DBB92E0FA42}" destId="{59497E09-9DB6-4A78-B08B-ED89FC54CF3E}" srcOrd="0" destOrd="0" parTransId="{64850C95-14D2-4D13-8DDD-E68264AD85F6}" sibTransId="{C66611BA-8489-4585-B2C5-27E360039822}"/>
    <dgm:cxn modelId="{8E6CD636-D4CA-43AD-B797-A1D80A04411F}" srcId="{5DA13F09-72F2-4503-8105-5DBB92E0FA42}" destId="{08BD25A9-6A9A-4BE2-B2EB-EB36056958EF}" srcOrd="1" destOrd="0" parTransId="{91D078A0-C3A4-48A6-BB9D-0790958CBC3C}" sibTransId="{9246A5AF-8178-4E4A-B837-F839D4ED2A4F}"/>
    <dgm:cxn modelId="{18ED587C-6AD7-43A5-95A5-56DBDB6FC318}" type="presOf" srcId="{08BD25A9-6A9A-4BE2-B2EB-EB36056958EF}" destId="{CC33525A-34CD-40C4-8BB4-AF1A5879271E}" srcOrd="0" destOrd="0" presId="urn:microsoft.com/office/officeart/2005/8/layout/arrow3"/>
    <dgm:cxn modelId="{DD1BD00A-A350-4BAA-B9C8-BE6FB0992BC6}" type="presOf" srcId="{5DA13F09-72F2-4503-8105-5DBB92E0FA42}" destId="{3174A6ED-C7FE-453D-93EC-C8E6301474F5}" srcOrd="0" destOrd="0" presId="urn:microsoft.com/office/officeart/2005/8/layout/arrow3"/>
    <dgm:cxn modelId="{8551EA29-AF25-48B7-8621-21B659B63393}" type="presOf" srcId="{59497E09-9DB6-4A78-B08B-ED89FC54CF3E}" destId="{89D50507-9C51-4EC2-B1CC-335C8934108C}" srcOrd="0" destOrd="0" presId="urn:microsoft.com/office/officeart/2005/8/layout/arrow3"/>
    <dgm:cxn modelId="{0E30618D-6539-4EEC-89B0-7E0E696B2345}" type="presParOf" srcId="{3174A6ED-C7FE-453D-93EC-C8E6301474F5}" destId="{7872D514-5BAA-4AC0-83A3-2B64FEFBBC41}" srcOrd="0" destOrd="0" presId="urn:microsoft.com/office/officeart/2005/8/layout/arrow3"/>
    <dgm:cxn modelId="{F1CE1BED-7E63-46B3-A7CB-3FB850E74A71}" type="presParOf" srcId="{3174A6ED-C7FE-453D-93EC-C8E6301474F5}" destId="{8A847E15-753E-48D2-A28A-33D0C4DB97B1}" srcOrd="1" destOrd="0" presId="urn:microsoft.com/office/officeart/2005/8/layout/arrow3"/>
    <dgm:cxn modelId="{98FA68CF-6FE8-4644-BDCF-729BDD56ED19}" type="presParOf" srcId="{3174A6ED-C7FE-453D-93EC-C8E6301474F5}" destId="{89D50507-9C51-4EC2-B1CC-335C8934108C}" srcOrd="2" destOrd="0" presId="urn:microsoft.com/office/officeart/2005/8/layout/arrow3"/>
    <dgm:cxn modelId="{7D8F934B-B32E-47B7-A4F2-CD220301078B}" type="presParOf" srcId="{3174A6ED-C7FE-453D-93EC-C8E6301474F5}" destId="{15510A01-3450-4DD8-AFD2-0BA2330CFFD1}" srcOrd="3" destOrd="0" presId="urn:microsoft.com/office/officeart/2005/8/layout/arrow3"/>
    <dgm:cxn modelId="{FC867886-9A47-4A8F-BD8D-313019A99995}" type="presParOf" srcId="{3174A6ED-C7FE-453D-93EC-C8E6301474F5}" destId="{CC33525A-34CD-40C4-8BB4-AF1A5879271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13F09-72F2-4503-8105-5DBB92E0FA4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9497E09-9DB6-4A78-B08B-ED89FC54CF3E}">
      <dgm:prSet phldrT="[Text]" custT="1"/>
      <dgm:spPr/>
      <dgm:t>
        <a:bodyPr/>
        <a:lstStyle/>
        <a:p>
          <a:r>
            <a: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Viri za spoprijemanje</a:t>
          </a:r>
        </a:p>
      </dgm:t>
    </dgm:pt>
    <dgm:pt modelId="{64850C95-14D2-4D13-8DDD-E68264AD85F6}" type="parTrans" cxnId="{E7E6D4A2-5243-408F-93C6-CB6E65853B84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6611BA-8489-4585-B2C5-27E360039822}" type="sibTrans" cxnId="{E7E6D4A2-5243-408F-93C6-CB6E65853B84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BD25A9-6A9A-4BE2-B2EB-EB36056958EF}">
      <dgm:prSet phldrT="[Text]" custT="1"/>
      <dgm:spPr/>
      <dgm:t>
        <a:bodyPr/>
        <a:lstStyle/>
        <a:p>
          <a:r>
            <a: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Zahteve / obremenitve dela, življenja</a:t>
          </a:r>
        </a:p>
      </dgm:t>
    </dgm:pt>
    <dgm:pt modelId="{91D078A0-C3A4-48A6-BB9D-0790958CBC3C}" type="parTrans" cxnId="{8E6CD636-D4CA-43AD-B797-A1D80A04411F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46A5AF-8178-4E4A-B837-F839D4ED2A4F}" type="sibTrans" cxnId="{8E6CD636-D4CA-43AD-B797-A1D80A04411F}">
      <dgm:prSet/>
      <dgm:spPr/>
      <dgm:t>
        <a:bodyPr/>
        <a:lstStyle/>
        <a:p>
          <a:endParaRPr lang="sl-SI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74A6ED-C7FE-453D-93EC-C8E6301474F5}" type="pres">
      <dgm:prSet presAssocID="{5DA13F09-72F2-4503-8105-5DBB92E0FA4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2D514-5BAA-4AC0-83A3-2B64FEFBBC41}" type="pres">
      <dgm:prSet presAssocID="{5DA13F09-72F2-4503-8105-5DBB92E0FA42}" presName="divider" presStyleLbl="fgShp" presStyleIdx="0" presStyleCnt="1"/>
      <dgm:spPr>
        <a:solidFill>
          <a:srgbClr val="339966"/>
        </a:solidFill>
      </dgm:spPr>
    </dgm:pt>
    <dgm:pt modelId="{8A847E15-753E-48D2-A28A-33D0C4DB97B1}" type="pres">
      <dgm:prSet presAssocID="{59497E09-9DB6-4A78-B08B-ED89FC54CF3E}" presName="downArrow" presStyleLbl="node1" presStyleIdx="0" presStyleCnt="2" custScaleX="43539" custScaleY="62985"/>
      <dgm:spPr>
        <a:solidFill>
          <a:srgbClr val="339966"/>
        </a:solidFill>
      </dgm:spPr>
    </dgm:pt>
    <dgm:pt modelId="{89D50507-9C51-4EC2-B1CC-335C8934108C}" type="pres">
      <dgm:prSet presAssocID="{59497E09-9DB6-4A78-B08B-ED89FC54CF3E}" presName="downArrowText" presStyleLbl="revTx" presStyleIdx="0" presStyleCnt="2" custScaleX="19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10A01-3450-4DD8-AFD2-0BA2330CFFD1}" type="pres">
      <dgm:prSet presAssocID="{08BD25A9-6A9A-4BE2-B2EB-EB36056958EF}" presName="upArrow" presStyleLbl="node1" presStyleIdx="1" presStyleCnt="2" custScaleX="43085" custScaleY="52185"/>
      <dgm:spPr>
        <a:solidFill>
          <a:srgbClr val="339966"/>
        </a:solidFill>
      </dgm:spPr>
    </dgm:pt>
    <dgm:pt modelId="{CC33525A-34CD-40C4-8BB4-AF1A5879271E}" type="pres">
      <dgm:prSet presAssocID="{08BD25A9-6A9A-4BE2-B2EB-EB36056958EF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6D4A2-5243-408F-93C6-CB6E65853B84}" srcId="{5DA13F09-72F2-4503-8105-5DBB92E0FA42}" destId="{59497E09-9DB6-4A78-B08B-ED89FC54CF3E}" srcOrd="0" destOrd="0" parTransId="{64850C95-14D2-4D13-8DDD-E68264AD85F6}" sibTransId="{C66611BA-8489-4585-B2C5-27E360039822}"/>
    <dgm:cxn modelId="{8E6CD636-D4CA-43AD-B797-A1D80A04411F}" srcId="{5DA13F09-72F2-4503-8105-5DBB92E0FA42}" destId="{08BD25A9-6A9A-4BE2-B2EB-EB36056958EF}" srcOrd="1" destOrd="0" parTransId="{91D078A0-C3A4-48A6-BB9D-0790958CBC3C}" sibTransId="{9246A5AF-8178-4E4A-B837-F839D4ED2A4F}"/>
    <dgm:cxn modelId="{18ED587C-6AD7-43A5-95A5-56DBDB6FC318}" type="presOf" srcId="{08BD25A9-6A9A-4BE2-B2EB-EB36056958EF}" destId="{CC33525A-34CD-40C4-8BB4-AF1A5879271E}" srcOrd="0" destOrd="0" presId="urn:microsoft.com/office/officeart/2005/8/layout/arrow3"/>
    <dgm:cxn modelId="{DD1BD00A-A350-4BAA-B9C8-BE6FB0992BC6}" type="presOf" srcId="{5DA13F09-72F2-4503-8105-5DBB92E0FA42}" destId="{3174A6ED-C7FE-453D-93EC-C8E6301474F5}" srcOrd="0" destOrd="0" presId="urn:microsoft.com/office/officeart/2005/8/layout/arrow3"/>
    <dgm:cxn modelId="{8551EA29-AF25-48B7-8621-21B659B63393}" type="presOf" srcId="{59497E09-9DB6-4A78-B08B-ED89FC54CF3E}" destId="{89D50507-9C51-4EC2-B1CC-335C8934108C}" srcOrd="0" destOrd="0" presId="urn:microsoft.com/office/officeart/2005/8/layout/arrow3"/>
    <dgm:cxn modelId="{0E30618D-6539-4EEC-89B0-7E0E696B2345}" type="presParOf" srcId="{3174A6ED-C7FE-453D-93EC-C8E6301474F5}" destId="{7872D514-5BAA-4AC0-83A3-2B64FEFBBC41}" srcOrd="0" destOrd="0" presId="urn:microsoft.com/office/officeart/2005/8/layout/arrow3"/>
    <dgm:cxn modelId="{F1CE1BED-7E63-46B3-A7CB-3FB850E74A71}" type="presParOf" srcId="{3174A6ED-C7FE-453D-93EC-C8E6301474F5}" destId="{8A847E15-753E-48D2-A28A-33D0C4DB97B1}" srcOrd="1" destOrd="0" presId="urn:microsoft.com/office/officeart/2005/8/layout/arrow3"/>
    <dgm:cxn modelId="{98FA68CF-6FE8-4644-BDCF-729BDD56ED19}" type="presParOf" srcId="{3174A6ED-C7FE-453D-93EC-C8E6301474F5}" destId="{89D50507-9C51-4EC2-B1CC-335C8934108C}" srcOrd="2" destOrd="0" presId="urn:microsoft.com/office/officeart/2005/8/layout/arrow3"/>
    <dgm:cxn modelId="{7D8F934B-B32E-47B7-A4F2-CD220301078B}" type="presParOf" srcId="{3174A6ED-C7FE-453D-93EC-C8E6301474F5}" destId="{15510A01-3450-4DD8-AFD2-0BA2330CFFD1}" srcOrd="3" destOrd="0" presId="urn:microsoft.com/office/officeart/2005/8/layout/arrow3"/>
    <dgm:cxn modelId="{FC867886-9A47-4A8F-BD8D-313019A99995}" type="presParOf" srcId="{3174A6ED-C7FE-453D-93EC-C8E6301474F5}" destId="{CC33525A-34CD-40C4-8BB4-AF1A5879271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F1B7D2B8-1BE6-492D-9338-7F0F3414690A}" type="datetimeFigureOut">
              <a:rPr lang="" smtClean="0"/>
              <a:t>02/26/2024</a:t>
            </a:fld>
            <a:endParaRPr 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E9993FB5-B2C2-41D5-8F8E-2D2B6B3D7B2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6025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969A68BC-A092-4A5C-A9DD-7B57F83D6909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17CAF40A-9014-4FC9-BD16-B63973E7446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47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9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18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5113" y="1312863"/>
            <a:ext cx="6299200" cy="3543300"/>
          </a:xfrm>
        </p:spPr>
      </p:sp>
      <p:sp>
        <p:nvSpPr>
          <p:cNvPr id="3" name="Označba mest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4" name="Označba mesta številke diapozitiva 3"/>
          <p:cNvSpPr txBox="1"/>
          <p:nvPr/>
        </p:nvSpPr>
        <p:spPr>
          <a:xfrm>
            <a:off x="3923667" y="9171144"/>
            <a:ext cx="3001680" cy="4844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16" rIns="94631" bIns="47316" anchor="b" anchorCtr="0" compatLnSpc="1">
            <a:noAutofit/>
          </a:bodyPr>
          <a:lstStyle/>
          <a:p>
            <a:pPr algn="r" defTabSz="94631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41CF21-4F20-4946-9E77-E8C103A94460}" type="slidenum">
              <a:pPr algn="r" defTabSz="94631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sl-SI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65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22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2653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11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373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54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60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313">
              <a:defRPr/>
            </a:pPr>
            <a:endParaRPr lang="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243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5113" y="1312863"/>
            <a:ext cx="6299200" cy="3543300"/>
          </a:xfrm>
        </p:spPr>
      </p:sp>
      <p:sp>
        <p:nvSpPr>
          <p:cNvPr id="3" name="Označba mest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46313">
              <a:defRPr/>
            </a:pPr>
            <a:endParaRPr lang="" dirty="0"/>
          </a:p>
        </p:txBody>
      </p:sp>
      <p:sp>
        <p:nvSpPr>
          <p:cNvPr id="4" name="Označba mesta številke diapozitiva 3"/>
          <p:cNvSpPr txBox="1"/>
          <p:nvPr/>
        </p:nvSpPr>
        <p:spPr>
          <a:xfrm>
            <a:off x="3868264" y="9972032"/>
            <a:ext cx="2959294" cy="526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16" rIns="94631" bIns="47316" anchor="b" anchorCtr="0" compatLnSpc="1">
            <a:noAutofit/>
          </a:bodyPr>
          <a:lstStyle/>
          <a:p>
            <a:pPr algn="r" defTabSz="94631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42AD9C-FBD8-4ADC-8DAE-8BA38F112CBE}" type="slidenum">
              <a:pPr algn="r" defTabSz="94631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24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59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0959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4693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23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61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313"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844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313">
              <a:defRPr/>
            </a:pPr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866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8987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4247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78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3944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25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137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9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05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51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35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08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73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420" y="1215583"/>
            <a:ext cx="5803900" cy="3265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09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F40A-9014-4FC9-BD16-B63973E74468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94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5113" y="1312863"/>
            <a:ext cx="6299200" cy="3543300"/>
          </a:xfrm>
        </p:spPr>
      </p:sp>
      <p:sp>
        <p:nvSpPr>
          <p:cNvPr id="3" name="Označba mesta opomb 2"/>
          <p:cNvSpPr txBox="1">
            <a:spLocks noGrp="1"/>
          </p:cNvSpPr>
          <p:nvPr>
            <p:ph type="body" sz="quarter" idx="1"/>
          </p:nvPr>
        </p:nvSpPr>
        <p:spPr>
          <a:xfrm>
            <a:off x="762127" y="5117489"/>
            <a:ext cx="5511800" cy="3807976"/>
          </a:xfrm>
        </p:spPr>
        <p:txBody>
          <a:bodyPr/>
          <a:lstStyle/>
          <a:p>
            <a:endParaRPr lang="" dirty="0"/>
          </a:p>
        </p:txBody>
      </p:sp>
      <p:sp>
        <p:nvSpPr>
          <p:cNvPr id="4" name="Označba mesta številke diapozitiva 3"/>
          <p:cNvSpPr txBox="1"/>
          <p:nvPr/>
        </p:nvSpPr>
        <p:spPr>
          <a:xfrm>
            <a:off x="3868264" y="9972032"/>
            <a:ext cx="2959294" cy="526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631" tIns="47316" rIns="94631" bIns="47316" anchor="b" anchorCtr="0" compatLnSpc="1">
            <a:noAutofit/>
          </a:bodyPr>
          <a:lstStyle/>
          <a:p>
            <a:pPr algn="r" defTabSz="94631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42AD9C-FBD8-4ADC-8DAE-8BA38F112CBE}" type="slidenum">
              <a:pPr algn="r" defTabSz="94631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76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3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92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1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1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59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553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244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08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90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4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82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7161-6CCD-4AFE-A271-16DAA68B9A8B}" type="datetimeFigureOut">
              <a:rPr lang="sl-SI" smtClean="0"/>
              <a:pPr/>
              <a:t>26. 02. 2024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F2D6-C990-4937-AB55-0A656E25EAB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7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jereb@onko-i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mailto:askufca@onko-i.s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91" y="4276601"/>
            <a:ext cx="10681252" cy="1428500"/>
          </a:xfrm>
        </p:spPr>
        <p:txBody>
          <a:bodyPr>
            <a:normAutofit fontScale="90000"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 ZASE IN ZA TIM</a:t>
            </a:r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sl-SI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</a:t>
            </a:r>
            <a:r>
              <a:rPr lang="en-US" altLang="sl-SI" sz="1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Jereb</a:t>
            </a:r>
            <a:r>
              <a:rPr lang="en-US" altLang="sl-SI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mag. </a:t>
            </a:r>
            <a:r>
              <a:rPr lang="en-US" altLang="sl-SI" sz="1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</a:t>
            </a:r>
            <a:r>
              <a:rPr lang="en-US" altLang="sl-SI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sl-SI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sl-SI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altLang="sl-SI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</a:t>
            </a:r>
            <a:r>
              <a:rPr lang="sl-SI" altLang="sl-SI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Andreja C. Škufca Smrdel, univ. dipl. </a:t>
            </a:r>
            <a:r>
              <a:rPr lang="sl-SI" altLang="sl-SI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psih.</a:t>
            </a:r>
            <a:r>
              <a:rPr lang="en-US" altLang="sl-SI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sl-SI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altLang="sl-SI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altLang="sl-SI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altLang="sl-SI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Onkološki inštitut Ljubljana, Oddelek za </a:t>
            </a:r>
            <a:r>
              <a:rPr lang="sl-SI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psihoonkologijo</a:t>
            </a:r>
            <a:r>
              <a:rPr lang="en-US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jajereb@onko-i.si</a:t>
            </a:r>
            <a:r>
              <a:rPr lang="en-US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sl-SI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askufca@onko-i.s</a:t>
            </a:r>
            <a:r>
              <a:rPr lang="en-GB" altLang="sl-SI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i</a:t>
            </a:r>
            <a:r>
              <a:rPr lang="en-GB" altLang="sl-SI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sl-SI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sl-SI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sl-SI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217" y="5592656"/>
            <a:ext cx="9104243" cy="1655762"/>
          </a:xfrm>
        </p:spPr>
        <p:txBody>
          <a:bodyPr>
            <a:normAutofit/>
          </a:bodyPr>
          <a:lstStyle/>
          <a:p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Dodatna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znanja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paliative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Korak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korakom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Izola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2.2.2024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" y="239230"/>
            <a:ext cx="388819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značba mesta vsebine 4"/>
          <p:cNvGrpSpPr/>
          <p:nvPr/>
        </p:nvGrpSpPr>
        <p:grpSpPr>
          <a:xfrm>
            <a:off x="0" y="65775"/>
            <a:ext cx="11682345" cy="6156222"/>
            <a:chOff x="117540" y="271652"/>
            <a:chExt cx="10503206" cy="5519560"/>
          </a:xfrm>
        </p:grpSpPr>
        <p:sp>
          <p:nvSpPr>
            <p:cNvPr id="3" name="Prostoročno: oblika 2"/>
            <p:cNvSpPr/>
            <p:nvPr/>
          </p:nvSpPr>
          <p:spPr>
            <a:xfrm>
              <a:off x="117540" y="271652"/>
              <a:ext cx="8464728" cy="52904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25000"/>
                <a:gd name="f9" fmla="+- 0 0 -180"/>
                <a:gd name="f10" fmla="+- 0 0 -360"/>
                <a:gd name="f11" fmla="+- 0 0 -90"/>
                <a:gd name="f12" fmla="abs f3"/>
                <a:gd name="f13" fmla="abs f4"/>
                <a:gd name="f14" fmla="abs f5"/>
                <a:gd name="f15" fmla="*/ f1 1 14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+- f15 f1 0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*/ f22 f7 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*/ f30 1 f0"/>
                <a:gd name="f38" fmla="val f35"/>
                <a:gd name="f39" fmla="val f36"/>
                <a:gd name="f40" fmla="+- 0 0 f37"/>
                <a:gd name="f41" fmla="*/ f6 f34 1"/>
                <a:gd name="f42" fmla="+- f39 0 f6"/>
                <a:gd name="f43" fmla="+- f38 0 f6"/>
                <a:gd name="f44" fmla="+- 0 0 f40"/>
                <a:gd name="f45" fmla="*/ f38 f34 1"/>
                <a:gd name="f46" fmla="*/ f39 f34 1"/>
                <a:gd name="f47" fmla="*/ f42 1 6"/>
                <a:gd name="f48" fmla="*/ f43 1 4"/>
                <a:gd name="f49" fmla="*/ f43 1 6"/>
                <a:gd name="f50" fmla="min f43 f42"/>
                <a:gd name="f51" fmla="*/ f42 f8 1"/>
                <a:gd name="f52" fmla="*/ f42 1 20"/>
                <a:gd name="f53" fmla="*/ f44 f0 1"/>
                <a:gd name="f54" fmla="*/ f50 1 8"/>
                <a:gd name="f55" fmla="*/ f51 1 100000"/>
                <a:gd name="f56" fmla="*/ f50 f8 1"/>
                <a:gd name="f57" fmla="*/ f47 1 2"/>
                <a:gd name="f58" fmla="+- f47 f47 0"/>
                <a:gd name="f59" fmla="*/ f53 1 f7"/>
                <a:gd name="f60" fmla="*/ f49 f34 1"/>
                <a:gd name="f61" fmla="*/ f48 f34 1"/>
                <a:gd name="f62" fmla="*/ f56 1 100000"/>
                <a:gd name="f63" fmla="+- f6 f54 0"/>
                <a:gd name="f64" fmla="*/ 1 f54 1"/>
                <a:gd name="f65" fmla="*/ 1 f55 1"/>
                <a:gd name="f66" fmla="+- f59 0 f1"/>
                <a:gd name="f67" fmla="*/ f58 f34 1"/>
                <a:gd name="f68" fmla="+- f38 0 f62"/>
                <a:gd name="f69" fmla="tan 1 f66"/>
                <a:gd name="f70" fmla="+- f63 f55 0"/>
                <a:gd name="f71" fmla="*/ f63 f34 1"/>
                <a:gd name="f72" fmla="*/ 1 1 f69"/>
                <a:gd name="f73" fmla="+- f70 f54 0"/>
                <a:gd name="f74" fmla="+- f70 f57 0"/>
                <a:gd name="f75" fmla="*/ f68 f34 1"/>
                <a:gd name="f76" fmla="*/ f70 f34 1"/>
                <a:gd name="f77" fmla="*/ f64 1 f72"/>
                <a:gd name="f78" fmla="*/ f65 1 f72"/>
                <a:gd name="f79" fmla="+- f73 0 f6"/>
                <a:gd name="f80" fmla="*/ f73 f34 1"/>
                <a:gd name="f81" fmla="*/ f74 f34 1"/>
                <a:gd name="f82" fmla="+- f68 0 f77"/>
                <a:gd name="f83" fmla="+- f68 f78 0"/>
                <a:gd name="f84" fmla="*/ f79 1 2"/>
                <a:gd name="f85" fmla="+- f83 f77 0"/>
                <a:gd name="f86" fmla="+- f6 f84 0"/>
                <a:gd name="f87" fmla="*/ f82 f34 1"/>
                <a:gd name="f88" fmla="*/ f83 f34 1"/>
                <a:gd name="f89" fmla="+- f86 0 f52"/>
                <a:gd name="f90" fmla="*/ f85 f34 1"/>
                <a:gd name="f91" fmla="*/ f8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1" y="f46"/>
                </a:cxn>
                <a:cxn ang="f32">
                  <a:pos x="f87" y="f41"/>
                </a:cxn>
                <a:cxn ang="f33">
                  <a:pos x="f45" y="f91"/>
                </a:cxn>
                <a:cxn ang="f31">
                  <a:pos x="f90" y="f80"/>
                </a:cxn>
              </a:cxnLst>
              <a:rect l="f41" t="f41" r="f45" b="f46"/>
              <a:pathLst>
                <a:path>
                  <a:moveTo>
                    <a:pt x="f41" y="f46"/>
                  </a:moveTo>
                  <a:quadBezTo>
                    <a:pt x="f60" y="f67"/>
                    <a:pt x="f75" y="f71"/>
                  </a:quadBezTo>
                  <a:lnTo>
                    <a:pt x="f87" y="f41"/>
                  </a:lnTo>
                  <a:lnTo>
                    <a:pt x="f45" y="f91"/>
                  </a:lnTo>
                  <a:lnTo>
                    <a:pt x="f90" y="f80"/>
                  </a:lnTo>
                  <a:lnTo>
                    <a:pt x="f88" y="f76"/>
                  </a:lnTo>
                  <a:quadBezTo>
                    <a:pt x="f61" y="f81"/>
                    <a:pt x="f41" y="f46"/>
                  </a:quadBezTo>
                  <a:close/>
                </a:path>
              </a:pathLst>
            </a:custGeom>
            <a:solidFill>
              <a:srgbClr val="D2DEE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Prostoročno: oblika 3"/>
            <p:cNvSpPr/>
            <p:nvPr/>
          </p:nvSpPr>
          <p:spPr>
            <a:xfrm>
              <a:off x="1258616" y="3858156"/>
              <a:ext cx="220086" cy="22008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Prostoročno: oblika 4"/>
            <p:cNvSpPr/>
            <p:nvPr/>
          </p:nvSpPr>
          <p:spPr>
            <a:xfrm>
              <a:off x="1633640" y="3819806"/>
              <a:ext cx="2211406" cy="152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2282"/>
                <a:gd name="f7" fmla="val 1528942"/>
                <a:gd name="f8" fmla="+- 0 0 -90"/>
                <a:gd name="f9" fmla="*/ f3 1 1972282"/>
                <a:gd name="f10" fmla="*/ f4 1 1528942"/>
                <a:gd name="f11" fmla="+- f7 0 f5"/>
                <a:gd name="f12" fmla="+- f6 0 f5"/>
                <a:gd name="f13" fmla="*/ f8 f0 1"/>
                <a:gd name="f14" fmla="*/ f12 1 1972282"/>
                <a:gd name="f15" fmla="*/ f11 1 1528942"/>
                <a:gd name="f16" fmla="*/ 0 f12 1"/>
                <a:gd name="f17" fmla="*/ 0 f11 1"/>
                <a:gd name="f18" fmla="*/ 1972282 f12 1"/>
                <a:gd name="f19" fmla="*/ 1528942 f11 1"/>
                <a:gd name="f20" fmla="*/ f13 1 f2"/>
                <a:gd name="f21" fmla="*/ f16 1 1972282"/>
                <a:gd name="f22" fmla="*/ f17 1 1528942"/>
                <a:gd name="f23" fmla="*/ f18 1 1972282"/>
                <a:gd name="f24" fmla="*/ f19 1 152894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72282" h="152894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16613" tIns="0" rIns="0" bIns="0" anchor="t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25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FAZA IZČRPANOSTI </a:t>
              </a: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1" u="none" strike="noStrike" kern="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Zanikanje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znakov</a:t>
              </a:r>
              <a:r>
                <a:rPr lang="en-US" i="1" kern="0" dirty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kronične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 u</a:t>
              </a:r>
              <a:r>
                <a:rPr lang="sl-SI" b="0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trujenost</a:t>
              </a:r>
              <a:r>
                <a:rPr lang="en-US" b="0" i="1" u="none" strike="noStrike" kern="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i</a:t>
              </a:r>
              <a:r>
                <a:rPr lang="en-US" b="0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in </a:t>
              </a:r>
              <a:r>
                <a:rPr lang="en-US" b="0" i="1" u="none" strike="noStrike" kern="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osebnih</a:t>
              </a:r>
              <a:r>
                <a:rPr lang="en-US" b="0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meja</a:t>
              </a:r>
              <a:endParaRPr lang="sl-SI" b="0" i="1" u="none" strike="noStrike" kern="0" cap="none" spc="0" baseline="0" dirty="0">
                <a:solidFill>
                  <a:srgbClr val="2E75B6"/>
                </a:solidFill>
                <a:uFillTx/>
                <a:latin typeface="Calibri"/>
              </a:endParaRP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b="1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Deloholizem</a:t>
              </a:r>
              <a:r>
                <a:rPr lang="en-US" b="0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– </a:t>
              </a:r>
              <a:r>
                <a:rPr lang="en-US" b="0" i="1" u="none" strike="noStrike" kern="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vlaganje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še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več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truda</a:t>
              </a:r>
              <a:endParaRPr lang="en-US" b="0" i="1" u="none" strike="noStrike" kern="0" cap="none" spc="0" baseline="0" dirty="0" smtClean="0">
                <a:solidFill>
                  <a:srgbClr val="2E75B6"/>
                </a:solidFill>
                <a:uFillTx/>
                <a:latin typeface="Calibri"/>
              </a:endParaRP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2000" b="0" i="1" u="none" strike="noStrike" kern="0" cap="none" spc="0" baseline="0" dirty="0">
                <a:solidFill>
                  <a:srgbClr val="2E75B6"/>
                </a:solidFill>
                <a:uFillTx/>
                <a:latin typeface="Calibri"/>
              </a:endParaRPr>
            </a:p>
          </p:txBody>
        </p:sp>
        <p:sp>
          <p:nvSpPr>
            <p:cNvPr id="6" name="Prostoročno: oblika 5"/>
            <p:cNvSpPr/>
            <p:nvPr/>
          </p:nvSpPr>
          <p:spPr>
            <a:xfrm>
              <a:off x="3646123" y="2292130"/>
              <a:ext cx="397846" cy="3978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DC58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Prostoročno: oblika 6"/>
            <p:cNvSpPr/>
            <p:nvPr/>
          </p:nvSpPr>
          <p:spPr>
            <a:xfrm>
              <a:off x="4035607" y="2913203"/>
              <a:ext cx="2655628" cy="2878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1535"/>
                <a:gd name="f7" fmla="val 2878008"/>
                <a:gd name="f8" fmla="+- 0 0 -90"/>
                <a:gd name="f9" fmla="*/ f3 1 2031535"/>
                <a:gd name="f10" fmla="*/ f4 1 2878008"/>
                <a:gd name="f11" fmla="+- f7 0 f5"/>
                <a:gd name="f12" fmla="+- f6 0 f5"/>
                <a:gd name="f13" fmla="*/ f8 f0 1"/>
                <a:gd name="f14" fmla="*/ f12 1 2031535"/>
                <a:gd name="f15" fmla="*/ f11 1 2878008"/>
                <a:gd name="f16" fmla="*/ 0 f12 1"/>
                <a:gd name="f17" fmla="*/ 0 f11 1"/>
                <a:gd name="f18" fmla="*/ 2031535 f12 1"/>
                <a:gd name="f19" fmla="*/ 2878008 f11 1"/>
                <a:gd name="f20" fmla="*/ f13 1 f2"/>
                <a:gd name="f21" fmla="*/ f16 1 2031535"/>
                <a:gd name="f22" fmla="*/ f17 1 2878008"/>
                <a:gd name="f23" fmla="*/ f18 1 2031535"/>
                <a:gd name="f24" fmla="*/ f19 1 287800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31535" h="287800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10805" tIns="0" rIns="0" bIns="0" anchor="t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25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FAZA UJETOSTI</a:t>
              </a: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b="0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Občutek ujetosti</a:t>
              </a:r>
              <a:r>
                <a:rPr lang="en-US" b="0" i="1" u="none" strike="noStrike" kern="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(v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načinu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dela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, </a:t>
              </a:r>
              <a:r>
                <a:rPr lang="en-US" b="0" i="1" u="none" strike="noStrike" kern="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odnosih</a:t>
              </a:r>
              <a:r>
                <a:rPr lang="en-US" b="0" i="1" u="none" strike="noStrike" kern="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…)</a:t>
              </a:r>
              <a:endParaRPr lang="sl-SI" b="0" i="1" u="none" strike="noStrike" kern="0" cap="none" spc="0" baseline="0" dirty="0">
                <a:solidFill>
                  <a:srgbClr val="2E75B6"/>
                </a:solidFill>
                <a:uFillTx/>
                <a:latin typeface="Calibri"/>
              </a:endParaRP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b="0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Nemoč, da bi kaj </a:t>
              </a:r>
              <a:r>
                <a:rPr lang="sl-SI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spremenil</a:t>
              </a:r>
              <a:endParaRPr lang="en-US" b="0" i="1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endParaRP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Naraščanje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znakov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izgorevanja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 (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nespečnost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, 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razdražljivost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, 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somatske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en-US" i="1" kern="0" dirty="0" err="1" smtClean="0">
                  <a:solidFill>
                    <a:srgbClr val="2E75B6"/>
                  </a:solidFill>
                  <a:latin typeface="Calibri"/>
                </a:rPr>
                <a:t>težave</a:t>
              </a:r>
              <a:r>
                <a:rPr lang="en-US" i="1" kern="0" dirty="0" smtClean="0">
                  <a:solidFill>
                    <a:srgbClr val="2E75B6"/>
                  </a:solidFill>
                  <a:latin typeface="Calibri"/>
                </a:rPr>
                <a:t>…)</a:t>
              </a: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1" u="none" strike="noStrike" kern="0" cap="none" spc="0" baseline="0" dirty="0">
                <a:solidFill>
                  <a:srgbClr val="2E75B6"/>
                </a:solidFill>
                <a:uFillTx/>
                <a:latin typeface="Calibri"/>
              </a:endParaRP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2000" b="0" i="1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endParaRPr>
            </a:p>
          </p:txBody>
        </p:sp>
        <p:sp>
          <p:nvSpPr>
            <p:cNvPr id="8" name="Prostoročno: oblika 7"/>
            <p:cNvSpPr/>
            <p:nvPr/>
          </p:nvSpPr>
          <p:spPr>
            <a:xfrm>
              <a:off x="6684484" y="1406631"/>
              <a:ext cx="550203" cy="5502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Prostoročno: oblika 8"/>
            <p:cNvSpPr/>
            <p:nvPr/>
          </p:nvSpPr>
          <p:spPr>
            <a:xfrm>
              <a:off x="7234687" y="873145"/>
              <a:ext cx="3386059" cy="24744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86061"/>
                <a:gd name="f7" fmla="val 2474495"/>
                <a:gd name="f8" fmla="+- 0 0 -90"/>
                <a:gd name="f9" fmla="*/ f3 1 3386061"/>
                <a:gd name="f10" fmla="*/ f4 1 2474495"/>
                <a:gd name="f11" fmla="+- f7 0 f5"/>
                <a:gd name="f12" fmla="+- f6 0 f5"/>
                <a:gd name="f13" fmla="*/ f8 f0 1"/>
                <a:gd name="f14" fmla="*/ f12 1 3386061"/>
                <a:gd name="f15" fmla="*/ f11 1 2474495"/>
                <a:gd name="f16" fmla="*/ 0 f12 1"/>
                <a:gd name="f17" fmla="*/ 0 f11 1"/>
                <a:gd name="f18" fmla="*/ 3386061 f12 1"/>
                <a:gd name="f19" fmla="*/ 2474495 f11 1"/>
                <a:gd name="f20" fmla="*/ f13 1 f2"/>
                <a:gd name="f21" fmla="*/ f16 1 3386061"/>
                <a:gd name="f22" fmla="*/ f17 1 2474495"/>
                <a:gd name="f23" fmla="*/ f18 1 3386061"/>
                <a:gd name="f24" fmla="*/ f19 1 247449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386061" h="247449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91547" tIns="0" rIns="0" bIns="0" anchor="t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25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SINDROM </a:t>
              </a:r>
              <a:r>
                <a:rPr lang="sl-SI" sz="25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IZGORELOSTI</a:t>
              </a:r>
              <a:endParaRPr lang="sl-SI" sz="2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900" b="1" i="1" dirty="0" err="1" smtClean="0">
                  <a:solidFill>
                    <a:srgbClr val="2E75B6"/>
                  </a:solidFill>
                  <a:latin typeface="Calibri"/>
                </a:rPr>
                <a:t>Stanje</a:t>
              </a:r>
              <a:r>
                <a:rPr lang="en-US" sz="1900" b="1" i="1" dirty="0" smtClean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sl-SI" sz="1900" b="1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tik </a:t>
              </a:r>
              <a:r>
                <a:rPr lang="sl-SI" sz="1900" b="1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pred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zlomom (</a:t>
              </a:r>
              <a:r>
                <a:rPr lang="sl-SI" sz="1900" b="0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do nekaj mesecev)</a:t>
              </a:r>
            </a:p>
            <a:p>
              <a:pPr marL="342900" marR="0" lvl="0" indent="-34290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900" b="1" i="1" dirty="0">
                  <a:solidFill>
                    <a:srgbClr val="2E75B6"/>
                  </a:solidFill>
                  <a:latin typeface="Calibri"/>
                </a:rPr>
                <a:t>Z</a:t>
              </a:r>
              <a:r>
                <a:rPr lang="sl-SI" sz="1900" b="1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lom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(</a:t>
              </a:r>
              <a:r>
                <a:rPr lang="en-US" sz="1900" b="0" i="1" u="none" strike="noStrike" kern="120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kratek</a:t>
              </a:r>
              <a:r>
                <a:rPr lang="en-US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-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do </a:t>
              </a:r>
              <a:r>
                <a:rPr lang="sl-SI" sz="1900" b="0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3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mes) </a:t>
              </a:r>
              <a:r>
                <a:rPr lang="en-US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– </a:t>
              </a:r>
              <a:r>
                <a:rPr lang="en-US" sz="1900" b="0" i="1" u="none" strike="noStrike" kern="1200" cap="none" spc="0" baseline="0" dirty="0" err="1" smtClean="0">
                  <a:solidFill>
                    <a:srgbClr val="2E75B6"/>
                  </a:solidFill>
                  <a:uFillTx/>
                  <a:latin typeface="Calibri"/>
                </a:rPr>
                <a:t>skoraj</a:t>
              </a:r>
              <a:r>
                <a:rPr lang="en-US" sz="1900" b="0" i="1" u="none" strike="noStrike" kern="120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sz="1900" b="0" i="1" u="none" strike="noStrike" kern="120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popolna</a:t>
              </a:r>
              <a:r>
                <a:rPr lang="en-US" sz="1900" b="0" i="1" u="none" strike="noStrike" kern="120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sz="1900" b="0" i="1" u="none" strike="noStrike" kern="120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izguba</a:t>
              </a:r>
              <a:r>
                <a:rPr lang="en-US" sz="1900" b="0" i="1" u="none" strike="noStrike" kern="120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en-US" sz="1900" b="0" i="1" u="none" strike="noStrike" kern="120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energije</a:t>
              </a:r>
              <a:endParaRPr lang="sl-SI" sz="1900" b="0" i="1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endParaRPr>
            </a:p>
            <a:p>
              <a:pPr marL="342900" lvl="0" indent="-342900" defTabSz="1111252">
                <a:lnSpc>
                  <a:spcPct val="90000"/>
                </a:lnSpc>
                <a:spcAft>
                  <a:spcPts val="800"/>
                </a:spcAft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O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bdobje </a:t>
              </a:r>
              <a:r>
                <a:rPr lang="sl-SI" sz="1900" b="1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po</a:t>
              </a:r>
              <a:r>
                <a:rPr lang="sl-SI" sz="1900" b="0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 adrenalnem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zlomu</a:t>
              </a:r>
              <a:r>
                <a:rPr lang="en-US" sz="1900" i="1" dirty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en-US" sz="1900" i="1" dirty="0" smtClean="0">
                  <a:solidFill>
                    <a:srgbClr val="2E75B6"/>
                  </a:solidFill>
                  <a:latin typeface="Calibri"/>
                </a:rPr>
                <a:t>je </a:t>
              </a:r>
              <a:r>
                <a:rPr lang="en-US" sz="1900" i="1" dirty="0" err="1" smtClean="0">
                  <a:solidFill>
                    <a:srgbClr val="2E75B6"/>
                  </a:solidFill>
                  <a:latin typeface="Calibri"/>
                </a:rPr>
                <a:t>daljše</a:t>
              </a:r>
              <a:r>
                <a:rPr lang="en-US" sz="1900" i="1" dirty="0" smtClean="0">
                  <a:solidFill>
                    <a:srgbClr val="2E75B6"/>
                  </a:solidFill>
                  <a:latin typeface="Calibri"/>
                </a:rPr>
                <a:t>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r>
                <a:rPr lang="sl-SI" sz="1900" b="0" i="1" u="none" strike="noStrike" kern="1200" cap="none" spc="0" baseline="0" dirty="0">
                  <a:solidFill>
                    <a:srgbClr val="2E75B6"/>
                  </a:solidFill>
                  <a:uFillTx/>
                  <a:latin typeface="Calibri"/>
                </a:rPr>
                <a:t>– odpravljaje 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posledic</a:t>
              </a:r>
              <a:r>
                <a:rPr lang="en-US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(2</a:t>
              </a:r>
              <a:r>
                <a:rPr lang="en-US" sz="1900" b="0" i="1" u="none" strike="noStrike" kern="120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 do 4 </a:t>
              </a:r>
              <a:r>
                <a:rPr lang="en-US" sz="1900" b="0" i="1" u="none" strike="noStrike" kern="1200" cap="none" spc="0" dirty="0" err="1" smtClean="0">
                  <a:solidFill>
                    <a:srgbClr val="2E75B6"/>
                  </a:solidFill>
                  <a:uFillTx/>
                  <a:latin typeface="Calibri"/>
                </a:rPr>
                <a:t>leta</a:t>
              </a:r>
              <a:r>
                <a:rPr lang="en-US" sz="1900" b="0" i="1" u="none" strike="noStrike" kern="1200" cap="none" spc="0" dirty="0" smtClean="0">
                  <a:solidFill>
                    <a:srgbClr val="2E75B6"/>
                  </a:solidFill>
                  <a:uFillTx/>
                  <a:latin typeface="Calibri"/>
                </a:rPr>
                <a:t>)</a:t>
              </a:r>
              <a:r>
                <a:rPr lang="sl-SI" sz="1900" b="0" i="1" u="none" strike="noStrike" kern="1200" cap="none" spc="0" baseline="0" dirty="0" smtClean="0">
                  <a:solidFill>
                    <a:srgbClr val="2E75B6"/>
                  </a:solidFill>
                  <a:uFillTx/>
                  <a:latin typeface="Calibri"/>
                </a:rPr>
                <a:t> </a:t>
              </a:r>
              <a:endParaRPr lang="en-US" sz="1900" b="0" i="1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endParaRPr>
            </a:p>
          </p:txBody>
        </p:sp>
      </p:grpSp>
      <p:sp>
        <p:nvSpPr>
          <p:cNvPr id="10" name="Naslov 1"/>
          <p:cNvSpPr txBox="1">
            <a:spLocks noGrp="1"/>
          </p:cNvSpPr>
          <p:nvPr>
            <p:ph type="title"/>
          </p:nvPr>
        </p:nvSpPr>
        <p:spPr>
          <a:xfrm>
            <a:off x="567613" y="919858"/>
            <a:ext cx="4819034" cy="1325559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err="1" smtClean="0">
                <a:solidFill>
                  <a:srgbClr val="08684E"/>
                </a:solidFill>
              </a:rPr>
              <a:t>Potek</a:t>
            </a:r>
            <a:r>
              <a:rPr lang="en-US" sz="4000" dirty="0" smtClean="0">
                <a:solidFill>
                  <a:srgbClr val="08684E"/>
                </a:solidFill>
              </a:rPr>
              <a:t> je </a:t>
            </a:r>
            <a:r>
              <a:rPr lang="en-US" sz="4000" dirty="0" err="1" smtClean="0">
                <a:solidFill>
                  <a:srgbClr val="08684E"/>
                </a:solidFill>
              </a:rPr>
              <a:t>postopen</a:t>
            </a:r>
            <a:r>
              <a:rPr lang="en-US" sz="4000" dirty="0" smtClean="0">
                <a:solidFill>
                  <a:srgbClr val="08684E"/>
                </a:solidFill>
              </a:rPr>
              <a:t>, </a:t>
            </a:r>
            <a:r>
              <a:rPr lang="en-US" sz="4000" dirty="0" err="1" smtClean="0">
                <a:solidFill>
                  <a:srgbClr val="08684E"/>
                </a:solidFill>
              </a:rPr>
              <a:t>kontinuiran</a:t>
            </a:r>
            <a:r>
              <a:rPr lang="en-US" sz="4000" dirty="0" smtClean="0">
                <a:solidFill>
                  <a:srgbClr val="08684E"/>
                </a:solidFill>
              </a:rPr>
              <a:t/>
            </a:r>
            <a:br>
              <a:rPr lang="en-US" sz="4000" dirty="0" smtClean="0">
                <a:solidFill>
                  <a:srgbClr val="08684E"/>
                </a:solidFill>
              </a:rPr>
            </a:br>
            <a:r>
              <a:rPr lang="en-US" sz="4000" dirty="0" err="1" smtClean="0">
                <a:solidFill>
                  <a:srgbClr val="08684E"/>
                </a:solidFill>
              </a:rPr>
              <a:t>ter</a:t>
            </a:r>
            <a:r>
              <a:rPr lang="en-US" sz="4000" dirty="0" smtClean="0">
                <a:solidFill>
                  <a:srgbClr val="08684E"/>
                </a:solidFill>
              </a:rPr>
              <a:t> </a:t>
            </a:r>
            <a:r>
              <a:rPr lang="en-US" sz="4000" b="1" i="1" dirty="0" err="1" smtClean="0">
                <a:solidFill>
                  <a:srgbClr val="08684E"/>
                </a:solidFill>
              </a:rPr>
              <a:t>predvidljiv</a:t>
            </a:r>
            <a:r>
              <a:rPr lang="en-US" sz="4000" dirty="0" smtClean="0">
                <a:solidFill>
                  <a:srgbClr val="08684E"/>
                </a:solidFill>
              </a:rPr>
              <a:t>!</a:t>
            </a:r>
            <a:br>
              <a:rPr lang="en-US" sz="4000" dirty="0" smtClean="0">
                <a:solidFill>
                  <a:srgbClr val="08684E"/>
                </a:solidFill>
              </a:rPr>
            </a:br>
            <a:endParaRPr lang="sl-SI" sz="4000" dirty="0">
              <a:solidFill>
                <a:srgbClr val="08684E"/>
              </a:solidFill>
            </a:endParaRPr>
          </a:p>
        </p:txBody>
      </p:sp>
      <p:sp>
        <p:nvSpPr>
          <p:cNvPr id="11" name="Označba mesta številke diapozitiva 5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7037BB-428A-48B1-83C2-94E78A625F3B}" type="slidenum">
              <a:t>10</a:t>
            </a:fld>
            <a:endParaRPr lang="sl-SI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Prostoročno: oblika 8"/>
          <p:cNvSpPr/>
          <p:nvPr/>
        </p:nvSpPr>
        <p:spPr>
          <a:xfrm>
            <a:off x="8738992" y="5159948"/>
            <a:ext cx="1669339" cy="82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86061"/>
              <a:gd name="f7" fmla="val 2474495"/>
              <a:gd name="f8" fmla="+- 0 0 -90"/>
              <a:gd name="f9" fmla="*/ f3 1 3386061"/>
              <a:gd name="f10" fmla="*/ f4 1 2474495"/>
              <a:gd name="f11" fmla="+- f7 0 f5"/>
              <a:gd name="f12" fmla="+- f6 0 f5"/>
              <a:gd name="f13" fmla="*/ f8 f0 1"/>
              <a:gd name="f14" fmla="*/ f12 1 3386061"/>
              <a:gd name="f15" fmla="*/ f11 1 2474495"/>
              <a:gd name="f16" fmla="*/ 0 f12 1"/>
              <a:gd name="f17" fmla="*/ 0 f11 1"/>
              <a:gd name="f18" fmla="*/ 3386061 f12 1"/>
              <a:gd name="f19" fmla="*/ 2474495 f11 1"/>
              <a:gd name="f20" fmla="*/ f13 1 f2"/>
              <a:gd name="f21" fmla="*/ f16 1 3386061"/>
              <a:gd name="f22" fmla="*/ f17 1 2474495"/>
              <a:gd name="f23" fmla="*/ f18 1 3386061"/>
              <a:gd name="f24" fmla="*/ f19 1 2474495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386061" h="2474495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291547" tIns="0" rIns="0" bIns="0" anchor="t" anchorCtr="0" compatLnSpc="1">
            <a:noAutofit/>
          </a:bodyPr>
          <a:lstStyle/>
          <a:p>
            <a:pPr marL="0" marR="0" lvl="0" indent="0" algn="ctr" defTabSz="1111252" rtl="0" fontAlgn="auto" hangingPunct="1">
              <a:spcBef>
                <a:spcPts val="0"/>
              </a:spcBef>
              <a:spcAft>
                <a:spcPts val="11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Proces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0" marR="0" lvl="0" indent="0" algn="ctr" defTabSz="1111252" rtl="0" fontAlgn="auto" hangingPunct="1">
              <a:spcBef>
                <a:spcPts val="0"/>
              </a:spcBef>
              <a:spcAft>
                <a:spcPts val="11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izgorevanja</a:t>
            </a:r>
            <a:endParaRPr lang="en-US" sz="1200" b="0" i="1" u="none" strike="noStrike" kern="1200" cap="none" spc="0" baseline="0" dirty="0" smtClean="0">
              <a:solidFill>
                <a:srgbClr val="2E75B6"/>
              </a:solidFill>
              <a:uFillTx/>
              <a:latin typeface="Calibri"/>
            </a:endParaRPr>
          </a:p>
        </p:txBody>
      </p:sp>
      <p:grpSp>
        <p:nvGrpSpPr>
          <p:cNvPr id="15" name="Označba mesta vsebine 3"/>
          <p:cNvGrpSpPr/>
          <p:nvPr/>
        </p:nvGrpSpPr>
        <p:grpSpPr>
          <a:xfrm>
            <a:off x="7523644" y="3751118"/>
            <a:ext cx="4540827" cy="2970362"/>
            <a:chOff x="2899333" y="747128"/>
            <a:chExt cx="6309351" cy="5723357"/>
          </a:xfrm>
        </p:grpSpPr>
        <p:sp>
          <p:nvSpPr>
            <p:cNvPr id="16" name="Prostoročno: oblika 3"/>
            <p:cNvSpPr/>
            <p:nvPr/>
          </p:nvSpPr>
          <p:spPr>
            <a:xfrm>
              <a:off x="4753499" y="747128"/>
              <a:ext cx="2469428" cy="24878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0065"/>
                <a:gd name="f7" fmla="val 1030033"/>
                <a:gd name="f8" fmla="val 461161"/>
                <a:gd name="f9" fmla="val 1598905"/>
                <a:gd name="f10" fmla="val 2060066"/>
                <a:gd name="f11" fmla="+- 0 0 -90"/>
                <a:gd name="f12" fmla="*/ f3 1 2060065"/>
                <a:gd name="f13" fmla="*/ f4 1 2060065"/>
                <a:gd name="f14" fmla="+- f6 0 f5"/>
                <a:gd name="f15" fmla="*/ f11 f0 1"/>
                <a:gd name="f16" fmla="*/ f14 1 2060065"/>
                <a:gd name="f17" fmla="*/ 0 f14 1"/>
                <a:gd name="f18" fmla="*/ 1030033 f14 1"/>
                <a:gd name="f19" fmla="*/ 2060066 f14 1"/>
                <a:gd name="f20" fmla="*/ f15 1 f2"/>
                <a:gd name="f21" fmla="*/ f17 1 2060065"/>
                <a:gd name="f22" fmla="*/ f18 1 2060065"/>
                <a:gd name="f23" fmla="*/ f19 1 206006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60065" h="206006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81B861"/>
                </a:gs>
                <a:gs pos="100000">
                  <a:srgbClr val="6FB242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327090" tIns="327090" rIns="327090" bIns="327090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14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Utrujenost</a:t>
              </a:r>
              <a:endParaRPr lang="sl-SI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Prostoročno: oblika 4"/>
            <p:cNvSpPr/>
            <p:nvPr/>
          </p:nvSpPr>
          <p:spPr>
            <a:xfrm rot="3600008">
              <a:off x="6575239" y="3175876"/>
              <a:ext cx="661513" cy="833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762"/>
                <a:gd name="f7" fmla="val 695272"/>
                <a:gd name="f8" fmla="val 139054"/>
                <a:gd name="f9" fmla="val 273881"/>
                <a:gd name="f10" fmla="val 347636"/>
                <a:gd name="f11" fmla="val 556218"/>
                <a:gd name="f12" fmla="+- 0 0 -90"/>
                <a:gd name="f13" fmla="*/ f3 1 547762"/>
                <a:gd name="f14" fmla="*/ f4 1 695272"/>
                <a:gd name="f15" fmla="+- f7 0 f5"/>
                <a:gd name="f16" fmla="+- f6 0 f5"/>
                <a:gd name="f17" fmla="*/ f12 f0 1"/>
                <a:gd name="f18" fmla="*/ f16 1 547762"/>
                <a:gd name="f19" fmla="*/ f15 1 695272"/>
                <a:gd name="f20" fmla="*/ 0 f16 1"/>
                <a:gd name="f21" fmla="*/ 139054 f15 1"/>
                <a:gd name="f22" fmla="*/ 273881 f16 1"/>
                <a:gd name="f23" fmla="*/ 0 f15 1"/>
                <a:gd name="f24" fmla="*/ 547762 f16 1"/>
                <a:gd name="f25" fmla="*/ 347636 f15 1"/>
                <a:gd name="f26" fmla="*/ 695272 f15 1"/>
                <a:gd name="f27" fmla="*/ 556218 f15 1"/>
                <a:gd name="f28" fmla="*/ f17 1 f2"/>
                <a:gd name="f29" fmla="*/ f20 1 547762"/>
                <a:gd name="f30" fmla="*/ f21 1 695272"/>
                <a:gd name="f31" fmla="*/ f22 1 547762"/>
                <a:gd name="f32" fmla="*/ f23 1 695272"/>
                <a:gd name="f33" fmla="*/ f24 1 547762"/>
                <a:gd name="f34" fmla="*/ f25 1 695272"/>
                <a:gd name="f35" fmla="*/ f26 1 695272"/>
                <a:gd name="f36" fmla="*/ f27 1 69527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47762" h="69527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C4D9BB"/>
                </a:gs>
                <a:gs pos="100000">
                  <a:srgbClr val="BAD5A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139052" rIns="164326" bIns="13905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8" name="Prostoročno: oblika 5"/>
            <p:cNvSpPr/>
            <p:nvPr/>
          </p:nvSpPr>
          <p:spPr>
            <a:xfrm>
              <a:off x="6607665" y="3982623"/>
              <a:ext cx="2601019" cy="24878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0065"/>
                <a:gd name="f7" fmla="val 1030033"/>
                <a:gd name="f8" fmla="val 461161"/>
                <a:gd name="f9" fmla="val 1598905"/>
                <a:gd name="f10" fmla="val 2060066"/>
                <a:gd name="f11" fmla="+- 0 0 -90"/>
                <a:gd name="f12" fmla="*/ f3 1 2060065"/>
                <a:gd name="f13" fmla="*/ f4 1 2060065"/>
                <a:gd name="f14" fmla="+- f6 0 f5"/>
                <a:gd name="f15" fmla="*/ f11 f0 1"/>
                <a:gd name="f16" fmla="*/ f14 1 2060065"/>
                <a:gd name="f17" fmla="*/ 0 f14 1"/>
                <a:gd name="f18" fmla="*/ 1030033 f14 1"/>
                <a:gd name="f19" fmla="*/ 2060066 f14 1"/>
                <a:gd name="f20" fmla="*/ f15 1 f2"/>
                <a:gd name="f21" fmla="*/ f17 1 2060065"/>
                <a:gd name="f22" fmla="*/ f18 1 2060065"/>
                <a:gd name="f23" fmla="*/ f19 1 206006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60065" h="206006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81B861"/>
                </a:gs>
                <a:gs pos="100000">
                  <a:srgbClr val="6FB242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327090" tIns="327090" rIns="327090" bIns="327090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14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Tesno</a:t>
              </a:r>
              <a:r>
                <a:rPr lang="en-US" sz="1400" b="1" dirty="0" err="1" smtClean="0">
                  <a:solidFill>
                    <a:srgbClr val="FFFFFF"/>
                  </a:solidFill>
                  <a:latin typeface="Calibri"/>
                </a:rPr>
                <a:t>ba</a:t>
              </a:r>
              <a:r>
                <a:rPr lang="en-US" sz="14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, </a:t>
              </a:r>
              <a:r>
                <a:rPr lang="en-US" sz="1400" b="1" i="0" u="none" strike="noStrike" kern="1200" cap="none" spc="0" baseline="0" dirty="0" err="1" smtClean="0">
                  <a:solidFill>
                    <a:srgbClr val="FFFFFF"/>
                  </a:solidFill>
                  <a:uFillTx/>
                  <a:latin typeface="Calibri"/>
                </a:rPr>
                <a:t>neučinkovitost</a:t>
              </a:r>
              <a:endParaRPr lang="sl-SI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Prostoročno: oblika 6"/>
            <p:cNvSpPr/>
            <p:nvPr/>
          </p:nvSpPr>
          <p:spPr>
            <a:xfrm>
              <a:off x="5678488" y="4806717"/>
              <a:ext cx="656612" cy="8396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762"/>
                <a:gd name="f7" fmla="val 695272"/>
                <a:gd name="f8" fmla="val 556218"/>
                <a:gd name="f9" fmla="val 273881"/>
                <a:gd name="f10" fmla="val 347636"/>
                <a:gd name="f11" fmla="val 139054"/>
                <a:gd name="f12" fmla="+- 0 0 -90"/>
                <a:gd name="f13" fmla="*/ f3 1 547762"/>
                <a:gd name="f14" fmla="*/ f4 1 695272"/>
                <a:gd name="f15" fmla="+- f7 0 f5"/>
                <a:gd name="f16" fmla="+- f6 0 f5"/>
                <a:gd name="f17" fmla="*/ f12 f0 1"/>
                <a:gd name="f18" fmla="*/ f16 1 547762"/>
                <a:gd name="f19" fmla="*/ f15 1 695272"/>
                <a:gd name="f20" fmla="*/ 0 f16 1"/>
                <a:gd name="f21" fmla="*/ 139054 f15 1"/>
                <a:gd name="f22" fmla="*/ 273881 f16 1"/>
                <a:gd name="f23" fmla="*/ 0 f15 1"/>
                <a:gd name="f24" fmla="*/ 547762 f16 1"/>
                <a:gd name="f25" fmla="*/ 347636 f15 1"/>
                <a:gd name="f26" fmla="*/ 695272 f15 1"/>
                <a:gd name="f27" fmla="*/ 556218 f15 1"/>
                <a:gd name="f28" fmla="*/ f17 1 f2"/>
                <a:gd name="f29" fmla="*/ f20 1 547762"/>
                <a:gd name="f30" fmla="*/ f21 1 695272"/>
                <a:gd name="f31" fmla="*/ f22 1 547762"/>
                <a:gd name="f32" fmla="*/ f23 1 695272"/>
                <a:gd name="f33" fmla="*/ f24 1 547762"/>
                <a:gd name="f34" fmla="*/ f25 1 695272"/>
                <a:gd name="f35" fmla="*/ f26 1 695272"/>
                <a:gd name="f36" fmla="*/ f27 1 69527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47762" h="695272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gradFill>
              <a:gsLst>
                <a:gs pos="0">
                  <a:srgbClr val="C4D9BB"/>
                </a:gs>
                <a:gs pos="100000">
                  <a:srgbClr val="BAD5A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64326" tIns="139052" rIns="0" bIns="13905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Prostoročno: oblika 7"/>
            <p:cNvSpPr/>
            <p:nvPr/>
          </p:nvSpPr>
          <p:spPr>
            <a:xfrm>
              <a:off x="2899333" y="3982623"/>
              <a:ext cx="2469428" cy="24878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0065"/>
                <a:gd name="f7" fmla="val 1030033"/>
                <a:gd name="f8" fmla="val 461161"/>
                <a:gd name="f9" fmla="val 1598905"/>
                <a:gd name="f10" fmla="val 2060066"/>
                <a:gd name="f11" fmla="+- 0 0 -90"/>
                <a:gd name="f12" fmla="*/ f3 1 2060065"/>
                <a:gd name="f13" fmla="*/ f4 1 2060065"/>
                <a:gd name="f14" fmla="+- f6 0 f5"/>
                <a:gd name="f15" fmla="*/ f11 f0 1"/>
                <a:gd name="f16" fmla="*/ f14 1 2060065"/>
                <a:gd name="f17" fmla="*/ 0 f14 1"/>
                <a:gd name="f18" fmla="*/ 1030033 f14 1"/>
                <a:gd name="f19" fmla="*/ 2060066 f14 1"/>
                <a:gd name="f20" fmla="*/ f15 1 f2"/>
                <a:gd name="f21" fmla="*/ f17 1 2060065"/>
                <a:gd name="f22" fmla="*/ f18 1 2060065"/>
                <a:gd name="f23" fmla="*/ f19 1 206006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60065" h="206006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81B861"/>
                </a:gs>
                <a:gs pos="100000">
                  <a:srgbClr val="6FB242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327090" tIns="327090" rIns="327090" bIns="327090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l-SI" sz="14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Več dela in izčrpavanja </a:t>
              </a:r>
              <a:endParaRPr lang="sl-SI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Prostoročno: oblika 8"/>
            <p:cNvSpPr/>
            <p:nvPr/>
          </p:nvSpPr>
          <p:spPr>
            <a:xfrm rot="18000008">
              <a:off x="4721085" y="3208309"/>
              <a:ext cx="661513" cy="833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762"/>
                <a:gd name="f7" fmla="val 695272"/>
                <a:gd name="f8" fmla="val 139054"/>
                <a:gd name="f9" fmla="val 273881"/>
                <a:gd name="f10" fmla="val 347636"/>
                <a:gd name="f11" fmla="val 556218"/>
                <a:gd name="f12" fmla="+- 0 0 -90"/>
                <a:gd name="f13" fmla="*/ f3 1 547762"/>
                <a:gd name="f14" fmla="*/ f4 1 695272"/>
                <a:gd name="f15" fmla="+- f7 0 f5"/>
                <a:gd name="f16" fmla="+- f6 0 f5"/>
                <a:gd name="f17" fmla="*/ f12 f0 1"/>
                <a:gd name="f18" fmla="*/ f16 1 547762"/>
                <a:gd name="f19" fmla="*/ f15 1 695272"/>
                <a:gd name="f20" fmla="*/ 0 f16 1"/>
                <a:gd name="f21" fmla="*/ 139054 f15 1"/>
                <a:gd name="f22" fmla="*/ 273881 f16 1"/>
                <a:gd name="f23" fmla="*/ 0 f15 1"/>
                <a:gd name="f24" fmla="*/ 547762 f16 1"/>
                <a:gd name="f25" fmla="*/ 347636 f15 1"/>
                <a:gd name="f26" fmla="*/ 695272 f15 1"/>
                <a:gd name="f27" fmla="*/ 556218 f15 1"/>
                <a:gd name="f28" fmla="*/ f17 1 f2"/>
                <a:gd name="f29" fmla="*/ f20 1 547762"/>
                <a:gd name="f30" fmla="*/ f21 1 695272"/>
                <a:gd name="f31" fmla="*/ f22 1 547762"/>
                <a:gd name="f32" fmla="*/ f23 1 695272"/>
                <a:gd name="f33" fmla="*/ f24 1 547762"/>
                <a:gd name="f34" fmla="*/ f25 1 695272"/>
                <a:gd name="f35" fmla="*/ f26 1 695272"/>
                <a:gd name="f36" fmla="*/ f27 1 69527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47762" h="69527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C4D9BB"/>
                </a:gs>
                <a:gs pos="100000">
                  <a:srgbClr val="BAD5A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139052" rIns="164326" bIns="13905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l-SI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4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614" y="385589"/>
            <a:ext cx="9095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Dejavniki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vplivajo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osebju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paliativni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negi</a:t>
            </a:r>
            <a:endParaRPr lang="en-US" sz="2000" b="1" dirty="0" smtClean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677" y="1422771"/>
            <a:ext cx="55827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PREVELIKA KOLIČINA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 IN POMANJKANJE VIROV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Preveč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primerov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težkih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pacientov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družin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Nezadostna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kadra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kritičnih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informacij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pripomočkov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birokracija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1"/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POMANJKLJIV OBČUTEK NADZORA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Notranji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kompetenc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spoprijemanje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izzivi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komunikacija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simptomov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Zunanji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delovni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pogoji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urnik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dodeljevanje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število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pacientov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klinične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organizacijske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odločitve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1"/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TEŽAVE V TIMIH, MEDPOKLICNA TRENJA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Pomanjkljivo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sodelovanje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hierarhičnost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Močna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poklicna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teritorialnost</a:t>
            </a:r>
            <a:endParaRPr lang="sl-SI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skupnih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ciljev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razpršenost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Potlačeno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izražanje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dilem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677" y="5676217"/>
            <a:ext cx="561957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Večje</a:t>
            </a:r>
            <a:r>
              <a:rPr lang="en-US" dirty="0"/>
              <a:t> je </a:t>
            </a:r>
            <a:r>
              <a:rPr lang="en-US" dirty="0" err="1"/>
              <a:t>neujemanje</a:t>
            </a:r>
            <a:r>
              <a:rPr lang="en-US" dirty="0"/>
              <a:t> med </a:t>
            </a:r>
            <a:r>
              <a:rPr lang="en-US" dirty="0" err="1"/>
              <a:t>osebo</a:t>
            </a:r>
            <a:r>
              <a:rPr lang="en-US" dirty="0"/>
              <a:t> in </a:t>
            </a:r>
            <a:r>
              <a:rPr lang="en-US" dirty="0" err="1"/>
              <a:t>delovnim</a:t>
            </a:r>
            <a:r>
              <a:rPr lang="en-US" dirty="0"/>
              <a:t> </a:t>
            </a:r>
            <a:r>
              <a:rPr lang="en-US" dirty="0" err="1"/>
              <a:t>okoljem</a:t>
            </a:r>
            <a:r>
              <a:rPr lang="en-US" dirty="0"/>
              <a:t>, </a:t>
            </a:r>
            <a:r>
              <a:rPr lang="en-US" dirty="0" err="1"/>
              <a:t>večja</a:t>
            </a:r>
            <a:r>
              <a:rPr lang="en-US" dirty="0"/>
              <a:t> je </a:t>
            </a:r>
            <a:r>
              <a:rPr lang="en-US" dirty="0" err="1"/>
              <a:t>verjetnost</a:t>
            </a:r>
            <a:r>
              <a:rPr lang="en-US" dirty="0"/>
              <a:t> </a:t>
            </a:r>
            <a:r>
              <a:rPr lang="en-US" dirty="0" err="1"/>
              <a:t>izgorelosti</a:t>
            </a:r>
            <a:r>
              <a:rPr lang="en-US" dirty="0"/>
              <a:t> (</a:t>
            </a:r>
            <a:r>
              <a:rPr lang="en-US" dirty="0" err="1"/>
              <a:t>Maslach</a:t>
            </a:r>
            <a:r>
              <a:rPr lang="en-US" dirty="0"/>
              <a:t> and Leiter, 2008).</a:t>
            </a:r>
            <a:endParaRPr lang="sl-SI" dirty="0"/>
          </a:p>
        </p:txBody>
      </p:sp>
      <p:sp>
        <p:nvSpPr>
          <p:cNvPr id="7" name="Rectangle 6"/>
          <p:cNvSpPr/>
          <p:nvPr/>
        </p:nvSpPr>
        <p:spPr>
          <a:xfrm>
            <a:off x="6619393" y="1421987"/>
            <a:ext cx="47378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VREDNOTE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Neskladnost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osebnimi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vrednotami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vrednotami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delovnega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okolja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Moralna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stiska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 distress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POMANJKANJE “NAGRADE”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pomanjkljiva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razvoju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ČUSTVENE SPREMENLJIVKE</a:t>
            </a:r>
            <a:endParaRPr lang="sl-SI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izkušnje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žalovanja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dolgotrajni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odnosi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mlajši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otroki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simptomi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ustrezno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obvladovani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nepričakovane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smrti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Sindrom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sočutne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utrujenosti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ZUNAJNI DEJAVNIKI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pritiski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osebnem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življenju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družina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finance,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odnosi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OSEBNOSTNI DEJAVNIKI…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7270" y="823404"/>
            <a:ext cx="2859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Pregled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dejavnikov</a:t>
            </a:r>
            <a:r>
              <a:rPr lang="en-US" sz="1400" i="1" dirty="0" smtClean="0"/>
              <a:t>: </a:t>
            </a:r>
            <a:r>
              <a:rPr lang="en-US" sz="1400" i="1" dirty="0" err="1" smtClean="0"/>
              <a:t>Cherny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idr</a:t>
            </a:r>
            <a:r>
              <a:rPr lang="en-US" sz="1400" i="1" dirty="0" smtClean="0"/>
              <a:t>., </a:t>
            </a:r>
            <a:r>
              <a:rPr lang="en-US" sz="1400" dirty="0" smtClean="0"/>
              <a:t>2015</a:t>
            </a:r>
            <a:endParaRPr lang="sl-SI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231" y="458325"/>
            <a:ext cx="9304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</a:t>
            </a:r>
            <a:r>
              <a:rPr lang="en-US" sz="2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z </a:t>
            </a:r>
            <a:r>
              <a:rPr lang="en-US" sz="24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vidika</a:t>
            </a:r>
            <a:r>
              <a:rPr lang="en-US" sz="2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osebnosti</a:t>
            </a:r>
            <a:r>
              <a:rPr lang="en-US" sz="2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bolj</a:t>
            </a:r>
            <a:r>
              <a:rPr lang="en-US" sz="2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nagnjen</a:t>
            </a:r>
            <a:r>
              <a:rPr lang="en-US" sz="2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</a:t>
            </a:r>
            <a:r>
              <a:rPr lang="en-US" sz="24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izgorelosti</a:t>
            </a:r>
            <a:r>
              <a:rPr lang="en-US" sz="2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466" y="1838064"/>
            <a:ext cx="67807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isoko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motivirani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zdravstveni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delavci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intenzivno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pretirano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vlagajo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svoj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poklic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zaradi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storilnostno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pogojene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samopodobe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pretirano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delo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Zmanjšano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zavedanje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lastnih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telesnih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čustvenih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Odlaganje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slabše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zadovoljevanje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Premalo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pozornosti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pomembnim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odnosom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drugim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virom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osebnega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zadovoljstva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Kompulzivna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triada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Pretiran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občutek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odgovornosti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Dvom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Krivda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4182" y="1013002"/>
            <a:ext cx="703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Cherny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idr</a:t>
            </a:r>
            <a:r>
              <a:rPr lang="en-US" sz="1400" i="1" dirty="0" smtClean="0"/>
              <a:t>., </a:t>
            </a:r>
            <a:r>
              <a:rPr lang="en-US" sz="1400" dirty="0" smtClean="0"/>
              <a:t>2015</a:t>
            </a:r>
          </a:p>
          <a:p>
            <a:r>
              <a:rPr lang="en-US" sz="1400" i="1" dirty="0"/>
              <a:t>Leiter and </a:t>
            </a:r>
            <a:r>
              <a:rPr lang="en-US" sz="1400" i="1" dirty="0" err="1"/>
              <a:t>Maslach</a:t>
            </a:r>
            <a:r>
              <a:rPr lang="en-US" sz="1400" i="1" dirty="0"/>
              <a:t>, 2005; </a:t>
            </a:r>
            <a:r>
              <a:rPr lang="en-US" sz="1400" i="1" dirty="0" err="1"/>
              <a:t>Anewalt</a:t>
            </a:r>
            <a:r>
              <a:rPr lang="en-US" sz="1400" i="1" dirty="0"/>
              <a:t>, </a:t>
            </a:r>
            <a:r>
              <a:rPr lang="en-US" sz="1400" i="1" dirty="0" smtClean="0"/>
              <a:t>2009; </a:t>
            </a:r>
            <a:r>
              <a:rPr lang="en-US" sz="1400" i="1" dirty="0" err="1"/>
              <a:t>Spickard</a:t>
            </a:r>
            <a:r>
              <a:rPr lang="en-US" sz="1400" i="1" dirty="0"/>
              <a:t> et al., </a:t>
            </a:r>
            <a:r>
              <a:rPr lang="en-US" sz="1400" i="1" dirty="0" smtClean="0"/>
              <a:t>2002</a:t>
            </a:r>
            <a:r>
              <a:rPr lang="en-US" sz="1400" i="1" dirty="0"/>
              <a:t>; </a:t>
            </a:r>
            <a:r>
              <a:rPr lang="en-US" sz="1400" i="1" dirty="0" err="1"/>
              <a:t>Shanafelt</a:t>
            </a:r>
            <a:r>
              <a:rPr lang="en-US" sz="1400" i="1" dirty="0"/>
              <a:t> et al., 2006</a:t>
            </a:r>
            <a:endParaRPr lang="sl-SI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819" t="922" r="5525" b="2254"/>
          <a:stretch/>
        </p:blipFill>
        <p:spPr>
          <a:xfrm>
            <a:off x="7315200" y="2200783"/>
            <a:ext cx="4600911" cy="350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9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8089670F-2316-4251-BA79-D6E756A36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0C6132-C81C-4CBA-AB32-FCD439138D21}"/>
              </a:ext>
            </a:extLst>
          </p:cNvPr>
          <p:cNvSpPr/>
          <p:nvPr/>
        </p:nvSpPr>
        <p:spPr>
          <a:xfrm>
            <a:off x="1401035" y="767173"/>
            <a:ext cx="937951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Veliko študij</a:t>
            </a:r>
            <a:r>
              <a:rPr lang="sl-SI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sistematični pregled 2018, JAMA 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(L.S. Rotenstein in sod.)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Burnout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Emocionalna izčrpanost: 72,0 %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Depersonalizacija: 68,1 %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Učinkovitost 63,2 %</a:t>
            </a: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381" y="976645"/>
            <a:ext cx="4244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182 študij, okoli 110.000 udeležencev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V 85 % študij uporabljen </a:t>
            </a:r>
            <a:r>
              <a:rPr lang="sl-SI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Maslachov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 vprašalnik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142 različnih definicij, kaj je „splošna izgorelost“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Različni „</a:t>
            </a:r>
            <a:r>
              <a:rPr lang="sl-SI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cut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off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“ vrednosti</a:t>
            </a:r>
            <a:endParaRPr lang="sl-SI" sz="1600" dirty="0"/>
          </a:p>
        </p:txBody>
      </p:sp>
      <p:sp>
        <p:nvSpPr>
          <p:cNvPr id="5" name="Pravokotnik 3"/>
          <p:cNvSpPr/>
          <p:nvPr/>
        </p:nvSpPr>
        <p:spPr>
          <a:xfrm>
            <a:off x="425357" y="3894623"/>
            <a:ext cx="8321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32 % visoka emocionalna izčrpanost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27 % psihiatrično motnjo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12 % depresija, 51 % mladih zdravnikov 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– 43 % je v stiski zaradi svojcev v stiski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17 % motnje spanja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30 % problematično uživanje alkohola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20 % uživanje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hipnotikov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Pogosti ulkusi, težave z želodcem, glavoboli, aritmije</a:t>
            </a:r>
            <a:endParaRPr lang="sl-SI" sz="1600" dirty="0"/>
          </a:p>
        </p:txBody>
      </p:sp>
      <p:sp>
        <p:nvSpPr>
          <p:cNvPr id="6" name="Pravokotnik 4"/>
          <p:cNvSpPr/>
          <p:nvPr/>
        </p:nvSpPr>
        <p:spPr>
          <a:xfrm>
            <a:off x="425357" y="3343575"/>
            <a:ext cx="1282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Onkologi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sz="1600" dirty="0"/>
          </a:p>
        </p:txBody>
      </p:sp>
      <p:sp>
        <p:nvSpPr>
          <p:cNvPr id="7" name="Pravokotnik 6"/>
          <p:cNvSpPr/>
          <p:nvPr/>
        </p:nvSpPr>
        <p:spPr>
          <a:xfrm>
            <a:off x="7307707" y="3394375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Med. sestre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sz="1600" dirty="0"/>
          </a:p>
        </p:txBody>
      </p:sp>
      <p:sp>
        <p:nvSpPr>
          <p:cNvPr id="9" name="Pravokotnik 12"/>
          <p:cNvSpPr/>
          <p:nvPr/>
        </p:nvSpPr>
        <p:spPr>
          <a:xfrm>
            <a:off x="7330054" y="3970652"/>
            <a:ext cx="39596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45 % </a:t>
            </a:r>
            <a:r>
              <a:rPr lang="sl-SI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burn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 </a:t>
            </a:r>
          </a:p>
          <a:p>
            <a:pPr algn="r"/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– 44 % emocionalna izčrpanost</a:t>
            </a:r>
          </a:p>
          <a:p>
            <a:pPr algn="r"/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11-47 % depersonalizacija</a:t>
            </a:r>
          </a:p>
          <a:p>
            <a:pPr algn="r"/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20-55 %  nizka delovna učinkovitost</a:t>
            </a:r>
          </a:p>
        </p:txBody>
      </p:sp>
      <p:sp>
        <p:nvSpPr>
          <p:cNvPr id="10" name="Pravokotnik 2"/>
          <p:cNvSpPr/>
          <p:nvPr/>
        </p:nvSpPr>
        <p:spPr>
          <a:xfrm>
            <a:off x="7005299" y="5256076"/>
            <a:ext cx="4609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Medisaukaite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sl-S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Kamau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C.. Psycho-Oncology, 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sl-SI" sz="1200" dirty="0"/>
          </a:p>
        </p:txBody>
      </p:sp>
      <p:sp>
        <p:nvSpPr>
          <p:cNvPr id="4" name="Rectangle 3"/>
          <p:cNvSpPr/>
          <p:nvPr/>
        </p:nvSpPr>
        <p:spPr>
          <a:xfrm>
            <a:off x="7525062" y="884420"/>
            <a:ext cx="4414109" cy="203866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2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04763" y="453386"/>
            <a:ext cx="1094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revalenca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onkologi: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57 %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640" y="1939519"/>
            <a:ext cx="58140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sl-SI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ejavniki </a:t>
            </a:r>
            <a:r>
              <a:rPr lang="sl-SI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tveganja: </a:t>
            </a:r>
          </a:p>
          <a:p>
            <a:pPr lvl="1"/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 na področju paliative (&gt; 5 let), </a:t>
            </a:r>
          </a:p>
          <a:p>
            <a:pPr lvl="1"/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mlajši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 oz. 40 let), </a:t>
            </a:r>
          </a:p>
          <a:p>
            <a:pPr lvl="1"/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ženske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1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amski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dejavniki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področja dela </a:t>
            </a:r>
            <a:endParaRPr lang="sl-S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sl-SI" dirty="0" smtClean="0"/>
              <a:t>dolg del</a:t>
            </a:r>
            <a:r>
              <a:rPr lang="en-US" dirty="0" smtClean="0"/>
              <a:t>o</a:t>
            </a:r>
            <a:r>
              <a:rPr lang="sl-SI" dirty="0" smtClean="0"/>
              <a:t>vni </a:t>
            </a:r>
            <a:r>
              <a:rPr lang="sl-SI" dirty="0"/>
              <a:t>čas, preveč dela, premalo </a:t>
            </a:r>
            <a:r>
              <a:rPr lang="sl-SI" dirty="0" smtClean="0"/>
              <a:t>osebja</a:t>
            </a:r>
            <a:r>
              <a:rPr lang="sl-SI" dirty="0"/>
              <a:t>, pritiski zaradi rokov, pomanjkanje </a:t>
            </a:r>
            <a:r>
              <a:rPr lang="sl-SI" dirty="0" smtClean="0"/>
              <a:t>časa</a:t>
            </a:r>
            <a:r>
              <a:rPr lang="sl-SI" dirty="0"/>
              <a:t>, </a:t>
            </a:r>
            <a:r>
              <a:rPr lang="sl-SI" dirty="0" smtClean="0"/>
              <a:t>organizacija </a:t>
            </a:r>
            <a:r>
              <a:rPr lang="sl-SI" dirty="0"/>
              <a:t>dela, srečevanje s </a:t>
            </a:r>
            <a:r>
              <a:rPr lang="sl-SI" dirty="0" smtClean="0"/>
              <a:t>smrtjo</a:t>
            </a:r>
            <a:r>
              <a:rPr lang="sl-SI" dirty="0"/>
              <a:t>, </a:t>
            </a:r>
            <a:r>
              <a:rPr lang="sl-SI" dirty="0" smtClean="0"/>
              <a:t>umirajočimi</a:t>
            </a:r>
            <a:endParaRPr lang="sl-SI" dirty="0"/>
          </a:p>
          <a:p>
            <a:pPr lvl="1"/>
            <a:endParaRPr lang="sl-S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35935" y="863298"/>
            <a:ext cx="1073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višja na področju onkologije in intenzivne medicine kot na področju paliativne oskrbe</a:t>
            </a:r>
            <a:endParaRPr lang="sl-SI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30460" y="1247197"/>
            <a:ext cx="2241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Pereira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S.M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 sod., 2011 </a:t>
            </a:r>
            <a:endParaRPr lang="sl-SI" sz="1200" dirty="0"/>
          </a:p>
        </p:txBody>
      </p:sp>
      <p:sp>
        <p:nvSpPr>
          <p:cNvPr id="8" name="Rectangle 7"/>
          <p:cNvSpPr/>
          <p:nvPr/>
        </p:nvSpPr>
        <p:spPr>
          <a:xfrm>
            <a:off x="2524556" y="4764177"/>
            <a:ext cx="2241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Pereira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S.M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 sod., 2011 </a:t>
            </a:r>
            <a:endParaRPr lang="sl-SI" sz="1200" dirty="0"/>
          </a:p>
        </p:txBody>
      </p:sp>
      <p:sp>
        <p:nvSpPr>
          <p:cNvPr id="9" name="Rectangle 8"/>
          <p:cNvSpPr/>
          <p:nvPr/>
        </p:nvSpPr>
        <p:spPr>
          <a:xfrm>
            <a:off x="6688010" y="2218774"/>
            <a:ext cx="5503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Pomanjkljivo zaupanje v lastne komunikacijske veščine!</a:t>
            </a:r>
          </a:p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l-SI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Travado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L, 2005; </a:t>
            </a:r>
            <a:r>
              <a:rPr lang="sl-S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Pereira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S.M. in sod., 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 </a:t>
            </a:r>
            <a:endParaRPr lang="sl-SI" sz="1400" dirty="0"/>
          </a:p>
          <a:p>
            <a:endParaRPr lang="sl-SI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8010" y="3605416"/>
            <a:ext cx="4653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Zdravniki – sporočanje slabe novice</a:t>
            </a: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Zdr.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 – srečevanje z umiranjem, bolečinami, smrtjo</a:t>
            </a:r>
            <a:endParaRPr lang="sl-SI" sz="1600" dirty="0"/>
          </a:p>
        </p:txBody>
      </p:sp>
      <p:sp>
        <p:nvSpPr>
          <p:cNvPr id="11" name="Rectangle 10"/>
          <p:cNvSpPr/>
          <p:nvPr/>
        </p:nvSpPr>
        <p:spPr>
          <a:xfrm>
            <a:off x="7630460" y="4576993"/>
            <a:ext cx="1991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Pereira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S.M. in sod., 20</a:t>
            </a:r>
            <a:endParaRPr lang="sl-SI" sz="1200" dirty="0"/>
          </a:p>
        </p:txBody>
      </p:sp>
      <p:sp>
        <p:nvSpPr>
          <p:cNvPr id="12" name="Rectangle 11"/>
          <p:cNvSpPr/>
          <p:nvPr/>
        </p:nvSpPr>
        <p:spPr>
          <a:xfrm>
            <a:off x="458007" y="5500323"/>
            <a:ext cx="10413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Lastna pričakovanja, da doživljanje stiske pomeni „slabost“, „šibkost“,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posledično „maska poguma“ tudi v najtežjih situacijah.</a:t>
            </a:r>
            <a:endParaRPr lang="sl-SI" dirty="0"/>
          </a:p>
        </p:txBody>
      </p:sp>
      <p:sp>
        <p:nvSpPr>
          <p:cNvPr id="13" name="Rectangle 12"/>
          <p:cNvSpPr/>
          <p:nvPr/>
        </p:nvSpPr>
        <p:spPr>
          <a:xfrm>
            <a:off x="5499998" y="6177303"/>
            <a:ext cx="1945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Granek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 in sod., 2009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3135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4" y="76071"/>
            <a:ext cx="1153555" cy="1152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473" y="542261"/>
            <a:ext cx="6982634" cy="5806659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813331" y="4643841"/>
            <a:ext cx="4056932" cy="310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Povečana napetost </a:t>
            </a:r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poklicnimi </a:t>
            </a:r>
            <a:r>
              <a:rPr lang="sl-SI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skupinami</a:t>
            </a:r>
            <a:endParaRPr lang="sl-SI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292623" y="4282796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Cinizem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3292620" y="3891834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Več prepirov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3292620" y="3465996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Umik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292620" y="3065998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„ostati brez besed“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3292622" y="5029799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Razdražljivost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311947" y="2318508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Očitki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3292620" y="1922587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„delo po predpisih“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3329557" y="1503585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Pomanjkanje podpore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2448054" y="652071"/>
            <a:ext cx="3372859" cy="30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Opustitev sicer utečenih ritualov</a:t>
            </a:r>
          </a:p>
        </p:txBody>
      </p:sp>
      <p:sp>
        <p:nvSpPr>
          <p:cNvPr id="22" name="Pravokotnik 21"/>
          <p:cNvSpPr/>
          <p:nvPr/>
        </p:nvSpPr>
        <p:spPr>
          <a:xfrm>
            <a:off x="2894429" y="2689856"/>
            <a:ext cx="2965207" cy="290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Odklanjanje novih sprejemov</a:t>
            </a:r>
          </a:p>
        </p:txBody>
      </p:sp>
      <p:sp>
        <p:nvSpPr>
          <p:cNvPr id="24" name="Pravokotnik 23"/>
          <p:cNvSpPr/>
          <p:nvPr/>
        </p:nvSpPr>
        <p:spPr>
          <a:xfrm>
            <a:off x="2992474" y="6554788"/>
            <a:ext cx="5734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 2. Deleži močno in zelo močno prisotnih znakov, N=873 </a:t>
            </a:r>
            <a:endParaRPr lang="sl-SI" sz="1200" dirty="0"/>
          </a:p>
        </p:txBody>
      </p:sp>
      <p:sp>
        <p:nvSpPr>
          <p:cNvPr id="25" name="Pravokotnik 24"/>
          <p:cNvSpPr/>
          <p:nvPr/>
        </p:nvSpPr>
        <p:spPr>
          <a:xfrm>
            <a:off x="1905468" y="1097920"/>
            <a:ext cx="3983212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angažirati se v odnosih z novimi bolniki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3292620" y="5379894"/>
            <a:ext cx="2540706" cy="252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Stalno pregovarjanje</a:t>
            </a:r>
          </a:p>
        </p:txBody>
      </p:sp>
      <p:sp>
        <p:nvSpPr>
          <p:cNvPr id="23" name="Pravokotnik 24"/>
          <p:cNvSpPr/>
          <p:nvPr/>
        </p:nvSpPr>
        <p:spPr>
          <a:xfrm>
            <a:off x="10221777" y="6413918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Müller 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 (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l-S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432750" y="1006680"/>
            <a:ext cx="5838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UTRUJENOST OD SOČUTJA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(“compassion fatigue”)</a:t>
            </a:r>
            <a:endParaRPr lang="sl-SI" sz="20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jeZBesedilom 1"/>
          <p:cNvSpPr txBox="1"/>
          <p:nvPr/>
        </p:nvSpPr>
        <p:spPr>
          <a:xfrm>
            <a:off x="632141" y="2154033"/>
            <a:ext cx="994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Posledice</a:t>
            </a:r>
            <a:r>
              <a:rPr lang="en-US" sz="2000" dirty="0"/>
              <a:t> </a:t>
            </a:r>
            <a:r>
              <a:rPr lang="en-US" sz="2000" dirty="0" smtClean="0"/>
              <a:t>(“</a:t>
            </a:r>
            <a:r>
              <a:rPr lang="en-US" sz="2000" dirty="0" err="1" smtClean="0"/>
              <a:t>cena</a:t>
            </a:r>
            <a:r>
              <a:rPr lang="en-US" sz="2000" dirty="0" smtClean="0"/>
              <a:t>”) </a:t>
            </a:r>
            <a:r>
              <a:rPr lang="en-US" sz="2000" dirty="0" err="1" smtClean="0"/>
              <a:t>kontinuiranega</a:t>
            </a:r>
            <a:r>
              <a:rPr lang="en-US" sz="2000" dirty="0" smtClean="0"/>
              <a:t> </a:t>
            </a:r>
            <a:r>
              <a:rPr lang="en-US" sz="2000" dirty="0" err="1" smtClean="0"/>
              <a:t>sočutja</a:t>
            </a:r>
            <a:r>
              <a:rPr lang="en-US" sz="2000" dirty="0" smtClean="0"/>
              <a:t> </a:t>
            </a: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delu</a:t>
            </a:r>
            <a:r>
              <a:rPr lang="en-US" sz="2000" dirty="0" smtClean="0"/>
              <a:t> z </a:t>
            </a:r>
            <a:r>
              <a:rPr lang="en-US" sz="2000" dirty="0" err="1" smtClean="0"/>
              <a:t>ljudmi</a:t>
            </a:r>
            <a:r>
              <a:rPr lang="en-US" sz="2000" dirty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stiski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 err="1" smtClean="0"/>
              <a:t>travmatiziranimi</a:t>
            </a:r>
            <a:r>
              <a:rPr lang="en-US" sz="2000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Močan</a:t>
            </a:r>
            <a:r>
              <a:rPr lang="en-US" sz="2000" dirty="0" smtClean="0"/>
              <a:t> </a:t>
            </a:r>
            <a:r>
              <a:rPr lang="en-US" sz="2000" dirty="0" err="1" smtClean="0"/>
              <a:t>vpliv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psihično</a:t>
            </a:r>
            <a:r>
              <a:rPr lang="en-US" sz="2000" dirty="0" smtClean="0"/>
              <a:t> </a:t>
            </a:r>
            <a:r>
              <a:rPr lang="en-US" sz="2000" dirty="0" err="1" smtClean="0"/>
              <a:t>funkcioniranje</a:t>
            </a:r>
            <a:r>
              <a:rPr lang="en-US" sz="2000" dirty="0" smtClean="0"/>
              <a:t>, </a:t>
            </a:r>
            <a:r>
              <a:rPr lang="en-US" sz="2000" dirty="0" err="1" smtClean="0"/>
              <a:t>medosebne</a:t>
            </a:r>
            <a:r>
              <a:rPr lang="en-US" sz="2000" dirty="0" smtClean="0"/>
              <a:t> </a:t>
            </a:r>
            <a:r>
              <a:rPr lang="en-US" sz="2000" dirty="0" err="1" smtClean="0"/>
              <a:t>odnose</a:t>
            </a:r>
            <a:r>
              <a:rPr lang="en-US" sz="2000" dirty="0" smtClean="0"/>
              <a:t> </a:t>
            </a:r>
          </a:p>
        </p:txBody>
      </p:sp>
      <p:sp>
        <p:nvSpPr>
          <p:cNvPr id="8" name="PoljeZBesedilom 1"/>
          <p:cNvSpPr txBox="1"/>
          <p:nvPr/>
        </p:nvSpPr>
        <p:spPr>
          <a:xfrm>
            <a:off x="6035148" y="3444534"/>
            <a:ext cx="5519756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ym typeface="Wingdings" panose="05000000000000000000" pitchFamily="2" charset="2"/>
              </a:rPr>
              <a:t>Pretirana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vključenost</a:t>
            </a:r>
            <a:r>
              <a:rPr lang="en-US" sz="2000" dirty="0" smtClean="0">
                <a:sym typeface="Wingdings" panose="05000000000000000000" pitchFamily="2" charset="2"/>
              </a:rPr>
              <a:t> in </a:t>
            </a:r>
            <a:r>
              <a:rPr lang="en-US" sz="2000" dirty="0" err="1" smtClean="0">
                <a:sym typeface="Wingdings" panose="05000000000000000000" pitchFamily="2" charset="2"/>
              </a:rPr>
              <a:t>identifikacija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/>
              <a:t>s </a:t>
            </a:r>
            <a:r>
              <a:rPr lang="en-US" sz="2000" dirty="0" err="1"/>
              <a:t>stisko</a:t>
            </a:r>
            <a:r>
              <a:rPr lang="en-US" sz="2000" dirty="0"/>
              <a:t>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porušene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meje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ALI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ym typeface="Wingdings" panose="05000000000000000000" pitchFamily="2" charset="2"/>
              </a:rPr>
              <a:t>Odmik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iz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tima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odnosov</a:t>
            </a:r>
            <a:r>
              <a:rPr lang="en-US" sz="2000" dirty="0" smtClean="0">
                <a:sym typeface="Wingdings" panose="05000000000000000000" pitchFamily="2" charset="2"/>
              </a:rPr>
              <a:t> ( “ne </a:t>
            </a:r>
            <a:r>
              <a:rPr lang="en-US" sz="2000" dirty="0" err="1" smtClean="0">
                <a:sym typeface="Wingdings" panose="05000000000000000000" pitchFamily="2" charset="2"/>
              </a:rPr>
              <a:t>razumejo</a:t>
            </a:r>
            <a:r>
              <a:rPr lang="en-US" sz="2000" dirty="0" smtClean="0">
                <a:sym typeface="Wingdings" panose="05000000000000000000" pitchFamily="2" charset="2"/>
              </a:rPr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Težave</a:t>
            </a:r>
            <a:r>
              <a:rPr lang="en-US" sz="2000" dirty="0" smtClean="0"/>
              <a:t> z </a:t>
            </a:r>
            <a:r>
              <a:rPr lang="en-US" sz="2000" dirty="0" err="1" smtClean="0"/>
              <a:t>zaupanjem</a:t>
            </a:r>
            <a:r>
              <a:rPr lang="en-US" sz="2000" dirty="0" smtClean="0"/>
              <a:t> (</a:t>
            </a:r>
            <a:r>
              <a:rPr lang="en-US" sz="2000" dirty="0" err="1" smtClean="0"/>
              <a:t>tudi</a:t>
            </a:r>
            <a:r>
              <a:rPr lang="en-US" sz="2000" dirty="0" smtClean="0"/>
              <a:t> </a:t>
            </a:r>
            <a:r>
              <a:rPr lang="en-US" sz="2000" dirty="0" err="1" smtClean="0"/>
              <a:t>zasebno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ym typeface="Wingdings" panose="05000000000000000000" pitchFamily="2" charset="2"/>
              </a:rPr>
              <a:t>Odcepljenost</a:t>
            </a:r>
            <a:r>
              <a:rPr lang="en-US" sz="2000" dirty="0" smtClean="0">
                <a:sym typeface="Wingdings" panose="05000000000000000000" pitchFamily="2" charset="2"/>
              </a:rPr>
              <a:t> od </a:t>
            </a:r>
            <a:r>
              <a:rPr lang="en-US" sz="2000" dirty="0" err="1" smtClean="0">
                <a:sym typeface="Wingdings" panose="05000000000000000000" pitchFamily="2" charset="2"/>
              </a:rPr>
              <a:t>čustvenih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situacij</a:t>
            </a:r>
            <a:r>
              <a:rPr lang="en-US" sz="2000" dirty="0" smtClean="0">
                <a:sym typeface="Wingdings" panose="05000000000000000000" pitchFamily="2" charset="2"/>
              </a:rPr>
              <a:t> / </a:t>
            </a:r>
            <a:r>
              <a:rPr lang="en-US" sz="2000" dirty="0" err="1" smtClean="0">
                <a:sym typeface="Wingdings" panose="05000000000000000000" pitchFamily="2" charset="2"/>
              </a:rPr>
              <a:t>cinizem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↓ </a:t>
            </a:r>
            <a:r>
              <a:rPr lang="en-US" sz="2000" dirty="0" err="1" smtClean="0"/>
              <a:t>ali</a:t>
            </a:r>
            <a:r>
              <a:rPr lang="en-US" sz="2000" dirty="0" smtClean="0"/>
              <a:t> ↑ </a:t>
            </a:r>
            <a:r>
              <a:rPr lang="en-US" sz="2000" dirty="0" err="1" smtClean="0"/>
              <a:t>občutek</a:t>
            </a:r>
            <a:r>
              <a:rPr lang="en-US" sz="2000" dirty="0" smtClean="0"/>
              <a:t> </a:t>
            </a:r>
            <a:r>
              <a:rPr lang="en-US" sz="2000" dirty="0" err="1" smtClean="0"/>
              <a:t>moči</a:t>
            </a:r>
            <a:r>
              <a:rPr lang="en-US" sz="2000" dirty="0" smtClean="0"/>
              <a:t>, </a:t>
            </a:r>
            <a:r>
              <a:rPr lang="en-US" sz="2000" dirty="0" err="1" smtClean="0"/>
              <a:t>kontrole</a:t>
            </a:r>
            <a:r>
              <a:rPr lang="en-US" sz="2000" dirty="0"/>
              <a:t> 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0" name="PoljeZBesedilom 1"/>
          <p:cNvSpPr txBox="1"/>
          <p:nvPr/>
        </p:nvSpPr>
        <p:spPr>
          <a:xfrm>
            <a:off x="960122" y="3444534"/>
            <a:ext cx="434339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Hipervzburjenost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Hipervigilnost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Moten </a:t>
            </a:r>
            <a:r>
              <a:rPr lang="en-US" sz="2000" dirty="0" err="1"/>
              <a:t>spanec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Izbruhi</a:t>
            </a:r>
            <a:r>
              <a:rPr lang="en-US" sz="2000" dirty="0"/>
              <a:t> </a:t>
            </a:r>
            <a:r>
              <a:rPr lang="en-US" sz="2000" dirty="0" err="1"/>
              <a:t>jeze</a:t>
            </a:r>
            <a:r>
              <a:rPr lang="en-US" sz="2000" dirty="0"/>
              <a:t>, </a:t>
            </a:r>
            <a:r>
              <a:rPr lang="en-US" sz="2000" dirty="0" err="1" smtClean="0"/>
              <a:t>agitiranost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Stiska</a:t>
            </a:r>
            <a:r>
              <a:rPr lang="en-US" sz="2000" dirty="0"/>
              <a:t> </a:t>
            </a:r>
            <a:r>
              <a:rPr lang="en-US" sz="2000" dirty="0" err="1"/>
              <a:t>ob</a:t>
            </a:r>
            <a:r>
              <a:rPr lang="en-US" sz="2000" dirty="0"/>
              <a:t> “</a:t>
            </a:r>
            <a:r>
              <a:rPr lang="en-US" sz="2000" dirty="0" err="1"/>
              <a:t>opomnikih</a:t>
            </a:r>
            <a:r>
              <a:rPr lang="en-US" sz="2000" dirty="0"/>
              <a:t>”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izogibanje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Vsiljive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, </a:t>
            </a:r>
            <a:r>
              <a:rPr lang="en-US" sz="2000" dirty="0" err="1"/>
              <a:t>nočne</a:t>
            </a:r>
            <a:r>
              <a:rPr lang="en-US" sz="2000" dirty="0"/>
              <a:t> </a:t>
            </a:r>
            <a:r>
              <a:rPr lang="en-US" sz="2000" dirty="0" smtClean="0"/>
              <a:t>more…</a:t>
            </a:r>
            <a:endParaRPr lang="en-US" sz="2000" dirty="0"/>
          </a:p>
        </p:txBody>
      </p:sp>
      <p:sp>
        <p:nvSpPr>
          <p:cNvPr id="11" name="PoljeZBesedilom 1"/>
          <p:cNvSpPr txBox="1"/>
          <p:nvPr/>
        </p:nvSpPr>
        <p:spPr>
          <a:xfrm>
            <a:off x="2281846" y="5861253"/>
            <a:ext cx="140069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PTSM?</a:t>
            </a:r>
            <a:r>
              <a:rPr lang="sl-SI" sz="2800" dirty="0"/>
              <a:t> </a:t>
            </a:r>
            <a:endParaRPr lang="en-US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2832563" y="5449695"/>
            <a:ext cx="299258" cy="411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65816" y="2864889"/>
            <a:ext cx="486524" cy="513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91300" y="2861919"/>
            <a:ext cx="398780" cy="516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"/>
          <p:cNvSpPr txBox="1"/>
          <p:nvPr/>
        </p:nvSpPr>
        <p:spPr>
          <a:xfrm>
            <a:off x="7271320" y="1006680"/>
            <a:ext cx="428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i="1" dirty="0"/>
              <a:t>the cost of caring</a:t>
            </a:r>
            <a:r>
              <a:rPr lang="en-US" sz="2000" dirty="0"/>
              <a:t>” (</a:t>
            </a:r>
            <a:r>
              <a:rPr lang="en-US" sz="2000" dirty="0" smtClean="0"/>
              <a:t>Booth</a:t>
            </a:r>
            <a:r>
              <a:rPr lang="en-US" sz="2000" dirty="0"/>
              <a:t>, </a:t>
            </a:r>
            <a:r>
              <a:rPr lang="en-US" sz="2000" dirty="0" smtClean="0"/>
              <a:t>1991)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Emocionalna</a:t>
            </a:r>
            <a:r>
              <a:rPr lang="en-US" sz="2000" dirty="0"/>
              <a:t> </a:t>
            </a:r>
            <a:r>
              <a:rPr lang="en-US" sz="2000" dirty="0" err="1"/>
              <a:t>izčrpanost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</a:t>
            </a:r>
            <a:r>
              <a:rPr lang="en-US" sz="2000" dirty="0" err="1" smtClean="0"/>
              <a:t>ekundarna</a:t>
            </a:r>
            <a:r>
              <a:rPr lang="en-US" sz="2000" dirty="0" smtClean="0"/>
              <a:t> </a:t>
            </a:r>
            <a:r>
              <a:rPr lang="en-US" sz="2000" dirty="0" err="1" smtClean="0"/>
              <a:t>travmatizacija</a:t>
            </a:r>
            <a:endParaRPr lang="en-US" sz="2000" dirty="0" smtClean="0"/>
          </a:p>
        </p:txBody>
      </p:sp>
      <p:sp>
        <p:nvSpPr>
          <p:cNvPr id="19" name="PoljeZBesedilom 1"/>
          <p:cNvSpPr txBox="1"/>
          <p:nvPr/>
        </p:nvSpPr>
        <p:spPr>
          <a:xfrm>
            <a:off x="6035148" y="5861253"/>
            <a:ext cx="55197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Brez </a:t>
            </a:r>
            <a:r>
              <a:rPr lang="sl-SI" dirty="0"/>
              <a:t>posredovanja lahko dolgotrajna izpostavljenost </a:t>
            </a:r>
            <a:r>
              <a:rPr lang="sl-SI" dirty="0" smtClean="0"/>
              <a:t>povzroči</a:t>
            </a:r>
            <a:r>
              <a:rPr lang="sl-SI" dirty="0"/>
              <a:t>, </a:t>
            </a:r>
            <a:r>
              <a:rPr lang="sl-SI" dirty="0" smtClean="0"/>
              <a:t>da </a:t>
            </a:r>
            <a:r>
              <a:rPr lang="sl-SI" dirty="0"/>
              <a:t>se človek čustveno umakne.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485976" y="482337"/>
            <a:ext cx="11746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Vedenjski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zapleti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in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manifestacije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utrujenosti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sočutja</a:t>
            </a:r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jeZBesedilom 1"/>
          <p:cNvSpPr txBox="1"/>
          <p:nvPr/>
        </p:nvSpPr>
        <p:spPr>
          <a:xfrm>
            <a:off x="794239" y="1456374"/>
            <a:ext cx="5564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RAZCEP (SPLITTING)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oblika</a:t>
            </a:r>
            <a:r>
              <a:rPr lang="en-US" sz="2000" dirty="0" smtClean="0"/>
              <a:t> </a:t>
            </a:r>
            <a:r>
              <a:rPr lang="en-US" sz="2000" dirty="0" err="1"/>
              <a:t>polarizacije</a:t>
            </a:r>
            <a:r>
              <a:rPr lang="en-US" sz="2000" dirty="0"/>
              <a:t> </a:t>
            </a:r>
            <a:r>
              <a:rPr lang="en-US" sz="2000" i="1" dirty="0" smtClean="0"/>
              <a:t>dobro – </a:t>
            </a:r>
            <a:r>
              <a:rPr lang="en-US" sz="2000" i="1" dirty="0" err="1" smtClean="0"/>
              <a:t>slabo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ustvari</a:t>
            </a:r>
            <a:r>
              <a:rPr lang="en-US" sz="2000" dirty="0" smtClean="0"/>
              <a:t> </a:t>
            </a:r>
            <a:r>
              <a:rPr lang="en-US" sz="2000" dirty="0" err="1"/>
              <a:t>konflikte</a:t>
            </a:r>
            <a:r>
              <a:rPr lang="en-US" sz="2000" dirty="0"/>
              <a:t> in </a:t>
            </a:r>
            <a:r>
              <a:rPr lang="en-US" sz="2000" dirty="0" err="1"/>
              <a:t>napetost</a:t>
            </a:r>
            <a:r>
              <a:rPr lang="en-US" sz="2000" dirty="0"/>
              <a:t> </a:t>
            </a:r>
            <a:r>
              <a:rPr lang="en-US" sz="2000" dirty="0" err="1"/>
              <a:t>znotraj</a:t>
            </a:r>
            <a:r>
              <a:rPr lang="en-US" sz="2000" dirty="0"/>
              <a:t> </a:t>
            </a:r>
            <a:r>
              <a:rPr lang="en-US" sz="2000" dirty="0" err="1" smtClean="0"/>
              <a:t>tima</a:t>
            </a:r>
            <a:endParaRPr lang="en-US" sz="2000" dirty="0" smtClean="0"/>
          </a:p>
        </p:txBody>
      </p:sp>
      <p:sp>
        <p:nvSpPr>
          <p:cNvPr id="12" name="PoljeZBesedilom 1"/>
          <p:cNvSpPr txBox="1"/>
          <p:nvPr/>
        </p:nvSpPr>
        <p:spPr>
          <a:xfrm>
            <a:off x="794239" y="4725358"/>
            <a:ext cx="6074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SINDROM “REŠITELJA” </a:t>
            </a:r>
            <a:r>
              <a:rPr lang="en-US" sz="2000" dirty="0" smtClean="0"/>
              <a:t>(</a:t>
            </a:r>
            <a:r>
              <a:rPr lang="en-US" sz="2000" dirty="0"/>
              <a:t>vs. </a:t>
            </a:r>
            <a:r>
              <a:rPr lang="en-US" sz="2000" dirty="0" err="1" smtClean="0"/>
              <a:t>pomočnika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oblika</a:t>
            </a:r>
            <a:r>
              <a:rPr lang="en-US" sz="2000" dirty="0" smtClean="0"/>
              <a:t> </a:t>
            </a:r>
            <a:r>
              <a:rPr lang="en-US" sz="2000" dirty="0" err="1" smtClean="0"/>
              <a:t>zanikanja</a:t>
            </a:r>
            <a:r>
              <a:rPr lang="en-US" sz="2000" dirty="0" smtClean="0"/>
              <a:t> </a:t>
            </a:r>
            <a:r>
              <a:rPr lang="en-US" sz="2000" dirty="0" err="1" smtClean="0"/>
              <a:t>tragedije</a:t>
            </a:r>
            <a:r>
              <a:rPr lang="en-US" sz="2000" dirty="0" smtClean="0"/>
              <a:t> </a:t>
            </a:r>
            <a:r>
              <a:rPr lang="en-US" sz="2000" dirty="0" err="1"/>
              <a:t>terminalne</a:t>
            </a:r>
            <a:r>
              <a:rPr lang="en-US" sz="2000" dirty="0"/>
              <a:t> </a:t>
            </a:r>
            <a:r>
              <a:rPr lang="en-US" sz="2000" dirty="0" err="1" smtClean="0"/>
              <a:t>bolezni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izogibanje</a:t>
            </a:r>
            <a:r>
              <a:rPr lang="en-US" sz="2000" dirty="0" smtClean="0"/>
              <a:t> </a:t>
            </a:r>
            <a:r>
              <a:rPr lang="en-US" sz="2000" dirty="0" err="1"/>
              <a:t>vlogi</a:t>
            </a:r>
            <a:r>
              <a:rPr lang="en-US" sz="2000" dirty="0"/>
              <a:t> </a:t>
            </a:r>
            <a:r>
              <a:rPr lang="en-US" sz="2000" dirty="0" err="1"/>
              <a:t>pomoči</a:t>
            </a:r>
            <a:r>
              <a:rPr lang="en-US" sz="2000" dirty="0"/>
              <a:t> (</a:t>
            </a:r>
            <a:r>
              <a:rPr lang="en-US" sz="2000" dirty="0" err="1"/>
              <a:t>ki</a:t>
            </a:r>
            <a:r>
              <a:rPr lang="en-US" sz="2000" dirty="0"/>
              <a:t> se </a:t>
            </a:r>
            <a:r>
              <a:rPr lang="en-US" sz="2000" dirty="0" err="1"/>
              <a:t>občuti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pretežko</a:t>
            </a:r>
            <a:r>
              <a:rPr lang="en-US" sz="2000" dirty="0"/>
              <a:t>) </a:t>
            </a:r>
            <a:r>
              <a:rPr lang="en-US" sz="2000" dirty="0" err="1"/>
              <a:t>tako</a:t>
            </a:r>
            <a:r>
              <a:rPr lang="en-US" sz="2000" dirty="0"/>
              <a:t>, da se </a:t>
            </a:r>
            <a:r>
              <a:rPr lang="en-US" sz="2000" dirty="0" err="1"/>
              <a:t>energijo</a:t>
            </a:r>
            <a:r>
              <a:rPr lang="en-US" sz="2000" dirty="0"/>
              <a:t> </a:t>
            </a:r>
            <a:r>
              <a:rPr lang="en-US" sz="2000" dirty="0" err="1"/>
              <a:t>usmeri</a:t>
            </a:r>
            <a:r>
              <a:rPr lang="en-US" sz="2000" dirty="0"/>
              <a:t> v </a:t>
            </a:r>
            <a:r>
              <a:rPr lang="en-US" sz="2000" i="1" dirty="0" err="1"/>
              <a:t>reševanje</a:t>
            </a:r>
            <a:r>
              <a:rPr lang="en-US" sz="2000" dirty="0"/>
              <a:t> </a:t>
            </a:r>
            <a:r>
              <a:rPr lang="en-US" sz="2000" dirty="0" err="1" smtClean="0"/>
              <a:t>situacije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onkologi</a:t>
            </a:r>
            <a:r>
              <a:rPr lang="en-US" sz="2000" dirty="0" smtClean="0"/>
              <a:t>: “</a:t>
            </a:r>
            <a:r>
              <a:rPr lang="en-US" sz="2000" i="1" dirty="0" err="1" smtClean="0"/>
              <a:t>kontrafobična</a:t>
            </a:r>
            <a:r>
              <a:rPr lang="en-US" sz="2000" i="1" dirty="0" smtClean="0"/>
              <a:t> </a:t>
            </a:r>
            <a:r>
              <a:rPr lang="en-US" sz="2000" i="1" dirty="0" err="1"/>
              <a:t>determiniranost</a:t>
            </a:r>
            <a:r>
              <a:rPr lang="en-US" sz="2000" i="1" dirty="0"/>
              <a:t> </a:t>
            </a:r>
            <a:r>
              <a:rPr lang="en-US" sz="2000" i="1" dirty="0" err="1"/>
              <a:t>zdraviti</a:t>
            </a:r>
            <a:r>
              <a:rPr lang="en-US" sz="2000" dirty="0" smtClean="0"/>
              <a:t>”</a:t>
            </a:r>
          </a:p>
        </p:txBody>
      </p:sp>
      <p:sp>
        <p:nvSpPr>
          <p:cNvPr id="15" name="PoljeZBesedilom 1"/>
          <p:cNvSpPr txBox="1"/>
          <p:nvPr/>
        </p:nvSpPr>
        <p:spPr>
          <a:xfrm>
            <a:off x="7184648" y="1352660"/>
            <a:ext cx="4796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ODCEPITEV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postopen</a:t>
            </a:r>
            <a:r>
              <a:rPr lang="en-US" sz="2000" dirty="0" smtClean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 smtClean="0"/>
              <a:t>nenaden</a:t>
            </a:r>
            <a:r>
              <a:rPr lang="en-US" sz="2000" dirty="0" smtClean="0"/>
              <a:t> </a:t>
            </a:r>
            <a:r>
              <a:rPr lang="en-US" sz="2000" dirty="0" err="1" smtClean="0"/>
              <a:t>umik</a:t>
            </a:r>
            <a:r>
              <a:rPr lang="en-US" sz="2000" dirty="0" smtClean="0"/>
              <a:t>, </a:t>
            </a:r>
            <a:r>
              <a:rPr lang="en-US" sz="2000" dirty="0" err="1"/>
              <a:t>ko</a:t>
            </a:r>
            <a:r>
              <a:rPr lang="en-US" sz="2000" dirty="0"/>
              <a:t> se </a:t>
            </a:r>
            <a:r>
              <a:rPr lang="en-US" sz="2000" dirty="0" err="1"/>
              <a:t>čustvena</a:t>
            </a:r>
            <a:r>
              <a:rPr lang="en-US" sz="2000" dirty="0"/>
              <a:t> </a:t>
            </a:r>
            <a:r>
              <a:rPr lang="en-US" sz="2000" dirty="0" err="1"/>
              <a:t>intenzivnost</a:t>
            </a:r>
            <a:r>
              <a:rPr lang="en-US" sz="2000" dirty="0"/>
              <a:t> </a:t>
            </a:r>
            <a:r>
              <a:rPr lang="en-US" sz="2000" dirty="0" err="1" smtClean="0"/>
              <a:t>poviša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najpogosteje</a:t>
            </a:r>
            <a:r>
              <a:rPr lang="en-US" sz="2000" dirty="0" smtClean="0"/>
              <a:t>,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/>
              <a:t>delajo</a:t>
            </a:r>
            <a:r>
              <a:rPr lang="en-US" sz="2000" dirty="0"/>
              <a:t> </a:t>
            </a:r>
            <a:r>
              <a:rPr lang="en-US" sz="2000" dirty="0" err="1"/>
              <a:t>sami</a:t>
            </a:r>
            <a:r>
              <a:rPr lang="en-US" sz="2000" dirty="0"/>
              <a:t> in </a:t>
            </a:r>
            <a:r>
              <a:rPr lang="en-US" sz="2000" dirty="0" err="1"/>
              <a:t>niso</a:t>
            </a:r>
            <a:r>
              <a:rPr lang="en-US" sz="2000" dirty="0"/>
              <a:t> del </a:t>
            </a:r>
            <a:r>
              <a:rPr lang="en-US" sz="2000" dirty="0" err="1" smtClean="0"/>
              <a:t>suportivnega</a:t>
            </a:r>
            <a:r>
              <a:rPr lang="en-US" sz="2000" dirty="0"/>
              <a:t>, </a:t>
            </a:r>
            <a:r>
              <a:rPr lang="en-US" sz="2000" dirty="0" err="1"/>
              <a:t>kolaborativnega</a:t>
            </a:r>
            <a:r>
              <a:rPr lang="en-US" sz="2000" dirty="0"/>
              <a:t> </a:t>
            </a:r>
            <a:r>
              <a:rPr lang="en-US" sz="2000" dirty="0" err="1" smtClean="0"/>
              <a:t>tima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319645" y="2680855"/>
            <a:ext cx="1995055" cy="1558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6" name="Rectangle 15"/>
          <p:cNvSpPr/>
          <p:nvPr/>
        </p:nvSpPr>
        <p:spPr>
          <a:xfrm>
            <a:off x="3441656" y="2680855"/>
            <a:ext cx="2015836" cy="15742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7" name="PoljeZBesedilom 1"/>
          <p:cNvSpPr txBox="1"/>
          <p:nvPr/>
        </p:nvSpPr>
        <p:spPr>
          <a:xfrm>
            <a:off x="3513061" y="2942250"/>
            <a:ext cx="19649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drugi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pacienti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drugi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zaposleni</a:t>
            </a:r>
            <a:r>
              <a:rPr lang="en-US" sz="1600" b="1" dirty="0" smtClean="0">
                <a:solidFill>
                  <a:schemeClr val="bg1"/>
                </a:solidFill>
              </a:rPr>
              <a:t>….)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8" name="PoljeZBesedilom 1"/>
          <p:cNvSpPr txBox="1"/>
          <p:nvPr/>
        </p:nvSpPr>
        <p:spPr>
          <a:xfrm>
            <a:off x="1641541" y="310474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jaz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člani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tima</a:t>
            </a:r>
            <a:endParaRPr lang="en-US" sz="2000" dirty="0" smtClean="0"/>
          </a:p>
        </p:txBody>
      </p:sp>
      <p:sp>
        <p:nvSpPr>
          <p:cNvPr id="19" name="PoljeZBesedilom 1"/>
          <p:cNvSpPr txBox="1"/>
          <p:nvPr/>
        </p:nvSpPr>
        <p:spPr>
          <a:xfrm>
            <a:off x="7184648" y="3441078"/>
            <a:ext cx="463099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err="1" smtClean="0"/>
              <a:t>Kaj</a:t>
            </a:r>
            <a:r>
              <a:rPr lang="en-US" b="1" dirty="0"/>
              <a:t> </a:t>
            </a:r>
            <a:r>
              <a:rPr lang="en-US" b="1" dirty="0" err="1" smtClean="0"/>
              <a:t>vse</a:t>
            </a:r>
            <a:r>
              <a:rPr lang="en-US" b="1" dirty="0" smtClean="0"/>
              <a:t> </a:t>
            </a:r>
            <a:r>
              <a:rPr lang="en-US" b="1" dirty="0" err="1" smtClean="0"/>
              <a:t>vpliva</a:t>
            </a:r>
            <a:r>
              <a:rPr lang="en-US" b="1" dirty="0" smtClean="0"/>
              <a:t>?</a:t>
            </a:r>
            <a:endParaRPr lang="en-US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Intenzivnost</a:t>
            </a:r>
            <a:r>
              <a:rPr lang="en-US" dirty="0" smtClean="0"/>
              <a:t> </a:t>
            </a:r>
            <a:r>
              <a:rPr lang="en-US" dirty="0" err="1" smtClean="0"/>
              <a:t>oskrbe</a:t>
            </a:r>
            <a:r>
              <a:rPr lang="en-US" dirty="0" smtClean="0"/>
              <a:t> in </a:t>
            </a:r>
            <a:r>
              <a:rPr lang="en-US" dirty="0" err="1" smtClean="0"/>
              <a:t>odnosov</a:t>
            </a:r>
            <a:endParaRPr lang="en-US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Odzivnost</a:t>
            </a:r>
            <a:r>
              <a:rPr lang="en-US" dirty="0" smtClean="0"/>
              <a:t> </a:t>
            </a:r>
            <a:r>
              <a:rPr lang="en-US" dirty="0" err="1" smtClean="0"/>
              <a:t>delodajalca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osebja</a:t>
            </a: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sl-SI" dirty="0" smtClean="0"/>
              <a:t>dnosi </a:t>
            </a:r>
            <a:r>
              <a:rPr lang="sl-SI" dirty="0"/>
              <a:t>s sodelavci </a:t>
            </a:r>
            <a:r>
              <a:rPr lang="en-US" dirty="0" smtClean="0"/>
              <a:t>- </a:t>
            </a:r>
            <a:r>
              <a:rPr lang="sl-SI" dirty="0" smtClean="0"/>
              <a:t>pomagajo </a:t>
            </a:r>
            <a:r>
              <a:rPr lang="sl-SI" dirty="0"/>
              <a:t>ali </a:t>
            </a:r>
            <a:r>
              <a:rPr lang="sl-SI" dirty="0" smtClean="0"/>
              <a:t>ovirajo</a:t>
            </a:r>
            <a:r>
              <a:rPr lang="en-US" dirty="0" smtClean="0"/>
              <a:t>? </a:t>
            </a:r>
            <a:endParaRPr lang="en-US" dirty="0"/>
          </a:p>
          <a:p>
            <a:pPr lvl="1" fontAlgn="base"/>
            <a:r>
              <a:rPr lang="en-US" dirty="0" smtClean="0"/>
              <a:t>…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b="1" dirty="0" err="1" smtClean="0"/>
              <a:t>Lahko</a:t>
            </a:r>
            <a:r>
              <a:rPr lang="en-US" b="1" dirty="0" smtClean="0"/>
              <a:t> </a:t>
            </a:r>
            <a:r>
              <a:rPr lang="en-US" b="1" dirty="0" err="1" smtClean="0"/>
              <a:t>prispeva</a:t>
            </a:r>
            <a:r>
              <a:rPr lang="en-US" b="1" dirty="0" smtClean="0"/>
              <a:t> k </a:t>
            </a:r>
            <a:r>
              <a:rPr lang="en-US" b="1" dirty="0" err="1" smtClean="0"/>
              <a:t>izgorelosti</a:t>
            </a:r>
            <a:r>
              <a:rPr lang="en-US" b="1" dirty="0" smtClean="0"/>
              <a:t>, </a:t>
            </a:r>
            <a:r>
              <a:rPr lang="en-US" b="1" dirty="0" err="1" smtClean="0"/>
              <a:t>ni</a:t>
            </a:r>
            <a:r>
              <a:rPr lang="en-US" b="1" dirty="0" smtClean="0"/>
              <a:t> pa </a:t>
            </a:r>
            <a:r>
              <a:rPr lang="en-US" b="1" dirty="0" err="1" smtClean="0"/>
              <a:t>vsak</a:t>
            </a:r>
            <a:r>
              <a:rPr lang="en-US" b="1" dirty="0" smtClean="0"/>
              <a:t> </a:t>
            </a:r>
            <a:r>
              <a:rPr lang="en-US" b="1" dirty="0" err="1" smtClean="0"/>
              <a:t>prizadeti</a:t>
            </a:r>
            <a:r>
              <a:rPr lang="en-US" b="1" dirty="0" smtClean="0"/>
              <a:t> </a:t>
            </a:r>
            <a:r>
              <a:rPr lang="en-US" b="1" dirty="0" err="1" smtClean="0"/>
              <a:t>tudi</a:t>
            </a:r>
            <a:r>
              <a:rPr lang="en-US" b="1" dirty="0" smtClean="0"/>
              <a:t> </a:t>
            </a:r>
            <a:r>
              <a:rPr lang="en-US" b="1" dirty="0" err="1" smtClean="0"/>
              <a:t>izgorel</a:t>
            </a:r>
            <a:r>
              <a:rPr lang="en-US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28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15"/>
          <p:cNvSpPr txBox="1"/>
          <p:nvPr/>
        </p:nvSpPr>
        <p:spPr>
          <a:xfrm>
            <a:off x="4710090" y="3028950"/>
            <a:ext cx="3997912" cy="34455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76A3"/>
                </a:solidFill>
                <a:latin typeface="Calibri"/>
              </a:rPr>
              <a:t>KLINIČNE SITUACIJE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Umiranje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gresivna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ali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nihilistična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obravnava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Neustrezna</a:t>
            </a:r>
            <a:r>
              <a:rPr lang="en-US" sz="20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0" cap="none" spc="0" dirty="0" err="1" smtClean="0">
                <a:solidFill>
                  <a:srgbClr val="000000"/>
                </a:solidFill>
                <a:uFillTx/>
                <a:latin typeface="Calibri"/>
              </a:rPr>
              <a:t>oskrba</a:t>
            </a:r>
            <a:endParaRPr lang="en-US" sz="2000" b="0" i="0" u="none" strike="noStrike" kern="0" cap="none" spc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↓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obvladovanje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bolečine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baseline="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žno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upanje</a:t>
            </a:r>
            <a:endParaRPr lang="en-US" sz="2000" kern="0" baseline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oljeZBesedilom 15"/>
          <p:cNvSpPr txBox="1"/>
          <p:nvPr/>
        </p:nvSpPr>
        <p:spPr>
          <a:xfrm>
            <a:off x="8198392" y="3290854"/>
            <a:ext cx="3843911" cy="2921781"/>
          </a:xfrm>
          <a:prstGeom prst="roundRect">
            <a:avLst/>
          </a:prstGeom>
          <a:solidFill>
            <a:srgbClr val="BDD7EE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76A3"/>
                </a:solidFill>
                <a:latin typeface="Calibri"/>
              </a:rPr>
              <a:t>NOTRANJE OVIRE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Nizko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samospoštovanje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Strah</a:t>
            </a:r>
            <a:endParaRPr lang="en-US" sz="20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Neadaptivno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spoprijemanje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Zaznano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pomanjkanje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znanja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avtonomije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moči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za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ukrepanje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Verski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/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duhovni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i="0" u="none" strike="noStrike" kern="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konflikti</a:t>
            </a:r>
            <a:endParaRPr lang="en-US" sz="20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oljeZBesedilom 15"/>
          <p:cNvSpPr txBox="1"/>
          <p:nvPr/>
        </p:nvSpPr>
        <p:spPr>
          <a:xfrm>
            <a:off x="738788" y="2920402"/>
            <a:ext cx="4633311" cy="3618297"/>
          </a:xfrm>
          <a:prstGeom prst="roundRect">
            <a:avLst/>
          </a:prstGeom>
          <a:solidFill>
            <a:srgbClr val="BDD7EE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76A3"/>
                </a:solidFill>
                <a:latin typeface="Calibri"/>
              </a:rPr>
              <a:t>ZUNANJE OVIRE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Pomanjkanje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kolegialnosti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priložnosti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za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diskusijo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!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eravnovesja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v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moči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med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člani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tima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Slaba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komunikacija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Pomanjkanje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kadra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časa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Predpisi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strategije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institucije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ki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so v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konfliktu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s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potrebami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bolnikov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Preference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pacientov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/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družin</a:t>
            </a:r>
            <a:endParaRPr lang="en-US" sz="2000" kern="0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Strah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pred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tožbami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</a:rPr>
              <a:t>stroški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…</a:t>
            </a:r>
          </a:p>
        </p:txBody>
      </p:sp>
      <p:sp>
        <p:nvSpPr>
          <p:cNvPr id="6" name="PoljeZBesedilom 1"/>
          <p:cNvSpPr txBox="1"/>
          <p:nvPr/>
        </p:nvSpPr>
        <p:spPr>
          <a:xfrm>
            <a:off x="564629" y="1559486"/>
            <a:ext cx="110177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zaposleni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 more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delovati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skladu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svojim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moralnim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kompasom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etičnimi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načeli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oz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pričakuje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nasprotju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njimi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600" dirty="0" smtClean="0"/>
              <a:t>(</a:t>
            </a:r>
            <a:r>
              <a:rPr lang="en-US" sz="1600" dirty="0"/>
              <a:t>Andre, 2002; Rushton, 2006</a:t>
            </a:r>
            <a:r>
              <a:rPr lang="en-US" sz="1600" dirty="0" smtClean="0"/>
              <a:t>)</a:t>
            </a:r>
          </a:p>
          <a:p>
            <a:pPr algn="ctr"/>
            <a:endParaRPr lang="sl-SI" sz="1600" dirty="0"/>
          </a:p>
        </p:txBody>
      </p:sp>
      <p:sp>
        <p:nvSpPr>
          <p:cNvPr id="7" name="PoljeZBesedilom 1"/>
          <p:cNvSpPr txBox="1"/>
          <p:nvPr/>
        </p:nvSpPr>
        <p:spPr>
          <a:xfrm>
            <a:off x="-1393651" y="522561"/>
            <a:ext cx="11746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MORALNA STISKA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(“MORAL DISTRESS”)</a:t>
            </a:r>
            <a:endParaRPr lang="sl-SI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39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82380" y="626674"/>
            <a:ext cx="11746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POSLEDICE MORALNE STISKE (“MORAL DISTRESS”)</a:t>
            </a:r>
            <a:endParaRPr lang="sl-SI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6" name="PoljeZBesedilom 1"/>
          <p:cNvSpPr txBox="1"/>
          <p:nvPr/>
        </p:nvSpPr>
        <p:spPr>
          <a:xfrm>
            <a:off x="971380" y="1365338"/>
            <a:ext cx="102225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Občutki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frustracije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tesnobe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Občutki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razvrednotenja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nekoristnosti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nemoči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Nočne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glavobol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depresija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Schluter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2008)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Molčanje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stiski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občutkih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nemoči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izolacija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Lahko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prispeva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odhodu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oddelka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poklica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Moralni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ostanek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(“moral residue”) –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občutek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vrednosti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(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Hardingham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2004; Epstein and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Hamric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2009).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Neustrezna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zdravstvena</a:t>
            </a:r>
            <a:r>
              <a:rPr lang="en-US" sz="2000" dirty="0" smtClean="0"/>
              <a:t> </a:t>
            </a:r>
            <a:r>
              <a:rPr lang="en-US" sz="2000" dirty="0" err="1" smtClean="0"/>
              <a:t>oskrba</a:t>
            </a:r>
            <a:endParaRPr lang="en-US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izogibanje</a:t>
            </a:r>
            <a:r>
              <a:rPr lang="en-US" sz="2000" dirty="0" smtClean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umik</a:t>
            </a:r>
            <a:r>
              <a:rPr lang="en-US" sz="2000" dirty="0"/>
              <a:t> od </a:t>
            </a:r>
            <a:r>
              <a:rPr lang="en-US" sz="2000" dirty="0" err="1"/>
              <a:t>pacientov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pretirano</a:t>
            </a:r>
            <a:r>
              <a:rPr lang="en-US" sz="2000" dirty="0" smtClean="0"/>
              <a:t> </a:t>
            </a:r>
            <a:r>
              <a:rPr lang="en-US" sz="2000" dirty="0" err="1" smtClean="0"/>
              <a:t>agresivna</a:t>
            </a:r>
            <a:r>
              <a:rPr lang="en-US" sz="2000" dirty="0" smtClean="0"/>
              <a:t> </a:t>
            </a:r>
            <a:r>
              <a:rPr lang="en-US" sz="2000" dirty="0" err="1" smtClean="0"/>
              <a:t>ali</a:t>
            </a:r>
            <a:r>
              <a:rPr lang="en-US" sz="2000" dirty="0" smtClean="0"/>
              <a:t> </a:t>
            </a:r>
            <a:r>
              <a:rPr lang="en-US" sz="2000" dirty="0" err="1" smtClean="0"/>
              <a:t>neprimerna</a:t>
            </a:r>
            <a:r>
              <a:rPr lang="en-US" sz="2000" dirty="0" smtClean="0"/>
              <a:t> </a:t>
            </a:r>
            <a:r>
              <a:rPr lang="en-US" sz="2000" dirty="0" err="1" smtClean="0"/>
              <a:t>obravnava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6653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E6F69BA9-C735-4D53-A582-54A21B3DA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CDB66D6-9081-4099-B796-240060F4D8D8}"/>
              </a:ext>
            </a:extLst>
          </p:cNvPr>
          <p:cNvSpPr/>
          <p:nvPr/>
        </p:nvSpPr>
        <p:spPr>
          <a:xfrm>
            <a:off x="1234110" y="1350715"/>
            <a:ext cx="998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obvladovati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obremenitve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povezane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delom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paliativi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Prepoznava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stiske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sočutne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utrujenosti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članu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tima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Pravočasno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ustrezno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ukrepati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spoprijemanje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obremenitvami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CDB66D6-9081-4099-B796-240060F4D8D8}"/>
              </a:ext>
            </a:extLst>
          </p:cNvPr>
          <p:cNvSpPr/>
          <p:nvPr/>
        </p:nvSpPr>
        <p:spPr>
          <a:xfrm>
            <a:off x="1234110" y="3077915"/>
            <a:ext cx="606839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VSEBINA: </a:t>
            </a:r>
          </a:p>
          <a:p>
            <a:pPr marL="800100" lvl="1" indent="-342900" algn="just"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Stres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v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paliativni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oskrbi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algn="just"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Izgorelost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algn="just"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Utrujenost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od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sočutja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algn="just"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Moralni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distress</a:t>
            </a:r>
          </a:p>
          <a:p>
            <a:pPr marL="800100" lvl="1" indent="-342900" algn="just">
              <a:buAutoNum type="arabicPeriod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Strategije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preventivo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samopomoč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82" y="3077915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82380" y="577048"/>
            <a:ext cx="117465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STRATEGIJE ZA LAJŠANJE MORALNE STISKE</a:t>
            </a:r>
            <a:endParaRPr lang="sl-SI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6" name="PoljeZBesedilom 1"/>
          <p:cNvSpPr txBox="1"/>
          <p:nvPr/>
        </p:nvSpPr>
        <p:spPr>
          <a:xfrm>
            <a:off x="462957" y="1550932"/>
            <a:ext cx="59704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ravni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organizacije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Ocenjevanje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dejavnikov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delovnega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okolja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timske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dinamike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generirajo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Razvoj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moralne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občutljivosti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zavzetosti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Priložnosti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diskusijo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doseganje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širokega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konsenza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glede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etično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občutljivih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odločitev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Podporni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konzultacije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etike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l-SI" sz="1400" dirty="0"/>
          </a:p>
        </p:txBody>
      </p:sp>
      <p:sp>
        <p:nvSpPr>
          <p:cNvPr id="5" name="PoljeZBesedilom 1"/>
          <p:cNvSpPr txBox="1"/>
          <p:nvPr/>
        </p:nvSpPr>
        <p:spPr>
          <a:xfrm>
            <a:off x="6433413" y="1622376"/>
            <a:ext cx="58749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Na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ravni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posameznika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Prepoznavanje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lastne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pozicije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omejitvenih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dejavnikov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Spregovoriti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možno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omejitvene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dejavnike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spremeniti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8" name="PoljeZBesedilom 1"/>
          <p:cNvSpPr txBox="1"/>
          <p:nvPr/>
        </p:nvSpPr>
        <p:spPr>
          <a:xfrm>
            <a:off x="2606695" y="4525364"/>
            <a:ext cx="3826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ukazi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mnenja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</a:p>
          <a:p>
            <a:pPr algn="ctr"/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Spodbujati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izražanje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skrbi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Diskusija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pogajanje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Pomen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MORALNEGA POGUMA 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(Gallagher, 2011)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oljeZBesedilom 1"/>
          <p:cNvSpPr txBox="1"/>
          <p:nvPr/>
        </p:nvSpPr>
        <p:spPr>
          <a:xfrm>
            <a:off x="6218932" y="4186810"/>
            <a:ext cx="5609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rigidne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omejitve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omejeni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nefleksibilni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</a:p>
          <a:p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Spoprijemanje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izzivom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nudenja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oskrbe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Razviti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razumevanje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da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okoliščine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naredijo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najboljšo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moralno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opcijo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neizvedljivo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–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kompromis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Skušati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razumeti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moralno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presojo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je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vodila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do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odločitve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perspektiva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drugega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Pomen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FLEKSIBILNOSTI</a:t>
            </a:r>
            <a:endParaRPr lang="en-US" sz="1400" b="1" dirty="0" smtClean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18887" y="3571257"/>
            <a:ext cx="1986707" cy="92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51704" y="3619439"/>
            <a:ext cx="1346128" cy="64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3" name="Rectangle 4"/>
          <p:cNvSpPr/>
          <p:nvPr/>
        </p:nvSpPr>
        <p:spPr>
          <a:xfrm>
            <a:off x="1345887" y="645812"/>
            <a:ext cx="7699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STRATEGIJE ZA PREPREČEVANJE </a:t>
            </a:r>
            <a:r>
              <a:rPr lang="sl-SI" sz="20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IZGORELOSTI</a:t>
            </a:r>
            <a:r>
              <a:rPr lang="en-US" sz="20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UTRUJENOSTI OD SOČUTJA</a:t>
            </a:r>
            <a:endParaRPr lang="sl-SI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2639" y="1465221"/>
            <a:ext cx="6144785" cy="3806273"/>
            <a:chOff x="11391" y="4919102"/>
            <a:chExt cx="6144785" cy="3384809"/>
          </a:xfrm>
        </p:grpSpPr>
        <p:cxnSp>
          <p:nvCxnSpPr>
            <p:cNvPr id="5" name="Straight Arrow Connector 13"/>
            <p:cNvCxnSpPr/>
            <p:nvPr/>
          </p:nvCxnSpPr>
          <p:spPr>
            <a:xfrm>
              <a:off x="5220072" y="4919102"/>
              <a:ext cx="936104" cy="238090"/>
            </a:xfrm>
            <a:prstGeom prst="straightConnector1">
              <a:avLst/>
            </a:prstGeom>
            <a:ln>
              <a:solidFill>
                <a:srgbClr val="33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15"/>
            <p:cNvSpPr/>
            <p:nvPr/>
          </p:nvSpPr>
          <p:spPr>
            <a:xfrm>
              <a:off x="11391" y="5293246"/>
              <a:ext cx="5399570" cy="3010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  <a:r>
                <a:rPr lang="sl-SI" b="1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smerjene </a:t>
              </a:r>
              <a:r>
                <a:rPr lang="sl-SI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 </a:t>
              </a:r>
              <a:r>
                <a:rPr lang="sl-SI" b="1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organizacijo / tim</a:t>
              </a:r>
              <a:endParaRPr lang="en-US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sl-SI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Ustrezna organizacija 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evalvacija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dela</a:t>
              </a:r>
              <a:endPara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sl-SI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Urejene delovne razmere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Priznanje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nagrajevanje</a:t>
              </a:r>
              <a:endPara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Občutljivost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potrebe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zaposlenih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“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kulturo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”:</a:t>
              </a:r>
            </a:p>
            <a:p>
              <a:pPr marL="285750" indent="-285750">
                <a:buFontTx/>
                <a:buChar char="-"/>
              </a:pPr>
              <a:endPara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Zavedanje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da je </a:t>
              </a:r>
              <a:r>
                <a:rPr lang="en-U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utrujenost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sočutja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pričakovano</a:t>
              </a: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poklicno</a:t>
              </a: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tveganje</a:t>
              </a: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ne </a:t>
              </a:r>
              <a:r>
                <a:rPr lang="en-US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šibkost</a:t>
              </a: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Varnost</a:t>
              </a:r>
              <a:r>
                <a:rPr lang="en-US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4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zaupnost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medsebojna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podpora</a:t>
              </a:r>
              <a:endPara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Spodbujati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sodelovanje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4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neobsojajoč</a:t>
              </a:r>
              <a:r>
                <a:rPr lang="en-US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odnos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svoboda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izražanja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moralnih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drugih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dilem</a:t>
              </a:r>
              <a:endPara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Izogibanje</a:t>
              </a: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katastrofizaciji</a:t>
              </a:r>
              <a:endPara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42950" lvl="1" indent="-285750">
                <a:buFontTx/>
                <a:buChar char="-"/>
              </a:pPr>
              <a:r>
                <a:rPr lang="sl-SI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Vključevanje pos</a:t>
              </a:r>
              <a:r>
                <a:rPr lang="en-US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lang="sl-SI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sl-SI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 sprejemanje </a:t>
              </a:r>
              <a:r>
                <a:rPr lang="sl-SI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odločitev</a:t>
              </a:r>
              <a:endPara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2667390" y="1465218"/>
            <a:ext cx="9115161" cy="3351256"/>
            <a:chOff x="2074528" y="4919102"/>
            <a:chExt cx="9115161" cy="3351256"/>
          </a:xfrm>
        </p:grpSpPr>
        <p:cxnSp>
          <p:nvCxnSpPr>
            <p:cNvPr id="8" name="Straight Arrow Connector 11"/>
            <p:cNvCxnSpPr/>
            <p:nvPr/>
          </p:nvCxnSpPr>
          <p:spPr>
            <a:xfrm flipH="1">
              <a:off x="2074528" y="4919102"/>
              <a:ext cx="1129320" cy="238090"/>
            </a:xfrm>
            <a:prstGeom prst="straightConnector1">
              <a:avLst/>
            </a:prstGeom>
            <a:ln>
              <a:solidFill>
                <a:srgbClr val="33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7"/>
            <p:cNvSpPr/>
            <p:nvPr/>
          </p:nvSpPr>
          <p:spPr>
            <a:xfrm>
              <a:off x="5338973" y="5192592"/>
              <a:ext cx="5850716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  <a:r>
                <a:rPr lang="sl-SI" b="1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smerjene na posameznika</a:t>
              </a:r>
            </a:p>
            <a:p>
              <a:endPara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1600" u="sng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Poklicno</a:t>
              </a:r>
              <a:endParaRPr lang="en-US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Dodatna znanja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paliativne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oskrbe</a:t>
              </a:r>
              <a:endPara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Učenje komunikacijskih veščin</a:t>
              </a:r>
            </a:p>
            <a:p>
              <a:pPr marL="285750" indent="-285750">
                <a:buFontTx/>
                <a:buChar char="-"/>
              </a:pP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Seznanjenost z znaki stresa, stiske, izgorelosti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Učenje strategij obvladovanja stresa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konfliktov</a:t>
              </a:r>
              <a:endPara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Strategije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spoprijemanja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srečevanju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smrtmi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Veščine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asertivnosti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Jasnost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konsistentnost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glede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osebnih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meja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dopust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nadure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količina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816106" y="6256256"/>
            <a:ext cx="7675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sl-S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Bajt M in sod., 2015; Travado L in sod., 2005; Rotenstein LS in sod, 2018; Salthouse TA in sod., </a:t>
            </a:r>
            <a:r>
              <a:rPr lang="sl-S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Pereira in sod. (2011), </a:t>
            </a:r>
            <a:r>
              <a:rPr lang="en-US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Cherny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sod. (2015)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1173" y="6117757"/>
            <a:ext cx="469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Najbolj smiselni so kombinirani ukrepi.</a:t>
            </a:r>
            <a:endParaRPr lang="sl-SI" dirty="0">
              <a:solidFill>
                <a:srgbClr val="006600"/>
              </a:solidFill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3645771" y="5507665"/>
            <a:ext cx="539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intervizija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toriranje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10017973" y="2223090"/>
            <a:ext cx="5336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Zasebno</a:t>
            </a:r>
            <a:endParaRPr lang="sl-SI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Arrow Connector 11"/>
          <p:cNvCxnSpPr/>
          <p:nvPr/>
        </p:nvCxnSpPr>
        <p:spPr>
          <a:xfrm flipH="1">
            <a:off x="6968022" y="2120900"/>
            <a:ext cx="1047936" cy="331849"/>
          </a:xfrm>
          <a:prstGeom prst="straightConnector1">
            <a:avLst/>
          </a:prstGeom>
          <a:ln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/>
          <p:cNvCxnSpPr/>
          <p:nvPr/>
        </p:nvCxnSpPr>
        <p:spPr>
          <a:xfrm>
            <a:off x="9045341" y="2124631"/>
            <a:ext cx="936104" cy="267736"/>
          </a:xfrm>
          <a:prstGeom prst="straightConnector1">
            <a:avLst/>
          </a:prstGeom>
          <a:ln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1137900" y="2286824"/>
            <a:ext cx="644651" cy="2748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</p:spTree>
    <p:extLst>
      <p:ext uri="{BB962C8B-B14F-4D97-AF65-F5344CB8AC3E}">
        <p14:creationId xmlns:p14="http://schemas.microsoft.com/office/powerpoint/2010/main" val="34523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>
          <a:xfrm>
            <a:off x="1463953" y="526494"/>
            <a:ext cx="646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</a:t>
            </a:r>
            <a:r>
              <a:rPr lang="en-US" sz="28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(lat. </a:t>
            </a:r>
            <a:r>
              <a:rPr lang="en-US" sz="2000" b="1" i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US" sz="2000" b="1" i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videre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0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zreti</a:t>
            </a:r>
            <a:r>
              <a:rPr lang="en-US" sz="20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sl-SI" sz="2000" b="1" dirty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794471" y="1694178"/>
            <a:ext cx="6447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≠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mentorstvo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≠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svetovanje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Dotika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čutvenih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vsebin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(ne le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kognitivnih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)! </a:t>
            </a:r>
          </a:p>
        </p:txBody>
      </p:sp>
      <p:sp>
        <p:nvSpPr>
          <p:cNvPr id="12" name="Rectangle 4"/>
          <p:cNvSpPr/>
          <p:nvPr/>
        </p:nvSpPr>
        <p:spPr>
          <a:xfrm>
            <a:off x="638837" y="3191593"/>
            <a:ext cx="2040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Individualna 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kupinska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imska</a:t>
            </a:r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2531776" y="4114923"/>
            <a:ext cx="4836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specifičnost timskega dela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delitev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vlog v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timu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i="1" dirty="0" smtClean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b="1" i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„Ali je „moj“ tim dovolj varen prostor?“</a:t>
            </a:r>
            <a:endParaRPr lang="sl-SI" sz="1600" b="1" i="1" dirty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Supervizijo potrebuje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vsak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član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kot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celota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Povečamo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vključenost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sprejemanje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odločitev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krepitev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vpogleda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611210" y="3239562"/>
            <a:ext cx="4836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strokovnjak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supervizant</a:t>
            </a: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strokovnjak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več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supervizantov</a:t>
            </a: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strokovnjak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67846" y="1668099"/>
            <a:ext cx="4498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sl-SI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refleksija posameznika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tem, kaj </a:t>
            </a:r>
            <a:r>
              <a:rPr lang="sl-SI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poklicno vidi, misli, čuti in dela. </a:t>
            </a:r>
            <a:endParaRPr lang="en-US" sz="16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Namen refleksije je, da se posameznik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zave</a:t>
            </a:r>
            <a:r>
              <a:rPr lang="sl-SI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lastnih miselnih in vedenjskih strategij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vidi v svojem delovnem prostoru tudi </a:t>
            </a:r>
            <a:r>
              <a:rPr lang="sl-SI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drugačne alternative</a:t>
            </a:r>
            <a:r>
              <a:rPr lang="en-US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vidiki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postane </a:t>
            </a:r>
            <a:r>
              <a:rPr lang="sl-SI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sposoben zavestno se odločati za spremembe </a:t>
            </a:r>
            <a:r>
              <a:rPr lang="sl-SI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delu. </a:t>
            </a:r>
            <a:endParaRPr lang="en-US" sz="16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16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 omogoča posamezniku, da pride prek lastnih izkušenj do novih osebnih in strokovnih spoznanj...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sl-S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Kobolt A., Žorga S., 2006</a:t>
            </a:r>
            <a:endParaRPr lang="sl-S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72631" y="2221369"/>
            <a:ext cx="748837" cy="40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1050906" y="841482"/>
            <a:ext cx="8086480" cy="584775"/>
            <a:chOff x="3393328" y="467841"/>
            <a:chExt cx="8086480" cy="584775"/>
          </a:xfrm>
        </p:grpSpPr>
        <p:sp>
          <p:nvSpPr>
            <p:cNvPr id="4" name="Rectangle 7"/>
            <p:cNvSpPr/>
            <p:nvPr/>
          </p:nvSpPr>
          <p:spPr>
            <a:xfrm>
              <a:off x="3393328" y="467841"/>
              <a:ext cx="808648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l-SI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edukativna			podporna</a:t>
              </a:r>
            </a:p>
            <a:p>
              <a:r>
                <a:rPr lang="sl-SI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funkcija			</a:t>
              </a:r>
              <a:r>
                <a:rPr lang="sl-SI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funkcija</a:t>
              </a:r>
              <a:endPara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Left-Right Arrow 8"/>
            <p:cNvSpPr/>
            <p:nvPr/>
          </p:nvSpPr>
          <p:spPr>
            <a:xfrm>
              <a:off x="5283832" y="672541"/>
              <a:ext cx="1206388" cy="360040"/>
            </a:xfrm>
            <a:prstGeom prst="leftRightArrow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Pravokotnik 6"/>
          <p:cNvSpPr/>
          <p:nvPr/>
        </p:nvSpPr>
        <p:spPr>
          <a:xfrm>
            <a:off x="2941410" y="2234232"/>
            <a:ext cx="1312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vodstvena </a:t>
            </a:r>
          </a:p>
          <a:p>
            <a:pPr algn="ctr"/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funkcija</a:t>
            </a:r>
            <a:endParaRPr lang="sl-SI" sz="1600" dirty="0"/>
          </a:p>
        </p:txBody>
      </p:sp>
      <p:sp>
        <p:nvSpPr>
          <p:cNvPr id="8" name="Puščica dol 7"/>
          <p:cNvSpPr/>
          <p:nvPr/>
        </p:nvSpPr>
        <p:spPr>
          <a:xfrm>
            <a:off x="3352561" y="1664298"/>
            <a:ext cx="384086" cy="370773"/>
          </a:xfrm>
          <a:prstGeom prst="down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339966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642042" y="297666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321029" y="2220573"/>
            <a:ext cx="64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1" name="Desni zaviti oklepaj 10"/>
          <p:cNvSpPr/>
          <p:nvPr/>
        </p:nvSpPr>
        <p:spPr>
          <a:xfrm>
            <a:off x="6620296" y="554910"/>
            <a:ext cx="311285" cy="3307404"/>
          </a:xfrm>
          <a:prstGeom prst="rightBrac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7174960" y="2051296"/>
            <a:ext cx="316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 naj bo </a:t>
            </a:r>
            <a:r>
              <a:rPr lang="sl-SI" b="1" dirty="0" err="1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supervizor</a:t>
            </a:r>
            <a:r>
              <a:rPr lang="sl-SI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sl-SI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853166" y="4051087"/>
            <a:ext cx="90401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Vprašanje realne dosegljivosti in izziv s ciljem:</a:t>
            </a:r>
          </a:p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6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upervizija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 del sistemske skrbi za zdravstvene delavce ter posledično ukrep za boljšo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zdravstven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oskrbo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težko bolnih in njihovih svojcev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F6CA648C-87C1-47C9-AB16-1CF8F099C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930BFD73-CE3D-432C-9A2F-5CA3FB0FD462}"/>
              </a:ext>
            </a:extLst>
          </p:cNvPr>
          <p:cNvSpPr/>
          <p:nvPr/>
        </p:nvSpPr>
        <p:spPr>
          <a:xfrm>
            <a:off x="1024364" y="1234380"/>
            <a:ext cx="334136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INTERVIZIJA – </a:t>
            </a:r>
          </a:p>
          <a:p>
            <a:r>
              <a:rPr lang="sl-SI" sz="1600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 brez supervizorja“</a:t>
            </a:r>
          </a:p>
          <a:p>
            <a:r>
              <a:rPr lang="sl-SI" sz="16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skupina sodelavcev,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kolegov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Formalna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neformalna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615515-F17F-4A3E-BDC1-BEFB332A4CF5}"/>
              </a:ext>
            </a:extLst>
          </p:cNvPr>
          <p:cNvSpPr/>
          <p:nvPr/>
        </p:nvSpPr>
        <p:spPr>
          <a:xfrm>
            <a:off x="1024364" y="3707364"/>
            <a:ext cx="10622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Prva psihološka pomoč in krizne intervencije ob travmatskih dogodkih na delovnem mestu – 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Zunanji izvajalci (problem plačila, dostopnosti)</a:t>
            </a: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„Pravilnik </a:t>
            </a:r>
            <a:r>
              <a:rPr lang="sl-SI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sl-SI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psihološki pomoči in psihološki podpori zaposlenim na OI“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099" y="1234380"/>
            <a:ext cx="3369155" cy="19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0B4BE032-FA6B-4A89-A4D5-9E46B06BF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26CA43-3F9C-4F40-B9E7-8A9A84A8C344}"/>
              </a:ext>
            </a:extLst>
          </p:cNvPr>
          <p:cNvSpPr/>
          <p:nvPr/>
        </p:nvSpPr>
        <p:spPr>
          <a:xfrm>
            <a:off x="1658652" y="699020"/>
            <a:ext cx="432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SPOPRIJEMANJE</a:t>
            </a:r>
            <a:r>
              <a:rPr lang="sl-SI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0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STRESOM</a:t>
            </a:r>
            <a:endParaRPr lang="sl-SI" b="1" dirty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61F77A7-1270-4058-884C-7CEBF2889540}"/>
              </a:ext>
            </a:extLst>
          </p:cNvPr>
          <p:cNvSpPr/>
          <p:nvPr/>
        </p:nvSpPr>
        <p:spPr>
          <a:xfrm>
            <a:off x="1685277" y="1338753"/>
            <a:ext cx="8435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  <a:r>
              <a:rPr lang="sl-SI" alt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sl-SI" altLang="sl-SI" b="1" dirty="0">
                <a:latin typeface="Verdana" panose="020B0604030504040204" pitchFamily="34" charset="0"/>
                <a:ea typeface="Verdana" panose="020B0604030504040204" pitchFamily="34" charset="0"/>
              </a:rPr>
              <a:t>proces</a:t>
            </a:r>
            <a:r>
              <a:rPr lang="sl-SI" altLang="sl-SI" dirty="0">
                <a:latin typeface="Verdana" panose="020B0604030504040204" pitchFamily="34" charset="0"/>
                <a:ea typeface="Verdana" panose="020B0604030504040204" pitchFamily="34" charset="0"/>
              </a:rPr>
              <a:t>, ki vključuje kognitivne in vedenjske poskuse </a:t>
            </a:r>
            <a:r>
              <a:rPr lang="sl-SI" altLang="sl-SI" b="1" dirty="0">
                <a:latin typeface="Verdana" panose="020B0604030504040204" pitchFamily="34" charset="0"/>
                <a:ea typeface="Verdana" panose="020B0604030504040204" pitchFamily="34" charset="0"/>
              </a:rPr>
              <a:t>obvladati, zmanjšati oz. vzdržati notranje in/ali zunanje zahteve</a:t>
            </a:r>
            <a:r>
              <a:rPr lang="sl-SI" altLang="sl-SI" dirty="0">
                <a:latin typeface="Verdana" panose="020B0604030504040204" pitchFamily="34" charset="0"/>
                <a:ea typeface="Verdana" panose="020B0604030504040204" pitchFamily="34" charset="0"/>
              </a:rPr>
              <a:t>, ki so nastale kot rezultat stresne situacije.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BCC93-39B0-4933-9D5A-C7EB9B31B432}"/>
              </a:ext>
            </a:extLst>
          </p:cNvPr>
          <p:cNvSpPr/>
          <p:nvPr/>
        </p:nvSpPr>
        <p:spPr>
          <a:xfrm>
            <a:off x="977900" y="43429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Neučinkoviti načini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spoprijemanja:</a:t>
            </a:r>
            <a:endParaRPr lang="sl-SI" alt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zatiranje čustev,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zapiranje vase,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pasivnost,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pretirana odvisnost od drugih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stresanje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slabe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volje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druge</a:t>
            </a: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kompulzivno nakupovanje,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poseganje po sladkarijah, PAS,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vdanost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v usodo…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CEE9C8-D8BE-470D-B662-5E64EE0665D1}"/>
              </a:ext>
            </a:extLst>
          </p:cNvPr>
          <p:cNvSpPr/>
          <p:nvPr/>
        </p:nvSpPr>
        <p:spPr>
          <a:xfrm>
            <a:off x="803779" y="2542904"/>
            <a:ext cx="4555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Učinkoviti načini spoprijemanja:</a:t>
            </a:r>
          </a:p>
          <a:p>
            <a:pPr>
              <a:buFontTx/>
              <a:buChar char="-"/>
            </a:pP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miselne </a:t>
            </a:r>
            <a:r>
              <a:rPr lang="sl-SI" altLang="sl-SI" sz="1600" i="1" dirty="0">
                <a:latin typeface="Verdana" panose="020B0604030504040204" pitchFamily="34" charset="0"/>
                <a:ea typeface="Verdana" panose="020B0604030504040204" pitchFamily="34" charset="0"/>
              </a:rPr>
              <a:t>strategije</a:t>
            </a:r>
          </a:p>
          <a:p>
            <a:pPr marL="274320" lvl="1"/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načini, kako lahko razmišljaš)</a:t>
            </a:r>
          </a:p>
          <a:p>
            <a:pPr>
              <a:buFontTx/>
              <a:buChar char="-"/>
            </a:pP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akcijske </a:t>
            </a:r>
            <a:r>
              <a:rPr lang="sl-SI" altLang="sl-SI" sz="1600" i="1" dirty="0">
                <a:latin typeface="Verdana" panose="020B0604030504040204" pitchFamily="34" charset="0"/>
                <a:ea typeface="Verdana" panose="020B0604030504040204" pitchFamily="34" charset="0"/>
              </a:rPr>
              <a:t>strategije</a:t>
            </a:r>
          </a:p>
          <a:p>
            <a:r>
              <a:rPr lang="en-US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stvari, ki jih lahko narediš)</a:t>
            </a:r>
          </a:p>
          <a:p>
            <a:pPr>
              <a:buFontTx/>
              <a:buChar char="-"/>
            </a:pP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druge </a:t>
            </a:r>
            <a:r>
              <a:rPr lang="sl-SI" altLang="sl-SI" sz="1600" i="1" dirty="0">
                <a:latin typeface="Verdana" panose="020B0604030504040204" pitchFamily="34" charset="0"/>
                <a:ea typeface="Verdana" panose="020B0604030504040204" pitchFamily="34" charset="0"/>
              </a:rPr>
              <a:t>strategije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065" y="2768600"/>
            <a:ext cx="5712459" cy="35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2FEFE15E-570D-411F-B8FF-3B63014DB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E55312-011C-410C-9D6A-80A6DA5B6640}"/>
              </a:ext>
            </a:extLst>
          </p:cNvPr>
          <p:cNvSpPr/>
          <p:nvPr/>
        </p:nvSpPr>
        <p:spPr>
          <a:xfrm>
            <a:off x="1052632" y="1003547"/>
            <a:ext cx="7967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20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MISELNE STRATEGIJE – </a:t>
            </a:r>
            <a:r>
              <a:rPr lang="sl-SI" alt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  <a:t>načini, kako lahko razmišljaš </a:t>
            </a:r>
            <a:endParaRPr lang="aa-ET" sz="2000" b="1" dirty="0"/>
          </a:p>
        </p:txBody>
      </p:sp>
      <p:sp>
        <p:nvSpPr>
          <p:cNvPr id="6" name="Označba mesta vsebine 2">
            <a:extLst>
              <a:ext uri="{FF2B5EF4-FFF2-40B4-BE49-F238E27FC236}">
                <a16:creationId xmlns="" xmlns:a16="http://schemas.microsoft.com/office/drawing/2014/main" id="{AC4B07D4-02B4-4C71-B406-DA9834E0110B}"/>
              </a:ext>
            </a:extLst>
          </p:cNvPr>
          <p:cNvSpPr txBox="1">
            <a:spLocks/>
          </p:cNvSpPr>
          <p:nvPr/>
        </p:nvSpPr>
        <p:spPr>
          <a:xfrm>
            <a:off x="294968" y="1956619"/>
            <a:ext cx="11385755" cy="4493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1800" b="1" dirty="0">
                <a:latin typeface="Verdana" panose="020B0604030504040204" pitchFamily="34" charset="0"/>
                <a:ea typeface="Verdana" panose="020B0604030504040204" pitchFamily="34" charset="0"/>
              </a:rPr>
              <a:t>prepoznava in preoblikovanje izkrivljenih misli 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„Tega mi ne bo uspelo speljati.“ -  napovedovanje prihodnosti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„Ziher sem naredila grozno napako.“ - katastrofiziranje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„Nič nisem naredila.“ - razvrednotenje pozitivnega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„Vse mora biti dokončano. Mora mi uspeti.“ - visoki standardi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„Jaz sem kriva za konflikt.“ - poosebljanje		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„Sodelavci so problematični.“ – obtoževanje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1800" b="1" dirty="0">
                <a:latin typeface="Verdana" panose="020B0604030504040204" pitchFamily="34" charset="0"/>
                <a:ea typeface="Verdana" panose="020B0604030504040204" pitchFamily="34" charset="0"/>
              </a:rPr>
              <a:t>realna pričakovanja in notranja pravila  </a:t>
            </a:r>
          </a:p>
          <a:p>
            <a:pPr marL="274320" lvl="1" indent="0">
              <a:buNone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Nefunkcionalna pravila.</a:t>
            </a:r>
          </a:p>
          <a:p>
            <a:pPr marL="731520" lvl="2" indent="0">
              <a:buNone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„Najprej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delo, potem vse ostalo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.“</a:t>
            </a: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31520" lvl="2" indent="0">
              <a:buNone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„Zmeraj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moram vskočiti na pomoč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.“</a:t>
            </a: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31520" lvl="2" indent="0">
              <a:buNone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„Reči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NE se v službi ne spodobi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.“</a:t>
            </a: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lvl="1" indent="0">
              <a:buFont typeface="Arial" panose="020B0604020202020204" pitchFamily="34" charset="0"/>
              <a:buNone/>
            </a:pPr>
            <a:endParaRPr lang="sl-SI" alt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2E53339D-D2C1-4003-BD3D-39B29B314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C8D7D2-0F11-4A85-8F13-C424F4288CDC}"/>
              </a:ext>
            </a:extLst>
          </p:cNvPr>
          <p:cNvSpPr/>
          <p:nvPr/>
        </p:nvSpPr>
        <p:spPr>
          <a:xfrm>
            <a:off x="1540735" y="785150"/>
            <a:ext cx="108736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b="1" dirty="0">
                <a:latin typeface="Verdana" panose="020B0604030504040204" pitchFamily="34" charset="0"/>
                <a:ea typeface="Verdana" panose="020B0604030504040204" pitchFamily="34" charset="0"/>
              </a:rPr>
              <a:t>Ohraniti pravo perspektivo v življenju</a:t>
            </a:r>
          </a:p>
          <a:p>
            <a:pPr lvl="8"/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življenje ≠ delo</a:t>
            </a:r>
          </a:p>
          <a:p>
            <a:pPr lvl="8"/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življenje &gt; delo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Odnos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in stališča do dela, drugih ljudi, sodelavcev, spreminjanja, minljivosti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C0ED05-1BAA-4C68-B82F-2524EF515FD6}"/>
              </a:ext>
            </a:extLst>
          </p:cNvPr>
          <p:cNvSpPr/>
          <p:nvPr/>
        </p:nvSpPr>
        <p:spPr>
          <a:xfrm>
            <a:off x="472964" y="2659632"/>
            <a:ext cx="1048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Poznavanje situacij, ki spravijo v stisko;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vsebine, ki „prebijajo“, ki jih „odnašamo“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="" xmlns:a16="http://schemas.microsoft.com/office/drawing/2014/main" id="{09BD1717-43BE-4377-9E6B-68DFE62EA058}"/>
              </a:ext>
            </a:extLst>
          </p:cNvPr>
          <p:cNvSpPr/>
          <p:nvPr/>
        </p:nvSpPr>
        <p:spPr>
          <a:xfrm>
            <a:off x="472964" y="3968488"/>
            <a:ext cx="665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Pogledati nase tako, kot pogledamo na bolnika!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="" xmlns:a16="http://schemas.microsoft.com/office/drawing/2014/main" id="{B7E4672B-FD12-48EA-A3E5-8E7A22C76115}"/>
              </a:ext>
            </a:extLst>
          </p:cNvPr>
          <p:cNvSpPr/>
          <p:nvPr/>
        </p:nvSpPr>
        <p:spPr>
          <a:xfrm>
            <a:off x="472964" y="3315802"/>
            <a:ext cx="5421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Pogovoriti se z nekom, ki nas razume!</a:t>
            </a:r>
          </a:p>
        </p:txBody>
      </p:sp>
    </p:spTree>
    <p:extLst>
      <p:ext uri="{BB962C8B-B14F-4D97-AF65-F5344CB8AC3E}">
        <p14:creationId xmlns:p14="http://schemas.microsoft.com/office/powerpoint/2010/main" val="12692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E48289FE-70B5-4B69-A6E2-4E3E1A8E3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A3C6BF-B614-4071-A411-3C16FA9F7BC6}"/>
              </a:ext>
            </a:extLst>
          </p:cNvPr>
          <p:cNvSpPr/>
          <p:nvPr/>
        </p:nvSpPr>
        <p:spPr>
          <a:xfrm>
            <a:off x="2569435" y="622894"/>
            <a:ext cx="687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AKCIJSKE STRATEGIJE – </a:t>
            </a:r>
            <a:r>
              <a:rPr lang="sl-SI" altLang="sl-SI" b="1" dirty="0">
                <a:latin typeface="Verdana" panose="020B0604030504040204" pitchFamily="34" charset="0"/>
                <a:ea typeface="Verdana" panose="020B0604030504040204" pitchFamily="34" charset="0"/>
              </a:rPr>
              <a:t>načini, ki jih lahko narediš</a:t>
            </a:r>
            <a:endParaRPr lang="aa-ET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38031D-D608-43CF-9701-36959060A2FB}"/>
              </a:ext>
            </a:extLst>
          </p:cNvPr>
          <p:cNvSpPr/>
          <p:nvPr/>
        </p:nvSpPr>
        <p:spPr>
          <a:xfrm>
            <a:off x="659157" y="1693092"/>
            <a:ext cx="6464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olj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) učinkovita izraba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časa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Čas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malice,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odmor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 pa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tudi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neformalno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intervizijo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Sprotno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reševanje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nesoglasij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negovanje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timskih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odnosov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Naučiti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pohvaliti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nagraditi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dobro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opravljeno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delo</a:t>
            </a:r>
            <a:endParaRPr lang="en-US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Krepitev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samoopazovanja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samozavedanja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postajam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preveč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vpleten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Odmaknjen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Ciničen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pustim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žalovati</a:t>
            </a:r>
            <a:r>
              <a:rPr lang="en-US" altLang="sl-SI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? …</a:t>
            </a:r>
          </a:p>
          <a:p>
            <a:pPr lvl="1"/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elesna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aktivnost in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prehrana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Vaje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sproščanja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čuječnosti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Humor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B38031D-D608-43CF-9701-36959060A2FB}"/>
              </a:ext>
            </a:extLst>
          </p:cNvPr>
          <p:cNvSpPr/>
          <p:nvPr/>
        </p:nvSpPr>
        <p:spPr>
          <a:xfrm>
            <a:off x="7402858" y="1369136"/>
            <a:ext cx="4547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sl-SI" sz="16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sl-SI" altLang="sl-SI" sz="16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ktivno preživljanje </a:t>
            </a:r>
            <a:r>
              <a:rPr lang="en-US" altLang="sl-SI" sz="16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en-US" altLang="sl-SI" sz="1600" b="1" dirty="0" err="1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osmišljanje</a:t>
            </a:r>
            <a:r>
              <a:rPr lang="en-US" altLang="sl-SI" sz="16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6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prostega časa</a:t>
            </a:r>
          </a:p>
          <a:p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Iskanje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ravnovesja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službo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družinskimi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obveznostmi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hobiji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Negovanje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aktivnosti, ki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razbremenijo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pogovor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telesna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aktivnost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napolnijo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energijo in dajejo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smisel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umetnost, narava,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duhovnost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Hobiji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– tudi taki, ki niso povezani s pomočjo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drugim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Negovanje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medosebnih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odnoso</a:t>
            </a:r>
            <a:r>
              <a:rPr lang="en-US" alt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endParaRPr lang="en-US" alt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... Z najožjimi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... Socialna mreža izven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zdravstva</a:t>
            </a: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-220073" y="658380"/>
            <a:ext cx="1174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Drobne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stvari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lahko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pomagajo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sl-SI" dirty="0"/>
          </a:p>
        </p:txBody>
      </p:sp>
      <p:sp>
        <p:nvSpPr>
          <p:cNvPr id="6" name="PoljeZBesedilom 1"/>
          <p:cNvSpPr txBox="1"/>
          <p:nvPr/>
        </p:nvSpPr>
        <p:spPr>
          <a:xfrm>
            <a:off x="659157" y="2259869"/>
            <a:ext cx="564634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Kearney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idr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 (2009)</a:t>
            </a:r>
          </a:p>
          <a:p>
            <a:pPr lvl="0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Rituali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preklop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osebno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profesionalno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identiteto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Zavedaje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trenutka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tukaj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zdaj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prizemljitev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” –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npr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pozornost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nameniti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občutkom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kjer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stopala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stikajo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s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podlago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opomniki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”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npr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 4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globoke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trebušne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vdihe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pol minute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tišine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timom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samonagrajevanje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”,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npr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odmor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kavo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“time out”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nekaj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minut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čustveni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preplavljenosti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449" y="2448881"/>
            <a:ext cx="5346700" cy="300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4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E6F69BA9-C735-4D53-A582-54A21B3DA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06FF34-EC63-4FAE-AE70-659245B69D87}"/>
              </a:ext>
            </a:extLst>
          </p:cNvPr>
          <p:cNvSpPr/>
          <p:nvPr/>
        </p:nvSpPr>
        <p:spPr>
          <a:xfrm>
            <a:off x="1975945" y="538753"/>
            <a:ext cx="7844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ctr">
              <a:buFontTx/>
              <a:buAutoNum type="arabicPeriod"/>
            </a:pPr>
            <a:endParaRPr lang="sl-SI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l-SI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Stres doživljamo, </a:t>
            </a:r>
            <a:r>
              <a:rPr lang="sl-SI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kadar </a:t>
            </a:r>
            <a:r>
              <a:rPr lang="sl-SI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ocenjujemo, </a:t>
            </a:r>
            <a:endParaRPr lang="en-US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l-SI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 obremenit</a:t>
            </a:r>
            <a:r>
              <a:rPr lang="en-US" b="1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ve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neke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situacije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b="1" u="sng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stresor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sl-SI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l-SI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presegajo </a:t>
            </a:r>
            <a:r>
              <a:rPr lang="sl-SI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naše </a:t>
            </a:r>
            <a:r>
              <a:rPr lang="sl-SI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zmožnosti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oz. </a:t>
            </a:r>
            <a:r>
              <a:rPr lang="en-US" b="1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vire</a:t>
            </a:r>
            <a:r>
              <a:rPr lang="sl-SI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za spoprijemanje.</a:t>
            </a:r>
          </a:p>
          <a:p>
            <a:pPr marL="514350" indent="-514350" algn="ctr">
              <a:buAutoNum type="arabicPeriod"/>
            </a:pPr>
            <a:endParaRPr lang="aa-ET" b="1" dirty="0">
              <a:solidFill>
                <a:srgbClr val="003300"/>
              </a:solidFill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3351483" y="3115582"/>
            <a:ext cx="1572188" cy="154111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BBB5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Viri</a:t>
            </a:r>
            <a:endParaRPr kumimoji="0" lang="en-US" altLang="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@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Zahteve</a:t>
            </a:r>
            <a:endParaRPr kumimoji="0" lang="en-US" altLang="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537158" y="3115582"/>
            <a:ext cx="1623634" cy="15074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BBB5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Zahteve</a:t>
            </a:r>
            <a:endParaRPr kumimoji="0" lang="en-US" altLang="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@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Viri</a:t>
            </a:r>
            <a:endParaRPr kumimoji="0" lang="en-US" altLang="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4731672" y="4679426"/>
            <a:ext cx="2001329" cy="1364378"/>
          </a:xfrm>
          <a:prstGeom prst="ellipse">
            <a:avLst/>
          </a:prstGeom>
          <a:solidFill>
            <a:srgbClr val="92D050"/>
          </a:solidFill>
          <a:ln w="25400">
            <a:solidFill>
              <a:srgbClr val="9BBB5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STRES NA DELOVNEM MESTU</a:t>
            </a:r>
            <a:endParaRPr kumimoji="0" lang="en-US" altLang="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Connector 21"/>
          <p:cNvCxnSpPr>
            <a:stCxn id="19" idx="2"/>
            <a:endCxn id="20" idx="6"/>
          </p:cNvCxnSpPr>
          <p:nvPr/>
        </p:nvCxnSpPr>
        <p:spPr>
          <a:xfrm flipV="1">
            <a:off x="3351483" y="3869312"/>
            <a:ext cx="4809309" cy="168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32337" y="3886139"/>
            <a:ext cx="0" cy="70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364779" y="2664699"/>
            <a:ext cx="1927883" cy="37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POSAMEZNIK</a:t>
            </a:r>
            <a:endParaRPr kumimoji="0" lang="en-US" altLang="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351483" y="2643808"/>
            <a:ext cx="1572188" cy="39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@Microsoft YaHei" panose="020B0503020204020204" pitchFamily="34" charset="-122"/>
                <a:cs typeface="Arial" panose="020B0604020202020204" pitchFamily="34" charset="0"/>
              </a:rPr>
              <a:t>SITUACIJA</a:t>
            </a:r>
            <a:endParaRPr kumimoji="0" lang="en-US" altLang="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196662" y="-4770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196662" y="-198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10197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884" y="1446296"/>
            <a:ext cx="5449073" cy="395017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16888" y="4597652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516888" y="4203339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Humor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516888" y="3834507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Zasebno življenje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516888" y="3469802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Družina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555472" y="3088641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Sočutje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516888" y="2723938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Rituali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2555472" y="2318700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555472" y="1956816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Supervizija</a:t>
            </a:r>
            <a:endParaRPr lang="sl-SI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516888" y="1593103"/>
            <a:ext cx="2283226" cy="1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Razvedrilo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111649" y="5451863"/>
            <a:ext cx="2569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Müller 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et al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Schmerz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2009 </a:t>
            </a:r>
            <a:endParaRPr lang="sl-S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2516888" y="5837113"/>
            <a:ext cx="716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 3: Deleži močno in zelo močno izraženih varovalnih dejavnikov, N=873</a:t>
            </a:r>
          </a:p>
        </p:txBody>
      </p:sp>
    </p:spTree>
    <p:extLst>
      <p:ext uri="{BB962C8B-B14F-4D97-AF65-F5344CB8AC3E}">
        <p14:creationId xmlns:p14="http://schemas.microsoft.com/office/powerpoint/2010/main" val="16900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8532" y="5562077"/>
            <a:ext cx="33233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Hvala</a:t>
            </a:r>
            <a:r>
              <a:rPr lang="en-US" sz="22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22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pozornost</a:t>
            </a:r>
            <a:r>
              <a:rPr lang="en-US" sz="22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sl-SI" sz="2200" b="1" dirty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495" y="3705993"/>
            <a:ext cx="67218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 zase je sestavljena iz številnih majhnih, drobcenih aktivnosti, dejanj, opravil, besed, nenazadnje tudi lastnih misli, ko razmišljamo o sebi ali o svojih dejanjih.</a:t>
            </a:r>
          </a:p>
          <a:p>
            <a:pPr algn="ctr"/>
            <a:r>
              <a:rPr lang="sl-SI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(Simonič A.)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157" y="1997834"/>
            <a:ext cx="7446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</a:t>
            </a:r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skrbimo za druge, moramo znati poskrbeti tudi zase!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7" y="2937547"/>
            <a:ext cx="3389670" cy="338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8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074" y="658380"/>
            <a:ext cx="2069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Literatura</a:t>
            </a:r>
            <a:r>
              <a:rPr lang="en-US" sz="2200" b="1" dirty="0" smtClean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sl-SI" sz="2200" b="1" dirty="0">
              <a:solidFill>
                <a:srgbClr val="3399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010" y="1378401"/>
            <a:ext cx="112280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/>
              <a:t>Cherny, Nathan I., Batsheva Werman in Michael Kearney (2015) 'Burnout, compassion fatigue, and moral distress in palliative care', v Nathan Cherny idr. (ur.), </a:t>
            </a:r>
            <a:r>
              <a:rPr lang="sl-SI" sz="1600" i="1" dirty="0"/>
              <a:t>Oxford Textbook of Palliative Medicine</a:t>
            </a:r>
            <a:r>
              <a:rPr lang="sl-SI" sz="1600" dirty="0"/>
              <a:t>, 5 edn, Oxford Textbook </a:t>
            </a:r>
            <a:endParaRPr lang="en-US" sz="1600" dirty="0" smtClean="0"/>
          </a:p>
          <a:p>
            <a:endParaRPr lang="sl-SI" sz="1600" dirty="0"/>
          </a:p>
          <a:p>
            <a:r>
              <a:rPr lang="sl-SI" sz="1600" dirty="0"/>
              <a:t>Kherbache, A., Mertens, E. in Denier, Y. (2022). Moral distress in medicine: An ethical analysis. </a:t>
            </a:r>
            <a:r>
              <a:rPr lang="sl-SI" sz="1600" i="1" dirty="0"/>
              <a:t>Journal of Health Psychology</a:t>
            </a:r>
            <a:r>
              <a:rPr lang="sl-SI" sz="1600" dirty="0"/>
              <a:t>, </a:t>
            </a:r>
            <a:r>
              <a:rPr lang="sl-SI" sz="1600" i="1" dirty="0"/>
              <a:t>27</a:t>
            </a:r>
            <a:r>
              <a:rPr lang="sl-SI" sz="1600" dirty="0"/>
              <a:t>(8), 1971–1990. </a:t>
            </a:r>
            <a:endParaRPr lang="en-US" sz="1600" dirty="0" smtClean="0"/>
          </a:p>
          <a:p>
            <a:endParaRPr lang="sl-SI" sz="1600" dirty="0"/>
          </a:p>
          <a:p>
            <a:r>
              <a:rPr lang="sl-SI" sz="1600" dirty="0"/>
              <a:t>Vachon Mary LS. (1995). Hospice / Palliative Care : a Review. </a:t>
            </a:r>
            <a:r>
              <a:rPr lang="sl-SI" sz="1600" i="1" dirty="0"/>
              <a:t>Palliative medicine</a:t>
            </a:r>
            <a:r>
              <a:rPr lang="sl-SI" sz="1600" dirty="0"/>
              <a:t>, (9), 91–122</a:t>
            </a:r>
            <a:r>
              <a:rPr lang="sl-SI" sz="1600" dirty="0" smtClean="0"/>
              <a:t>.</a:t>
            </a:r>
            <a:endParaRPr lang="en-US" sz="1600" dirty="0" smtClean="0"/>
          </a:p>
          <a:p>
            <a:endParaRPr lang="sl-SI" sz="1600" dirty="0"/>
          </a:p>
          <a:p>
            <a:r>
              <a:rPr lang="sl-SI" sz="1600" dirty="0"/>
              <a:t>Rotenstein, L. S., Torre, M., Ramos, M. A., Rosales, R. C., Guille, C., Sen, S. in Mata, D. A. (2018). Prevalence of burnout among physicians a systematic review. </a:t>
            </a:r>
            <a:r>
              <a:rPr lang="sl-SI" sz="1600" i="1" dirty="0"/>
              <a:t>JAMA - Journal of the American Medical Association</a:t>
            </a:r>
            <a:r>
              <a:rPr lang="sl-SI" sz="1600" dirty="0"/>
              <a:t>, </a:t>
            </a:r>
            <a:r>
              <a:rPr lang="sl-SI" sz="1600" i="1" dirty="0"/>
              <a:t>320</a:t>
            </a:r>
            <a:r>
              <a:rPr lang="sl-SI" sz="1600" dirty="0"/>
              <a:t>(11), 1131–1150. </a:t>
            </a:r>
            <a:endParaRPr lang="en-US" sz="1600" dirty="0" smtClean="0"/>
          </a:p>
          <a:p>
            <a:endParaRPr lang="sl-SI" sz="1600" dirty="0"/>
          </a:p>
          <a:p>
            <a:r>
              <a:rPr lang="sl-SI" sz="1600" dirty="0"/>
              <a:t>Pereira, S. M., Fonseca, A. M. in Carvalho, A. S. (2011). Burnout in palliative care: A systematic review. </a:t>
            </a:r>
            <a:r>
              <a:rPr lang="sl-SI" sz="1600" i="1" dirty="0"/>
              <a:t>Nursing Ethics</a:t>
            </a:r>
            <a:r>
              <a:rPr lang="sl-SI" sz="1600" dirty="0"/>
              <a:t>, </a:t>
            </a:r>
            <a:r>
              <a:rPr lang="sl-SI" sz="1600" i="1" dirty="0"/>
              <a:t>18</a:t>
            </a:r>
            <a:r>
              <a:rPr lang="sl-SI" sz="1600" dirty="0"/>
              <a:t>(3), 317–326. </a:t>
            </a:r>
            <a:endParaRPr lang="en-US" sz="1600" dirty="0" smtClean="0"/>
          </a:p>
          <a:p>
            <a:endParaRPr lang="sl-SI" sz="1600" dirty="0"/>
          </a:p>
          <a:p>
            <a:r>
              <a:rPr lang="sl-SI" sz="1600" dirty="0"/>
              <a:t>M. Müller; D. Pfister; S. Markett; B. Jaspers (2009). </a:t>
            </a:r>
            <a:r>
              <a:rPr lang="sl-SI" sz="1600" i="1" dirty="0"/>
              <a:t>Wie viel Tod verträgt das Team?. , 23(6), 600–608. </a:t>
            </a:r>
            <a:endParaRPr lang="sl-SI" sz="1600" dirty="0"/>
          </a:p>
          <a:p>
            <a:r>
              <a:rPr lang="sl-SI" sz="1600" dirty="0"/>
              <a:t>Baqeas, M. H., Davis, J. in Copnell, B. (2021). Compassion fatigue and compassion satisfaction among palliative care health providers: a scoping review. </a:t>
            </a:r>
            <a:r>
              <a:rPr lang="sl-SI" sz="1600" i="1" dirty="0"/>
              <a:t>BMC Palliative Care</a:t>
            </a:r>
            <a:r>
              <a:rPr lang="sl-SI" sz="1600" dirty="0"/>
              <a:t>, </a:t>
            </a:r>
            <a:r>
              <a:rPr lang="sl-SI" sz="1600" i="1" dirty="0"/>
              <a:t>20</a:t>
            </a:r>
            <a:r>
              <a:rPr lang="sl-SI" sz="1600" dirty="0"/>
              <a:t>(1). </a:t>
            </a:r>
            <a:endParaRPr lang="en-US" sz="1600" dirty="0" smtClean="0"/>
          </a:p>
          <a:p>
            <a:endParaRPr lang="sl-SI" sz="1600" dirty="0"/>
          </a:p>
          <a:p>
            <a:r>
              <a:rPr lang="sl-SI" sz="1600" dirty="0"/>
              <a:t>Kearney, Michael K.; Weininger, Radhule B.; Vachon, Mary L. S.; Harrison, Richard L.; Mount, Balfour M. (2009). Self-care of Physicians Caring for Patients at the End of Life. JAMA, 301(11), 1155</a:t>
            </a:r>
            <a:r>
              <a:rPr lang="sl-SI" sz="1600" dirty="0" smtClean="0"/>
              <a:t>–.</a:t>
            </a:r>
            <a:endParaRPr lang="sl-SI" sz="1600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E6F69BA9-C735-4D53-A582-54A21B3DA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CDB66D6-9081-4099-B796-240060F4D8D8}"/>
              </a:ext>
            </a:extLst>
          </p:cNvPr>
          <p:cNvSpPr/>
          <p:nvPr/>
        </p:nvSpPr>
        <p:spPr>
          <a:xfrm>
            <a:off x="472894" y="1547619"/>
            <a:ext cx="6003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Srečevanje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bolniki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napredovalo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boleznijo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Proces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umiranja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konstantne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izgube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Srečevanje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z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nemočjo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ranljivostjo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minljivostjo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Zavedanje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lastne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smrtnosti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končanja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odnosov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Stiske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bolnikov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njihovih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družin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Obremenjujoči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simptomi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Oteževalne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okoliščine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Nepripravljenost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smrt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Nerealna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pričakovanja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glede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zdravljenja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Odnosi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komunikacija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Sporočanje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slabe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novice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Pogoji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dela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organizacijski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dejavniki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Težave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izvajanju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paliativne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oskrbe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Pomanjkanje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znanja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veščin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časa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Neustrezna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organizacija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dela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6" name="Pravokotnik 5"/>
          <p:cNvSpPr/>
          <p:nvPr/>
        </p:nvSpPr>
        <p:spPr>
          <a:xfrm>
            <a:off x="659157" y="6222732"/>
            <a:ext cx="8383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Simonič A., Peternel A., 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Cherny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idr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2015;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Keidel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2002</a:t>
            </a:r>
            <a:endParaRPr lang="sl-S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CDB66D6-9081-4099-B796-240060F4D8D8}"/>
              </a:ext>
            </a:extLst>
          </p:cNvPr>
          <p:cNvSpPr/>
          <p:nvPr/>
        </p:nvSpPr>
        <p:spPr>
          <a:xfrm>
            <a:off x="1583678" y="801624"/>
            <a:ext cx="99880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povezano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inherentnimi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stresorji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viri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stiske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5" name="Skupina 20"/>
          <p:cNvGrpSpPr/>
          <p:nvPr/>
        </p:nvGrpSpPr>
        <p:grpSpPr>
          <a:xfrm>
            <a:off x="5822312" y="1962696"/>
            <a:ext cx="6141874" cy="3553385"/>
            <a:chOff x="5446607" y="1311093"/>
            <a:chExt cx="6141874" cy="3553385"/>
          </a:xfrm>
        </p:grpSpPr>
        <p:pic>
          <p:nvPicPr>
            <p:cNvPr id="26" name="Slika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7104" y="1311093"/>
              <a:ext cx="5041377" cy="3553385"/>
            </a:xfrm>
            <a:prstGeom prst="rect">
              <a:avLst/>
            </a:prstGeom>
          </p:spPr>
        </p:pic>
        <p:sp>
          <p:nvSpPr>
            <p:cNvPr id="27" name="Pravokotnik 9"/>
            <p:cNvSpPr/>
            <p:nvPr/>
          </p:nvSpPr>
          <p:spPr>
            <a:xfrm>
              <a:off x="6192331" y="4201587"/>
              <a:ext cx="2283226" cy="1789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Zahteve paliativne oskrbe</a:t>
              </a:r>
            </a:p>
          </p:txBody>
        </p:sp>
        <p:sp>
          <p:nvSpPr>
            <p:cNvPr id="28" name="Pravokotnik 10"/>
            <p:cNvSpPr/>
            <p:nvPr/>
          </p:nvSpPr>
          <p:spPr>
            <a:xfrm>
              <a:off x="6202009" y="3914774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Poseben odnos do bolnikov</a:t>
              </a:r>
            </a:p>
          </p:txBody>
        </p:sp>
        <p:sp>
          <p:nvSpPr>
            <p:cNvPr id="29" name="Pravokotnik 11"/>
            <p:cNvSpPr/>
            <p:nvPr/>
          </p:nvSpPr>
          <p:spPr>
            <a:xfrm>
              <a:off x="6192331" y="3641311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Pogostost smrti</a:t>
              </a:r>
            </a:p>
          </p:txBody>
        </p:sp>
        <p:sp>
          <p:nvSpPr>
            <p:cNvPr id="30" name="Pravokotnik 12"/>
            <p:cNvSpPr/>
            <p:nvPr/>
          </p:nvSpPr>
          <p:spPr>
            <a:xfrm>
              <a:off x="6192331" y="3354498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Poseben odnos do svojcev</a:t>
              </a:r>
            </a:p>
          </p:txBody>
        </p:sp>
        <p:sp>
          <p:nvSpPr>
            <p:cNvPr id="31" name="Pravokotnik 13"/>
            <p:cNvSpPr/>
            <p:nvPr/>
          </p:nvSpPr>
          <p:spPr>
            <a:xfrm>
              <a:off x="6192331" y="3058934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Obremenitev s strani kolegov</a:t>
              </a:r>
            </a:p>
          </p:txBody>
        </p:sp>
        <p:sp>
          <p:nvSpPr>
            <p:cNvPr id="32" name="Pravokotnik 14"/>
            <p:cNvSpPr/>
            <p:nvPr/>
          </p:nvSpPr>
          <p:spPr>
            <a:xfrm>
              <a:off x="6192331" y="2796410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Nepričakovane smrti</a:t>
              </a:r>
            </a:p>
          </p:txBody>
        </p:sp>
        <p:sp>
          <p:nvSpPr>
            <p:cNvPr id="33" name="Pravokotnik 15"/>
            <p:cNvSpPr/>
            <p:nvPr/>
          </p:nvSpPr>
          <p:spPr>
            <a:xfrm>
              <a:off x="6192331" y="2533886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Življenjske krize</a:t>
              </a:r>
            </a:p>
          </p:txBody>
        </p:sp>
        <p:sp>
          <p:nvSpPr>
            <p:cNvPr id="34" name="Pravokotnik 16"/>
            <p:cNvSpPr/>
            <p:nvPr/>
          </p:nvSpPr>
          <p:spPr>
            <a:xfrm>
              <a:off x="5446607" y="2247725"/>
              <a:ext cx="3028950" cy="1746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Spomini na smrti v lastnem soc</a:t>
              </a:r>
              <a:r>
                <a:rPr lang="sl-SI" sz="11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lang="en-US" sz="11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sl-SI" sz="11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okolju</a:t>
              </a:r>
              <a:endParaRPr lang="sl-SI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Pravokotnik 17"/>
            <p:cNvSpPr/>
            <p:nvPr/>
          </p:nvSpPr>
          <p:spPr>
            <a:xfrm>
              <a:off x="6192331" y="1960912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Krajši čas spremljanja (&lt;3)</a:t>
              </a:r>
            </a:p>
          </p:txBody>
        </p:sp>
        <p:sp>
          <p:nvSpPr>
            <p:cNvPr id="36" name="Pravokotnik 18"/>
            <p:cNvSpPr/>
            <p:nvPr/>
          </p:nvSpPr>
          <p:spPr>
            <a:xfrm>
              <a:off x="5837558" y="1671218"/>
              <a:ext cx="2637999" cy="2230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Dolžina dela v paliativni oskrbi</a:t>
              </a:r>
            </a:p>
          </p:txBody>
        </p:sp>
        <p:sp>
          <p:nvSpPr>
            <p:cNvPr id="37" name="Pravokotnik 19"/>
            <p:cNvSpPr/>
            <p:nvPr/>
          </p:nvSpPr>
          <p:spPr>
            <a:xfrm>
              <a:off x="6202009" y="1391080"/>
              <a:ext cx="2283226" cy="187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Občutja krivde</a:t>
              </a:r>
            </a:p>
          </p:txBody>
        </p:sp>
      </p:grpSp>
      <p:sp>
        <p:nvSpPr>
          <p:cNvPr id="38" name="Pravokotnik 22"/>
          <p:cNvSpPr/>
          <p:nvPr/>
        </p:nvSpPr>
        <p:spPr>
          <a:xfrm>
            <a:off x="6457676" y="5526076"/>
            <a:ext cx="5734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 1: Deleži močno in zelo močno obremenjujočih dejavnikov, N=873</a:t>
            </a:r>
            <a:endParaRPr lang="sl-SI" sz="1200" dirty="0"/>
          </a:p>
        </p:txBody>
      </p:sp>
      <p:sp>
        <p:nvSpPr>
          <p:cNvPr id="39" name="Pravokotnik 24"/>
          <p:cNvSpPr/>
          <p:nvPr/>
        </p:nvSpPr>
        <p:spPr>
          <a:xfrm>
            <a:off x="7579558" y="6056546"/>
            <a:ext cx="3618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Müller M, 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al, 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Schmerz 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2009; 23: 600-608</a:t>
            </a:r>
          </a:p>
        </p:txBody>
      </p:sp>
    </p:spTree>
    <p:extLst>
      <p:ext uri="{BB962C8B-B14F-4D97-AF65-F5344CB8AC3E}">
        <p14:creationId xmlns:p14="http://schemas.microsoft.com/office/powerpoint/2010/main" val="16858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49582A70-D905-46C3-B5AA-2D77CD5EC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86D201-3814-4C99-AF93-F68EC41D09AF}"/>
              </a:ext>
            </a:extLst>
          </p:cNvPr>
          <p:cNvSpPr/>
          <p:nvPr/>
        </p:nvSpPr>
        <p:spPr>
          <a:xfrm>
            <a:off x="1135101" y="902853"/>
            <a:ext cx="986005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Poleg ZUNANJIH so pomembni tudi NOTRANJI stresorji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prevelika zahtevnost do samega sebe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perfekcionizem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storilnostno pogojena samopodoba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pomanjkljivo samonagrajevanje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fantazija nenadomestljivosti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odsotnost notranje povratne informacije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dlašanje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dezorganiziranost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aa-ET" sz="1600" dirty="0"/>
          </a:p>
        </p:txBody>
      </p:sp>
      <p:sp>
        <p:nvSpPr>
          <p:cNvPr id="6" name="Rectangle 5"/>
          <p:cNvSpPr/>
          <p:nvPr/>
        </p:nvSpPr>
        <p:spPr>
          <a:xfrm>
            <a:off x="549387" y="3899792"/>
            <a:ext cx="4582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Stresu se ne moremo popolnoma izogniti</a:t>
            </a:r>
            <a:r>
              <a:rPr lang="en-US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005" y="4665236"/>
            <a:ext cx="5548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Delo v zdravstvu pomeni </a:t>
            </a:r>
            <a:r>
              <a:rPr lang="sl-SI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dolgoročne</a:t>
            </a:r>
            <a:r>
              <a:rPr lang="sl-SI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obremenitve.</a:t>
            </a:r>
            <a:endParaRPr lang="sl-SI" sz="16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387" y="5769234"/>
            <a:ext cx="1420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Akutni stres</a:t>
            </a:r>
            <a:endParaRPr lang="sl-SI" sz="1600" dirty="0"/>
          </a:p>
        </p:txBody>
      </p:sp>
      <p:sp>
        <p:nvSpPr>
          <p:cNvPr id="10" name="Rectangle 9"/>
          <p:cNvSpPr/>
          <p:nvPr/>
        </p:nvSpPr>
        <p:spPr>
          <a:xfrm>
            <a:off x="3881259" y="5769234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Kronični stres</a:t>
            </a:r>
            <a:endParaRPr lang="sl-SI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58353" y="5227649"/>
            <a:ext cx="415475" cy="37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75612" y="5227649"/>
            <a:ext cx="883372" cy="46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85" y="3190686"/>
            <a:ext cx="5779567" cy="328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834920" y="5612698"/>
            <a:ext cx="898432" cy="20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</p:spTree>
    <p:extLst>
      <p:ext uri="{BB962C8B-B14F-4D97-AF65-F5344CB8AC3E}">
        <p14:creationId xmlns:p14="http://schemas.microsoft.com/office/powerpoint/2010/main" val="3799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>
          <a:xfrm rot="10800000" flipH="1" flipV="1">
            <a:off x="1755355" y="791676"/>
            <a:ext cx="9105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Kakšne sledove pušča v meni delo z težko bolnimi in umirajočimi ter njihovimi svojci?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94764630"/>
              </p:ext>
            </p:extLst>
          </p:nvPr>
        </p:nvGraphicFramePr>
        <p:xfrm>
          <a:off x="2498558" y="1918361"/>
          <a:ext cx="6503321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A117661D-0E6A-4F50-9201-B4B8B55F3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933346"/>
              </p:ext>
            </p:extLst>
          </p:nvPr>
        </p:nvGraphicFramePr>
        <p:xfrm>
          <a:off x="2408720" y="4352093"/>
          <a:ext cx="6503321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05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7" name="PoljeZBesedilom 1"/>
          <p:cNvSpPr txBox="1"/>
          <p:nvPr/>
        </p:nvSpPr>
        <p:spPr>
          <a:xfrm>
            <a:off x="2332976" y="6152329"/>
            <a:ext cx="6538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Slika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odnos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med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izgorelostjo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sočutno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utrujenostjo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moralno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stisko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oljeZBesedilom 1"/>
          <p:cNvSpPr txBox="1"/>
          <p:nvPr/>
        </p:nvSpPr>
        <p:spPr>
          <a:xfrm>
            <a:off x="1653664" y="199784"/>
            <a:ext cx="982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Poklicni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čustveni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organizacijski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izzivi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lahko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zvišajo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tveganje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pojav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treh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medsebojno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povezanih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simptomov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4188381" y="1295600"/>
            <a:ext cx="2878917" cy="170219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@Microsoft YaHei" panose="020B0503020204020204" pitchFamily="34" charset="-122"/>
                <a:ea typeface="@Microsoft YaHei" panose="020B0503020204020204" pitchFamily="34" charset="-122"/>
                <a:cs typeface="Times New Roman" panose="02020603050405020304" pitchFamily="18" charset="0"/>
              </a:rPr>
              <a:t>IZGORELOST</a:t>
            </a:r>
            <a:endParaRPr kumimoji="0" lang="en-US" altLang="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22184" y="2964931"/>
            <a:ext cx="1051560" cy="105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90548" y="3078963"/>
            <a:ext cx="1028700" cy="103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64129" y="4677825"/>
            <a:ext cx="1592184" cy="24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14497" y="4949358"/>
            <a:ext cx="1592184" cy="4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31609" y="2962930"/>
            <a:ext cx="845820" cy="1089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60231" y="3023965"/>
            <a:ext cx="876300" cy="110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192087" y="13970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altLang="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192087" y="18542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1874142" y="4210233"/>
            <a:ext cx="2878917" cy="1726490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@Microsoft YaHei" panose="020B0503020204020204" pitchFamily="34" charset="-122"/>
                <a:ea typeface="@Microsoft YaHei" panose="020B0503020204020204" pitchFamily="34" charset="-122"/>
                <a:cs typeface="Times New Roman" panose="02020603050405020304" pitchFamily="18" charset="0"/>
              </a:rPr>
              <a:t>SOČUTNA UTRUJENOST</a:t>
            </a:r>
            <a:endParaRPr kumimoji="0" lang="en-US" altLang="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6668119" y="4196746"/>
            <a:ext cx="2878917" cy="1711795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" sz="2000" b="1" dirty="0" smtClean="0">
                <a:latin typeface="@Microsoft YaHei" panose="020B0503020204020204" pitchFamily="34" charset="-122"/>
                <a:ea typeface="@Microsoft YaHei" panose="020B0503020204020204" pitchFamily="34" charset="-122"/>
                <a:cs typeface="Times New Roman" panose="02020603050405020304" pitchFamily="18" charset="0"/>
              </a:rPr>
              <a:t>MORALNA STISKA</a:t>
            </a:r>
            <a:endParaRPr kumimoji="0" lang="en-US" altLang="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PoljeZBesedilom 1"/>
          <p:cNvSpPr txBox="1"/>
          <p:nvPr/>
        </p:nvSpPr>
        <p:spPr>
          <a:xfrm>
            <a:off x="7154903" y="1635665"/>
            <a:ext cx="3433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Izhaja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posameznikove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interakcije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delovnim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okoljem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Maslach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2001)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PoljeZBesedilom 1"/>
          <p:cNvSpPr txBox="1"/>
          <p:nvPr/>
        </p:nvSpPr>
        <p:spPr>
          <a:xfrm>
            <a:off x="349714" y="3905088"/>
            <a:ext cx="1850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Izhaja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odnosa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med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zdr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delavcem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pacientom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(Booth, 1991)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PoljeZBesedilom 1"/>
          <p:cNvSpPr txBox="1"/>
          <p:nvPr/>
        </p:nvSpPr>
        <p:spPr>
          <a:xfrm>
            <a:off x="9780614" y="4523546"/>
            <a:ext cx="228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Izhaja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situacije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mora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zdr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delavec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izvesti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dejanja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v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nasprotju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z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njegovim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moralnim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kompasom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231" y="458325"/>
            <a:ext cx="851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SINDROM IZGORELOSTI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BURN OUT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(1974, Freudenberger)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788" y="1343904"/>
            <a:ext cx="6172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MKB-11 (2022):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QD85 </a:t>
            </a:r>
            <a:r>
              <a:rPr lang="sl-SI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Burn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l-SI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sihološki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sindrom, odgovor na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kronične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stresorje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delu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jih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zadovoljivo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obvladovalo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DIMENZIJE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dirty="0" err="1" smtClean="0"/>
              <a:t>Maslach</a:t>
            </a:r>
            <a:r>
              <a:rPr lang="en-US" sz="1600" dirty="0" smtClean="0"/>
              <a:t> </a:t>
            </a:r>
            <a:r>
              <a:rPr lang="en-US" sz="1600" dirty="0"/>
              <a:t>in Leiter, </a:t>
            </a:r>
            <a:r>
              <a:rPr lang="en-US" sz="1600" dirty="0" smtClean="0"/>
              <a:t>2008):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82380"/>
            <a:ext cx="1153555" cy="115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16273" y="1282348"/>
            <a:ext cx="4595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Vsaka utrujenost NI izgorelost!</a:t>
            </a:r>
          </a:p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 pomeni stanje popolne čustvene in telesne izčrpanosti, ki onemogoča učinkovito delovanje že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vsakodnevni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obremenitvah in zahtevah.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Izgorelost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počitku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 mine!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788" y="3165217"/>
            <a:ext cx="6096612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Energetska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mocionalna izčrpanost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izguba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zagona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“ne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zmorem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več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občutek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izpraznjenosti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čustvenih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fizičnih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virov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Depersonalizacija,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odtujenost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duševno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ustveno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kognitivno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distanciranje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hladni,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brezčutni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cinični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odnosi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bolnikov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družin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sodelavcev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negativizem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Občutek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zmanjšane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poklicne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učinkovitost</a:t>
            </a: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pomanjkanje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občutka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osebnega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dosežka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negativna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ocena sebe, svoje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kompetentnosti in učinkovitosti</a:t>
            </a: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6464" y="3706810"/>
            <a:ext cx="0" cy="46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812" y="3237814"/>
            <a:ext cx="2616302" cy="32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5"/>
          <p:cNvSpPr txBox="1"/>
          <p:nvPr/>
        </p:nvSpPr>
        <p:spPr>
          <a:xfrm>
            <a:off x="4480880" y="319079"/>
            <a:ext cx="3125739" cy="3122859"/>
          </a:xfrm>
          <a:prstGeom prst="rect">
            <a:avLst/>
          </a:prstGeom>
          <a:solidFill>
            <a:srgbClr val="BDD7EE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200" b="0" i="0" u="none" strike="noStrike" kern="1200" cap="none" spc="0" baseline="0" dirty="0">
                <a:solidFill>
                  <a:srgbClr val="0076A3"/>
                </a:solidFill>
                <a:uFillTx/>
                <a:latin typeface="Calibri"/>
              </a:rPr>
              <a:t>ČUSTVA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depresivno razpoloženje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tesnoba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napetost</a:t>
            </a:r>
            <a:endParaRPr lang="en-U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nestrpnost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nepotrpežljivost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razdražljivost</a:t>
            </a: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čustvena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praznina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otopelost</a:t>
            </a:r>
            <a:endParaRPr lang="en-U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nemoč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obup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krivda</a:t>
            </a:r>
            <a:endParaRPr lang="en-U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izguba smisla za humor</a:t>
            </a: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oljeZBesedilom 16"/>
          <p:cNvSpPr txBox="1"/>
          <p:nvPr/>
        </p:nvSpPr>
        <p:spPr>
          <a:xfrm>
            <a:off x="946485" y="3645978"/>
            <a:ext cx="3125739" cy="2734040"/>
          </a:xfrm>
          <a:prstGeom prst="rect">
            <a:avLst/>
          </a:prstGeom>
          <a:solidFill>
            <a:srgbClr val="BDD7EE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smtClean="0">
                <a:solidFill>
                  <a:srgbClr val="0076A3"/>
                </a:solidFill>
                <a:uFillTx/>
                <a:latin typeface="Calibri"/>
              </a:rPr>
              <a:t>KOGNICIJA</a:t>
            </a:r>
            <a:endParaRPr lang="sl-SI" sz="2200" b="0" i="0" u="none" strike="noStrike" kern="1200" cap="none" spc="0" baseline="0" dirty="0">
              <a:solidFill>
                <a:srgbClr val="0076A3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raztresenost</a:t>
            </a:r>
            <a:endParaRPr lang="en-US" sz="1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</a:t>
            </a:r>
            <a:r>
              <a:rPr lang="sl-SI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otnje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pozornosti</a:t>
            </a:r>
            <a:endParaRPr lang="en-U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težave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s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pomnenjem</a:t>
            </a:r>
            <a:endParaRPr lang="en-U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rigidno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mišljenje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nekritičnost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slaba </a:t>
            </a:r>
            <a:r>
              <a:rPr lang="sl-SI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zmožnost prilagajanja </a:t>
            </a:r>
            <a:r>
              <a:rPr lang="el-GR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Δ</a:t>
            </a:r>
            <a:r>
              <a:rPr lang="sl-SI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 odločanja, </a:t>
            </a: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spoprijemanja</a:t>
            </a:r>
            <a:endParaRPr lang="en-US" sz="1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  <a:latin typeface="Calibri"/>
              </a:rPr>
              <a:t>nizko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/>
              </a:rPr>
              <a:t>samospoštovanje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PoljeZBesedilom 17"/>
          <p:cNvSpPr txBox="1"/>
          <p:nvPr/>
        </p:nvSpPr>
        <p:spPr>
          <a:xfrm>
            <a:off x="4480879" y="3645977"/>
            <a:ext cx="3125739" cy="2734041"/>
          </a:xfrm>
          <a:prstGeom prst="rect">
            <a:avLst/>
          </a:prstGeom>
          <a:solidFill>
            <a:srgbClr val="BDD7EE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200" b="0" i="0" u="none" strike="noStrike" kern="1200" cap="none" spc="0" baseline="0" dirty="0">
                <a:solidFill>
                  <a:srgbClr val="0076A3"/>
                </a:solidFill>
                <a:uFillTx/>
                <a:latin typeface="Calibri"/>
              </a:rPr>
              <a:t>TELO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kronična utrujenost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upad energije, izčrpanost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motnje </a:t>
            </a: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spanja</a:t>
            </a:r>
            <a:endParaRPr lang="en-US" sz="1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  <a:latin typeface="Calibri"/>
              </a:rPr>
              <a:t>zmanjšana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/>
              </a:rPr>
              <a:t>odpornost</a:t>
            </a:r>
            <a:endParaRPr lang="sl-SI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  <a:latin typeface="Calibri"/>
              </a:rPr>
              <a:t>psihosomatske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/>
              </a:rPr>
              <a:t>motnje</a:t>
            </a:r>
            <a:r>
              <a:rPr lang="en-US" kern="0" dirty="0" smtClean="0">
                <a:solidFill>
                  <a:srgbClr val="000000"/>
                </a:solidFill>
                <a:latin typeface="Calibri"/>
              </a:rPr>
              <a:t> (</a:t>
            </a: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bolečine</a:t>
            </a:r>
            <a:r>
              <a:rPr lang="en-US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,</a:t>
            </a:r>
            <a:r>
              <a:rPr lang="en-US" sz="18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sl-SI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glavoboli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težave </a:t>
            </a:r>
            <a:r>
              <a:rPr lang="sl-SI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s </a:t>
            </a:r>
            <a:r>
              <a:rPr lang="sl-SI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prebavili</a:t>
            </a:r>
            <a:r>
              <a:rPr lang="en-US" sz="1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sl-SI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krvni tlak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)…</a:t>
            </a:r>
            <a:endParaRPr lang="sl-SI" dirty="0"/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oljeZBesedilom 19"/>
          <p:cNvSpPr txBox="1"/>
          <p:nvPr/>
        </p:nvSpPr>
        <p:spPr>
          <a:xfrm>
            <a:off x="8015273" y="332018"/>
            <a:ext cx="3269254" cy="3541714"/>
          </a:xfrm>
          <a:prstGeom prst="rect">
            <a:avLst/>
          </a:prstGeom>
          <a:solidFill>
            <a:srgbClr val="BDD7EE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200" b="0" i="0" u="none" strike="noStrike" kern="1200" cap="none" spc="0" baseline="0" dirty="0" smtClean="0">
                <a:solidFill>
                  <a:srgbClr val="0076A3"/>
                </a:solidFill>
                <a:uFillTx/>
                <a:latin typeface="Calibri"/>
              </a:rPr>
              <a:t>VEDENJE</a:t>
            </a:r>
            <a:r>
              <a:rPr lang="en-US" sz="2200" b="0" i="0" u="none" strike="noStrike" kern="1200" cap="none" spc="0" baseline="0" dirty="0" smtClean="0">
                <a:solidFill>
                  <a:srgbClr val="0076A3"/>
                </a:solidFill>
                <a:uFillTx/>
                <a:latin typeface="Calibri"/>
              </a:rPr>
              <a:t> IN</a:t>
            </a:r>
            <a:r>
              <a:rPr lang="en-US" sz="2200" b="0" i="0" u="none" strike="noStrike" kern="1200" cap="none" spc="0" dirty="0" smtClean="0">
                <a:solidFill>
                  <a:srgbClr val="0076A3"/>
                </a:solidFill>
                <a:uFillTx/>
                <a:latin typeface="Calibri"/>
              </a:rPr>
              <a:t> MOTIVACIJA</a:t>
            </a:r>
            <a:endParaRPr lang="sl-SI" sz="2200" b="0" i="0" u="none" strike="noStrike" kern="1200" cap="none" spc="0" baseline="0" dirty="0">
              <a:solidFill>
                <a:srgbClr val="0076A3"/>
              </a:solidFill>
              <a:uFillTx/>
              <a:latin typeface="Calibri"/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sl-SI" dirty="0" smtClean="0">
                <a:solidFill>
                  <a:srgbClr val="000000"/>
                </a:solidFill>
              </a:rPr>
              <a:t>iperaktivnost</a:t>
            </a:r>
            <a:r>
              <a:rPr lang="sl-SI" dirty="0">
                <a:solidFill>
                  <a:srgbClr val="000000"/>
                </a:solidFill>
              </a:rPr>
              <a:t>, </a:t>
            </a:r>
            <a:r>
              <a:rPr lang="sl-SI" dirty="0" smtClean="0">
                <a:solidFill>
                  <a:srgbClr val="000000"/>
                </a:solidFill>
              </a:rPr>
              <a:t>impulzivnost</a:t>
            </a:r>
            <a:endParaRPr lang="en-U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</a:rPr>
              <a:t>nepriznavanje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lastnih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meja</a:t>
            </a:r>
            <a:endParaRPr lang="en-US" kern="0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kern="0" dirty="0" smtClean="0">
                <a:solidFill>
                  <a:srgbClr val="000000"/>
                </a:solidFill>
              </a:rPr>
              <a:t>zanemarjanje lastnih potreb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odvisniška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vedenja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površnost</a:t>
            </a:r>
            <a:r>
              <a:rPr lang="sl-S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sl-SI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neučinkovitost</a:t>
            </a: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000000"/>
                </a:solidFill>
              </a:rPr>
              <a:t>zavračanje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sprememb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neprilagodljivost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odpor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srgbClr val="000000"/>
                </a:solidFill>
              </a:rPr>
              <a:t>cinizem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odnosih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>
                <a:solidFill>
                  <a:srgbClr val="000000"/>
                </a:solidFill>
              </a:rPr>
              <a:t>izguba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zanimanja</a:t>
            </a:r>
            <a:r>
              <a:rPr lang="en-US" kern="0" dirty="0" smtClean="0">
                <a:solidFill>
                  <a:srgbClr val="000000"/>
                </a:solidFill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</a:rPr>
              <a:t>vneme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za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delo</a:t>
            </a:r>
            <a:r>
              <a:rPr lang="en-US" kern="0" dirty="0" smtClean="0">
                <a:solidFill>
                  <a:srgbClr val="000000"/>
                </a:solidFill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</a:rPr>
              <a:t>želja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po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umiku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</a:rPr>
              <a:t>razočaranje</a:t>
            </a:r>
            <a:r>
              <a:rPr lang="en-US" kern="0" dirty="0" smtClean="0">
                <a:solidFill>
                  <a:srgbClr val="000000"/>
                </a:solidFill>
              </a:rPr>
              <a:t> in </a:t>
            </a:r>
            <a:r>
              <a:rPr lang="en-US" kern="0" dirty="0" err="1" smtClean="0">
                <a:solidFill>
                  <a:srgbClr val="000000"/>
                </a:solidFill>
              </a:rPr>
              <a:t>dolgočasje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oljeZBesedilom 20"/>
          <p:cNvSpPr txBox="1"/>
          <p:nvPr/>
        </p:nvSpPr>
        <p:spPr>
          <a:xfrm>
            <a:off x="946486" y="319089"/>
            <a:ext cx="3126763" cy="3122849"/>
          </a:xfrm>
          <a:prstGeom prst="rect">
            <a:avLst/>
          </a:prstGeom>
          <a:solidFill>
            <a:srgbClr val="0076A3"/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4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ZNAKI </a:t>
            </a:r>
            <a:r>
              <a:rPr lang="sl-SI" sz="4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IN SIMPTOMI </a:t>
            </a:r>
            <a:r>
              <a:rPr lang="sl-SI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IZGORELOSTI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400" dirty="0">
                <a:solidFill>
                  <a:srgbClr val="FFFFFF"/>
                </a:solidFill>
              </a:rPr>
              <a:t>Maslach idr. 2001; Vachon idr. 1995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4000" b="0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4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PoljeZBesedilom 19"/>
          <p:cNvSpPr txBox="1"/>
          <p:nvPr/>
        </p:nvSpPr>
        <p:spPr>
          <a:xfrm>
            <a:off x="8015272" y="4116877"/>
            <a:ext cx="3269255" cy="22631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1" cap="flat">
            <a:solidFill>
              <a:srgbClr val="004E6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 dirty="0" smtClean="0">
                <a:solidFill>
                  <a:srgbClr val="0076A3"/>
                </a:solidFill>
                <a:uFillTx/>
                <a:latin typeface="Calibri"/>
              </a:rPr>
              <a:t>Na</a:t>
            </a:r>
            <a:r>
              <a:rPr lang="en-US" sz="2200" b="1" i="0" u="none" strike="noStrike" kern="1200" cap="none" spc="0" dirty="0" smtClean="0">
                <a:solidFill>
                  <a:srgbClr val="0076A3"/>
                </a:solidFill>
                <a:uFillTx/>
                <a:latin typeface="Calibri"/>
              </a:rPr>
              <a:t> </a:t>
            </a:r>
            <a:r>
              <a:rPr lang="en-US" sz="2200" b="1" i="0" u="none" strike="noStrike" kern="1200" cap="none" spc="0" dirty="0" err="1" smtClean="0">
                <a:solidFill>
                  <a:srgbClr val="0076A3"/>
                </a:solidFill>
                <a:uFillTx/>
                <a:latin typeface="Calibri"/>
              </a:rPr>
              <a:t>ravni</a:t>
            </a:r>
            <a:r>
              <a:rPr lang="en-US" sz="2200" b="1" i="0" u="none" strike="noStrike" kern="1200" cap="none" spc="0" dirty="0" smtClean="0">
                <a:solidFill>
                  <a:srgbClr val="0076A3"/>
                </a:solidFill>
                <a:uFillTx/>
                <a:latin typeface="Calibri"/>
              </a:rPr>
              <a:t> </a:t>
            </a:r>
            <a:r>
              <a:rPr lang="en-US" sz="2200" b="1" dirty="0" err="1" smtClean="0">
                <a:solidFill>
                  <a:srgbClr val="0076A3"/>
                </a:solidFill>
                <a:latin typeface="Calibri"/>
              </a:rPr>
              <a:t>tima</a:t>
            </a:r>
            <a:r>
              <a:rPr lang="en-US" sz="2200" b="1" dirty="0" smtClean="0">
                <a:solidFill>
                  <a:srgbClr val="0076A3"/>
                </a:solidFill>
                <a:latin typeface="Calibri"/>
              </a:rPr>
              <a:t>:</a:t>
            </a:r>
            <a:endParaRPr lang="en-US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</a:rPr>
              <a:t>Nizka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morala</a:t>
            </a:r>
            <a:endParaRPr lang="en-US" kern="0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</a:rPr>
              <a:t>Pogosto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>
                <a:solidFill>
                  <a:srgbClr val="000000"/>
                </a:solidFill>
              </a:rPr>
              <a:t>m</a:t>
            </a:r>
            <a:r>
              <a:rPr lang="en-US" kern="0" dirty="0" err="1" smtClean="0">
                <a:solidFill>
                  <a:srgbClr val="000000"/>
                </a:solidFill>
              </a:rPr>
              <a:t>enjavanje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kadra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</a:rPr>
              <a:t>Znižana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učinkovitost</a:t>
            </a:r>
            <a:r>
              <a:rPr lang="en-US" kern="0" dirty="0" smtClean="0">
                <a:solidFill>
                  <a:srgbClr val="000000"/>
                </a:solidFill>
              </a:rPr>
              <a:t> (</a:t>
            </a:r>
            <a:r>
              <a:rPr lang="en-US" kern="0" dirty="0" err="1" smtClean="0">
                <a:solidFill>
                  <a:srgbClr val="000000"/>
                </a:solidFill>
              </a:rPr>
              <a:t>manj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empatije</a:t>
            </a:r>
            <a:r>
              <a:rPr lang="en-US" kern="0" dirty="0" smtClean="0">
                <a:solidFill>
                  <a:srgbClr val="000000"/>
                </a:solidFill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</a:rPr>
              <a:t>več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absentizma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err="1" smtClean="0">
                <a:solidFill>
                  <a:srgbClr val="000000"/>
                </a:solidFill>
              </a:rPr>
              <a:t>Pogosti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prepiri</a:t>
            </a:r>
            <a:r>
              <a:rPr lang="en-US" kern="0" dirty="0" smtClean="0">
                <a:solidFill>
                  <a:srgbClr val="000000"/>
                </a:solidFill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</a:rPr>
              <a:t>pregovarjanje</a:t>
            </a:r>
            <a:r>
              <a:rPr lang="en-US" kern="0" dirty="0" smtClean="0">
                <a:solidFill>
                  <a:srgbClr val="000000"/>
                </a:solidFill>
              </a:rPr>
              <a:t>…</a:t>
            </a:r>
            <a:endParaRPr lang="sl-SI" sz="18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15142</TotalTime>
  <Words>2951</Words>
  <PresentationFormat>Widescreen</PresentationFormat>
  <Paragraphs>624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@Microsoft YaHei</vt:lpstr>
      <vt:lpstr>Arial</vt:lpstr>
      <vt:lpstr>Calibri</vt:lpstr>
      <vt:lpstr>Calibri Light</vt:lpstr>
      <vt:lpstr>Times New Roman</vt:lpstr>
      <vt:lpstr>Verdana</vt:lpstr>
      <vt:lpstr>Wingdings</vt:lpstr>
      <vt:lpstr>Officeova tema</vt:lpstr>
      <vt:lpstr>SKRB ZASE IN ZA TIM  Jana Jereb, mag. psih.  mag. Andreja C. Škufca Smrdel, univ. dipl. psih.  Onkološki inštitut Ljubljana, Oddelek za psihoonkologijo jajereb@onko-i.si  askufca@onko-i.si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Potek je postopen, kontinuiran ter predvidljiv!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