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6" r:id="rId3"/>
    <p:sldId id="534" r:id="rId4"/>
    <p:sldId id="259" r:id="rId5"/>
    <p:sldId id="535" r:id="rId6"/>
    <p:sldId id="261" r:id="rId7"/>
    <p:sldId id="523" r:id="rId8"/>
    <p:sldId id="329" r:id="rId9"/>
    <p:sldId id="269" r:id="rId10"/>
    <p:sldId id="505" r:id="rId11"/>
    <p:sldId id="330" r:id="rId12"/>
    <p:sldId id="536" r:id="rId13"/>
    <p:sldId id="540" r:id="rId14"/>
    <p:sldId id="268" r:id="rId15"/>
    <p:sldId id="504" r:id="rId16"/>
    <p:sldId id="509" r:id="rId17"/>
    <p:sldId id="526" r:id="rId18"/>
    <p:sldId id="282" r:id="rId19"/>
    <p:sldId id="528" r:id="rId20"/>
    <p:sldId id="537" r:id="rId21"/>
    <p:sldId id="531" r:id="rId22"/>
    <p:sldId id="512" r:id="rId23"/>
    <p:sldId id="532" r:id="rId24"/>
    <p:sldId id="538" r:id="rId25"/>
    <p:sldId id="515" r:id="rId26"/>
    <p:sldId id="525" r:id="rId27"/>
    <p:sldId id="539" r:id="rId28"/>
    <p:sldId id="520" r:id="rId29"/>
    <p:sldId id="292" r:id="rId30"/>
    <p:sldId id="291" r:id="rId31"/>
    <p:sldId id="510" r:id="rId32"/>
    <p:sldId id="514" r:id="rId33"/>
    <p:sldId id="508" r:id="rId34"/>
  </p:sldIdLst>
  <p:sldSz cx="12192000" cy="6858000"/>
  <p:notesSz cx="7023100" cy="93091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8572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0307" autoAdjust="0"/>
  </p:normalViewPr>
  <p:slideViewPr>
    <p:cSldViewPr snapToGrid="0">
      <p:cViewPr varScale="1">
        <p:scale>
          <a:sx n="79" d="100"/>
          <a:sy n="79" d="100"/>
        </p:scale>
        <p:origin x="80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5F5CF6-F919-418B-883F-49081485D222}" type="datetimeFigureOut">
              <a:rPr lang="sl-SI" smtClean="0"/>
              <a:t>26. 02. 2024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3BDF9E8-75DA-407A-ADE8-43443D1D80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1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326845-7C4F-49C7-98B5-0DAE24415AE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666A7E8-5016-46A7-B322-41894779B3AE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2816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1571-7B80-4DB4-81DE-694DAD7F15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5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0113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0015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0481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6260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1571-7B80-4DB4-81DE-694DAD7F15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24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2645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8270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67569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1571-7B80-4DB4-81DE-694DAD7F159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5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19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8448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2386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6326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9853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GB" i="1" baseline="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3073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00928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3534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555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64564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75436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28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87538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1571-7B80-4DB4-81DE-694DAD7F159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6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03112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1571-7B80-4DB4-81DE-694DAD7F159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92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31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16518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32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1618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eriod"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8021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9908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033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9749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7438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A7E8-5016-46A7-B322-41894779B3AE}" type="slidenum">
              <a:rPr lang="aa-ET" smtClean="0"/>
              <a:pPr/>
              <a:t>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0484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B73FE1-20A6-4757-B4C6-33CBE796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C7A0DD-73A9-4418-B64E-02D7DF368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F79753-2000-4A7D-9DAD-07344470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FAA05D-38E6-4CBD-B694-1A36AA6C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5665A6-2790-4F69-B8E6-FB462F47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4828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BB234-3637-4606-BCBA-C9389593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CC55AA-3F94-4CF8-8631-CD3CDA21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B653B4-9FE0-4B65-8E95-B47BC4F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2163FB-8594-4983-8FFB-069E7557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5F1EB2-7F25-48E2-8BA6-CE7EC889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2276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A251A8-9A35-4A4C-BDB4-487640A18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C197E0-E5E9-45C7-A57D-F2DC1ECA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03B807-1690-46CD-9DE0-AFE418FB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06FDE9-A1DE-42EC-ADFF-46E875BC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B41329-DD6B-40BE-81AE-341B3CA7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7711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F074B8-9608-480F-9936-4E36B17C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F44D5A-0D4B-4361-9C2D-DEDF0F640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B39474-47FD-4F45-A8AB-3EB7E189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391AB-1272-4C7A-9BAF-24FCB916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5B9532-778E-4ADE-8ED1-49576BB1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3760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3B289-2E23-4C08-88B9-86C3E13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045018-F89B-4E27-A5D3-510EAF455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C9DEF9-F4BF-47C2-B799-A0C493AF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894A15-D196-42E4-89E5-D7582B36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386CD-4837-47FB-ACA2-0C139CD8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388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5FFFE0-3F09-4A66-ACA9-987FE3A6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8F2EC-E332-4705-8942-31DE05F02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552100-B3BF-4144-96B1-C39BE1B14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7EF305-3366-4F32-A67F-E58D1B53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F2035A-8980-4684-8B1F-535A87A9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97DF54-8859-4534-BD09-CC24F27C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0051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D7563C-CF9E-4A1F-8827-E83E4ADF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D57652-DBD7-45D2-8555-600C419EF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351FF1-2015-4E4A-AF3E-23B20B481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5CBD7B8-6A49-4B63-86A6-42916CDB8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DE777D2-A542-4189-B468-22571707D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164DC58-CAD1-46AA-910E-57F09021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B3C78F2-F9DF-4ADB-A773-5467BF0D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3352AC-2E5C-4919-9995-EC563EF6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7808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0B918-02C7-4D86-A190-479D9797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51468A-1149-42EC-BD7E-70F20839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097BE9-FA3F-4A00-8A16-2E7E9E62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D3538C-0872-46C6-A3D7-18EAAE6E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0288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512CBF-2752-4C30-ADA1-C538E0AA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147A4C-9B62-43D4-BF84-CD3BF672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67A30F-9E21-42D2-8D32-D3B2CFEA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604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8B7E7-21DF-4EB9-B5D8-78B67933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FC4A8-5973-4A82-AFDE-87068B55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B989FD-2622-460C-BA64-2E9063E36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FA364C-6969-4299-89FE-4903EF65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A5906D-5845-4D60-B110-0E173F27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B73C3F-CE79-4DE5-BAEE-D96FBACE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14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E9B73A-A167-4E64-87E0-31330243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4C7C29-ED1D-4CDA-B62A-E7BA30B17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2CF344-0C4B-4AFE-B10B-F8E300174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C0D189-02A6-4831-B0EF-E1C4C615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F3E76-1797-42B1-A61A-A0BE306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CEB90A-A546-4B77-A818-A72BFEF0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3312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5299B7-7FC5-49B7-BE37-D51650AF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EF655F-598E-4282-B5AF-41556C49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95D44-8315-466C-BDCD-0F8111AD9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16B6-D9FC-4AD9-81B2-213FDADCFF69}" type="datetimeFigureOut">
              <a:rPr lang="aa-ET" smtClean="0"/>
              <a:pPr/>
              <a:t>26/02/2024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80F2F2-4A60-4644-8843-9B2F3067C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911554-0D8C-44C2-B094-CAA3421B1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0BC7-CF16-40FA-93FA-51B02C91083B}" type="slidenum">
              <a:rPr lang="aa-ET" smtClean="0"/>
              <a:pPr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843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jereb@onko-i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mailto:askufca@onko-i.s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728" y="1584961"/>
            <a:ext cx="9200965" cy="3617278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Psihološka podpora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sl-SI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paliativni oskrbi</a:t>
            </a:r>
            <a:r>
              <a:rPr lang="sl-SI" sz="40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40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3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Jereb</a:t>
            </a: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</a:t>
            </a: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psih.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jajereb</a:t>
            </a:r>
            <a:r>
              <a:rPr lang="sl-S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@onko-i.si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</a:t>
            </a: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Andreja C. Škufca Smrdel, univ. dipl</a:t>
            </a:r>
            <a:r>
              <a:rPr lang="sl-S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</a:t>
            </a: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spec. klin.psih.</a:t>
            </a:r>
            <a:b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askufca@onko-i.si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214" y="5394262"/>
            <a:ext cx="8842159" cy="1655762"/>
          </a:xfrm>
        </p:spPr>
        <p:txBody>
          <a:bodyPr>
            <a:normAutofit/>
          </a:bodyPr>
          <a:lstStyle/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Dodatna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znanja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oskrbe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Korak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korakom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Izola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2.2.2024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" y="224207"/>
            <a:ext cx="388819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C07B21-311F-4F3C-9F84-3DF3B422A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8"/>
          <a:stretch/>
        </p:blipFill>
        <p:spPr>
          <a:xfrm>
            <a:off x="294278" y="224207"/>
            <a:ext cx="1239248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4F1101-D222-4415-952D-44C31AF12D41}"/>
              </a:ext>
            </a:extLst>
          </p:cNvPr>
          <p:cNvSpPr/>
          <p:nvPr/>
        </p:nvSpPr>
        <p:spPr>
          <a:xfrm>
            <a:off x="1533526" y="975357"/>
            <a:ext cx="987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Vprašalnik anksioznosti GAD 7 in vprašalnik depresivnosti PHQ 9 ali PHQ 2</a:t>
            </a:r>
            <a:endParaRPr lang="sl-SI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8A5266-D9F4-43D5-88DC-DE52AEE9D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27961" r="19684" b="19612"/>
          <a:stretch/>
        </p:blipFill>
        <p:spPr>
          <a:xfrm>
            <a:off x="294278" y="1793965"/>
            <a:ext cx="5702425" cy="2741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F5A08A-3A80-4D31-B0F4-8E875D90A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68" t="21877" r="26383" b="16763"/>
          <a:stretch/>
        </p:blipFill>
        <p:spPr>
          <a:xfrm>
            <a:off x="5996703" y="1793965"/>
            <a:ext cx="5820647" cy="4225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29F5E6A-A657-4041-AC92-1C5A1CF4B85D}"/>
              </a:ext>
            </a:extLst>
          </p:cNvPr>
          <p:cNvSpPr/>
          <p:nvPr/>
        </p:nvSpPr>
        <p:spPr>
          <a:xfrm>
            <a:off x="384873" y="4985008"/>
            <a:ext cx="552123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 kliničnem delu je najpomembnejša </a:t>
            </a:r>
            <a:r>
              <a:rPr lang="sl-SI" sz="1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eksploracija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12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="" xmlns:a16="http://schemas.microsoft.com/office/drawing/2014/main" id="{F8EDFD19-8EDF-48A0-A665-53F99B271AFE}"/>
              </a:ext>
            </a:extLst>
          </p:cNvPr>
          <p:cNvSpPr/>
          <p:nvPr/>
        </p:nvSpPr>
        <p:spPr>
          <a:xfrm>
            <a:off x="707780" y="668321"/>
            <a:ext cx="4852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 doživljanju je potrebno </a:t>
            </a:r>
            <a:r>
              <a:rPr lang="pl-PL" sz="20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POVPRAŠATI</a:t>
            </a:r>
            <a:r>
              <a:rPr lang="pl-PL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!!!</a:t>
            </a:r>
          </a:p>
        </p:txBody>
      </p:sp>
      <p:sp>
        <p:nvSpPr>
          <p:cNvPr id="5" name="Pravokotnik 2">
            <a:extLst>
              <a:ext uri="{FF2B5EF4-FFF2-40B4-BE49-F238E27FC236}">
                <a16:creationId xmlns="" xmlns:a16="http://schemas.microsoft.com/office/drawing/2014/main" id="{F3A61B59-6959-456D-9DA2-F02A153F21E0}"/>
              </a:ext>
            </a:extLst>
          </p:cNvPr>
          <p:cNvSpPr/>
          <p:nvPr/>
        </p:nvSpPr>
        <p:spPr>
          <a:xfrm>
            <a:off x="290115" y="1496360"/>
            <a:ext cx="547079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pa vam je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ob vsem tem, kar se vam sedaj dogaja?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to doživljate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?“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„Ali vas vso dogajanje v zadnjem času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kakorkoli spravlja v stisko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?“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„Kaj je tisto, kar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trenutno za vas </a:t>
            </a:r>
            <a:r>
              <a:rPr lang="sl-SI" sz="14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najtežje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kar vas </a:t>
            </a:r>
            <a:r>
              <a:rPr lang="sl-SI" sz="14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najbolj </a:t>
            </a:r>
            <a:r>
              <a:rPr lang="pt-BR" sz="14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skrbi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 Vam lahko kako pomagam pri tem?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ste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vam je </a:t>
            </a:r>
            <a:r>
              <a:rPr lang="sl-SI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tukaj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sl-SI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„Kadar vas stisne, kadar imate slab trenutek,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vam gre takrat skozi glavo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?“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Koliko je takih trenutkov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?“</a:t>
            </a:r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 se dogaja v Vašem življenju doma/izven bolnišnice?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”, “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Katere so Vaše največje skrbi?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en-GB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Kateri so najpomembnejši cilji?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”, </a:t>
            </a:r>
          </a:p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 kaj upate?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”, </a:t>
            </a:r>
          </a:p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 se to ne bo izšlo, a imate še kakšna druga upanja?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sl-SI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B59A07-F34D-4272-A36F-B201DB563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6" name="Pravokotnik 2"/>
          <p:cNvSpPr/>
          <p:nvPr/>
        </p:nvSpPr>
        <p:spPr>
          <a:xfrm>
            <a:off x="6174415" y="668321"/>
            <a:ext cx="4994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Vedno</a:t>
            </a: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tudi</a:t>
            </a: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raziskati</a:t>
            </a:r>
            <a:r>
              <a:rPr lang="en-GB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strategije</a:t>
            </a:r>
            <a:r>
              <a:rPr lang="pl-PL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l-PL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 jih bolnik uporablja za spoprijemanje s problemom ter odkrivanje </a:t>
            </a:r>
            <a:r>
              <a:rPr lang="pl-PL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potreb</a:t>
            </a:r>
            <a:r>
              <a:rPr lang="pl-PL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 zvezi s tem</a:t>
            </a:r>
          </a:p>
        </p:txBody>
      </p:sp>
      <p:sp>
        <p:nvSpPr>
          <p:cNvPr id="8" name="Pravokotnik 3"/>
          <p:cNvSpPr/>
          <p:nvPr/>
        </p:nvSpPr>
        <p:spPr>
          <a:xfrm>
            <a:off x="6174415" y="1722835"/>
            <a:ext cx="5655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„Kadar vas 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skrbi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žalostni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se </a:t>
            </a:r>
            <a:r>
              <a:rPr lang="sl-SI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pomirite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vas </a:t>
            </a:r>
            <a:r>
              <a:rPr lang="en-US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potolaži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naredite,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 ustavite misli?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telesno umirite?“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„Kaj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vas dvigne, napolni baterije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čem doživite lepe / mirne trenutke?“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„Koliko še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zmorete nadzorovati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 skrbi / napetost / razpoloženje?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vam zdi, da še zmorete obvladovati ali bi potrebovali dodatno pomoč pri tem?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vam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zdi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ste v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takšni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bi morda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potrebovali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ali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želeli </a:t>
            </a:r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dodatno pomoč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glede teh težav?</a:t>
            </a: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„Kaj še lahko naredi v zvezi s tem problemom?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 potrebuje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pomoč? 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želel s kom govoriti o tem?“</a:t>
            </a:r>
          </a:p>
        </p:txBody>
      </p:sp>
    </p:spTree>
    <p:extLst>
      <p:ext uri="{BB962C8B-B14F-4D97-AF65-F5344CB8AC3E}">
        <p14:creationId xmlns:p14="http://schemas.microsoft.com/office/powerpoint/2010/main" val="39738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" y="0"/>
            <a:ext cx="3122908" cy="123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128" y="1803706"/>
            <a:ext cx="8758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POSLUŠAMO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ODGOVOR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smo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pozorni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neverbalno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komunikacijo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Pozorni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smo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močna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čustva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ritem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ton, glasnost,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jih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večkrat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odpira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poudarke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pripovedovanju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pomembno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le,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povedo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ampak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Sprašujemo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ne </a:t>
            </a:r>
            <a:r>
              <a:rPr lang="en-GB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sklepamo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ne </a:t>
            </a:r>
            <a:r>
              <a:rPr lang="en-GB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predvidevamo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" y="140905"/>
            <a:ext cx="3122908" cy="1236151"/>
          </a:xfrm>
          <a:prstGeom prst="rect">
            <a:avLst/>
          </a:prstGeom>
        </p:spPr>
      </p:pic>
      <p:sp>
        <p:nvSpPr>
          <p:cNvPr id="6" name="Enakokraki trikotnik 2"/>
          <p:cNvSpPr/>
          <p:nvPr/>
        </p:nvSpPr>
        <p:spPr>
          <a:xfrm rot="10800000">
            <a:off x="677731" y="2380129"/>
            <a:ext cx="5229230" cy="3398158"/>
          </a:xfrm>
          <a:prstGeom prst="triangle">
            <a:avLst>
              <a:gd name="adj" fmla="val 53845"/>
            </a:avLst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Pravokotnik 53"/>
          <p:cNvSpPr/>
          <p:nvPr/>
        </p:nvSpPr>
        <p:spPr>
          <a:xfrm>
            <a:off x="365760" y="2380129"/>
            <a:ext cx="5772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sl-SI" altLang="sl-SI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Vsi bolniki potrebujejo</a:t>
            </a:r>
            <a:r>
              <a:rPr lang="sl-SI" altLang="sl-SI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informacije, osnovno čustveno podporo, dobro komuniciranje in obravnavo simptomov.</a:t>
            </a:r>
          </a:p>
          <a:p>
            <a:pPr algn="ctr">
              <a:spcBef>
                <a:spcPct val="0"/>
              </a:spcBef>
            </a:pPr>
            <a:r>
              <a:rPr lang="sl-SI" altLang="sl-SI" sz="1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Vsi bolniki potrebujejo prepoznavanje (presejanje) potreb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79575" y="3375674"/>
            <a:ext cx="4745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7070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Bolniki lahko potrebujejo </a:t>
            </a:r>
            <a:r>
              <a:rPr lang="sl-SI" altLang="sl-SI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dodatne informacije,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edukacijo in spodbudo / podporo pri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iskanju dodatne pomoči.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23332" y="4182894"/>
            <a:ext cx="3875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7070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Nekateri bolniki potrebujejo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kompleksnejšo oskrbo.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42218" y="4798947"/>
            <a:ext cx="34378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7070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Nekateri potrebujejo </a:t>
            </a:r>
            <a:r>
              <a:rPr lang="sl-SI" altLang="sl-SI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specializirane intervencije  za obravnavo simptomov / stiske.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973" y="6095321"/>
            <a:ext cx="56209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rgbClr val="7070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Cancer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Journey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Action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Group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Canadian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Partnership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against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1200" i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Cancer</a:t>
            </a:r>
            <a:r>
              <a:rPr lang="sl-SI" altLang="sl-SI" sz="12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2009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771" y="2590844"/>
            <a:ext cx="44606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Informacije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bolezni in zdravljenju, posebej o vidikih, ki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pobujajo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stisko.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Zagotovitev kontinuiranosti obravnave (okrepi občutek varnosti).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Razbremenjevanje stiske,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 jo prinaša priložnost in možnost, da bolnik, ki to potrebuje, o svoji stiski spregovori!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Prostor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čas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posameznik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svojem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doživljanju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organizira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misli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jih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se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sliši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dobi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odziv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….</a:t>
            </a:r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03814A9-DD51-4AE1-BA8A-CB4C21D0BD9D}"/>
              </a:ext>
            </a:extLst>
          </p:cNvPr>
          <p:cNvSpPr/>
          <p:nvPr/>
        </p:nvSpPr>
        <p:spPr>
          <a:xfrm>
            <a:off x="3528508" y="492347"/>
            <a:ext cx="8212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b="1" kern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SKRB ZA PSIHOSOCIALNE POTREBE BOLNIKOV </a:t>
            </a:r>
            <a:endParaRPr lang="en-US" altLang="sl-SI" b="1" kern="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l-SI" altLang="sl-SI" b="1" kern="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</a:t>
            </a:r>
            <a:r>
              <a:rPr lang="sl-SI" altLang="sl-SI" b="1" kern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PALIATIVNI OSKRBI</a:t>
            </a:r>
          </a:p>
          <a:p>
            <a:pPr marL="342900" indent="-342900">
              <a:buFont typeface="+mj-lt"/>
              <a:buAutoNum type="arabicPeriod"/>
            </a:pPr>
            <a:endParaRPr lang="sl-SI" sz="16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Osnovni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psihosocialni ukrepi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naloga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vseh zdravstvenih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delavcev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Psihosocialni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ukrepi,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 jih izvajajo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strokovnjaki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 področja duševnega zdravja</a:t>
            </a:r>
            <a:endParaRPr lang="aa-E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6138622" y="2380128"/>
            <a:ext cx="764488" cy="3257703"/>
          </a:xfrm>
          <a:prstGeom prst="leftBrace">
            <a:avLst>
              <a:gd name="adj1" fmla="val 8333"/>
              <a:gd name="adj2" fmla="val 13516"/>
            </a:avLst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07722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56018" y="6416334"/>
            <a:ext cx="290774" cy="365125"/>
          </a:xfrm>
        </p:spPr>
        <p:txBody>
          <a:bodyPr/>
          <a:lstStyle/>
          <a:p>
            <a:fld id="{21B4A27F-9BBE-451A-8BE9-EC3A54783F1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Pravokotnik 1"/>
          <p:cNvSpPr/>
          <p:nvPr/>
        </p:nvSpPr>
        <p:spPr>
          <a:xfrm>
            <a:off x="1893346" y="525432"/>
            <a:ext cx="9568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Klinično pomembna duševna stiska, anksioznost in depresivnost v paliativni oskrbi </a:t>
            </a:r>
            <a:endParaRPr lang="sl-SI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46835" y="1246449"/>
            <a:ext cx="49925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paliativni oskrbi</a:t>
            </a: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Stiska pri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bolnikih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rakom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do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sl-SI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Potash</a:t>
            </a:r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l-SI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Breitbart</a:t>
            </a:r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2002 </a:t>
            </a:r>
            <a:endParaRPr lang="sl-SI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46835" y="240748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Stiska pri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svojcih: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719643" y="1505015"/>
            <a:ext cx="57032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Depresija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prevalenca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Ambulantni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bolniki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16 %</a:t>
            </a:r>
          </a:p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Hospitalizirani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– 14 %</a:t>
            </a:r>
          </a:p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Paliativna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oskrba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– 49 %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altLang="sl-SI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Walker J, Ann </a:t>
            </a:r>
            <a:r>
              <a:rPr lang="en-GB" altLang="sl-SI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Oncol</a:t>
            </a:r>
            <a:r>
              <a:rPr lang="en-GB" altLang="sl-SI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2013</a:t>
            </a:r>
            <a:endParaRPr lang="sl-SI" altLang="sl-SI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546835" y="3175610"/>
            <a:ext cx="48472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naraščanje z: 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napredovanjem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bolezni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globljim upadom bolnikovega splošnega telesnega stanja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višanjem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ravni nezmožnosti funkcioniranja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višjo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stopnjo bolečine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de-DE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Kerrihard </a:t>
            </a:r>
            <a:r>
              <a:rPr lang="de-DE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dr., 1999, Breitbart in dr., 2000, Chochinov, 2006, Rabkin in dr., 1997. </a:t>
            </a:r>
            <a:endParaRPr lang="sl-SI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Raven povezovalnik 15"/>
          <p:cNvCxnSpPr/>
          <p:nvPr/>
        </p:nvCxnSpPr>
        <p:spPr>
          <a:xfrm>
            <a:off x="661135" y="1977921"/>
            <a:ext cx="225348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5809158" y="1957443"/>
            <a:ext cx="4921256" cy="2047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C702E5-E54B-49FD-92C3-A0D6BECAE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664218" y="3430029"/>
            <a:ext cx="6097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Metaanaliza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diagnoz </a:t>
            </a:r>
            <a:endParaRPr lang="en-GB" altLang="sl-SI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sl-SI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Mitchell</a:t>
            </a:r>
            <a:r>
              <a:rPr lang="sl-SI" alt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Lancet Oncology, 2011</a:t>
            </a:r>
          </a:p>
          <a:p>
            <a:endParaRPr lang="sl-SI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85191"/>
              </p:ext>
            </p:extLst>
          </p:nvPr>
        </p:nvGraphicFramePr>
        <p:xfrm>
          <a:off x="5664218" y="4053630"/>
          <a:ext cx="6276770" cy="2255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9097">
                  <a:extLst>
                    <a:ext uri="{9D8B030D-6E8A-4147-A177-3AD203B41FA5}">
                      <a16:colId xmlns="" xmlns:a16="http://schemas.microsoft.com/office/drawing/2014/main" val="2766886421"/>
                    </a:ext>
                  </a:extLst>
                </a:gridCol>
                <a:gridCol w="3227673">
                  <a:extLst>
                    <a:ext uri="{9D8B030D-6E8A-4147-A177-3AD203B41FA5}">
                      <a16:colId xmlns="" xmlns:a16="http://schemas.microsoft.com/office/drawing/2014/main" val="4272372864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r>
                        <a:rPr lang="sl-SI" sz="16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Paliativna oskrba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  <a:r>
                        <a:rPr lang="sl-SI" sz="16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nkologija</a:t>
                      </a:r>
                      <a:endParaRPr lang="sl-SI" sz="16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487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velika depresija - 16,5 %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mala depresija -  9,6 %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anksiozna motnja - 9,8 %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prilagoditvena motnja - 15,4 %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razpoloženjska motnja - 29 %</a:t>
                      </a:r>
                      <a:endParaRPr lang="sl-SI" sz="15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velika depresija - 16,3 %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mala depresija -  19,2 %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anksiozna motnja – 10,3%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prilagoditvena motnja – 19,4 %</a:t>
                      </a:r>
                    </a:p>
                    <a:p>
                      <a:r>
                        <a:rPr lang="sl-SI" sz="15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razpoloženjska motnja – 38,2 %</a:t>
                      </a:r>
                    </a:p>
                    <a:p>
                      <a:endParaRPr lang="sl-SI" sz="15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206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2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C702E5-E54B-49FD-92C3-A0D6BECAE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9" name="Pravokotnik 18"/>
          <p:cNvSpPr/>
          <p:nvPr/>
        </p:nvSpPr>
        <p:spPr>
          <a:xfrm>
            <a:off x="1134026" y="2762617"/>
            <a:ext cx="26404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vprašanji: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merjenje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subklinično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klinično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Raven povezovalnik 19"/>
          <p:cNvCxnSpPr/>
          <p:nvPr/>
        </p:nvCxnSpPr>
        <p:spPr>
          <a:xfrm>
            <a:off x="4320209" y="575410"/>
            <a:ext cx="20843" cy="570023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308D34AE-918D-4550-8089-30931C44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061" y="639097"/>
            <a:ext cx="522128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DIN Light" pitchFamily="2" charset="0"/>
              <a:defRPr sz="4000">
                <a:solidFill>
                  <a:srgbClr val="203B7F"/>
                </a:solidFill>
                <a:latin typeface="DIN Light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KOMPLEKSNOST DUŠEVNE STISKE </a:t>
            </a:r>
            <a:br>
              <a:rPr lang="sl-SI" altLang="sl-SI" sz="18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altLang="sl-SI" sz="18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BOLNIKIH V PALIATIVNI OSKRBI</a:t>
            </a:r>
            <a:endParaRPr lang="en-US" altLang="sl-SI" sz="1800" b="1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AF362D8-A0F6-4323-9EF5-E9C0495E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061" y="2851328"/>
            <a:ext cx="63830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Psihiatrične diagnoze -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preozek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okvir, da bi zmogli vanje umestiti širok spekter stisk, ki se porajajo v času umiranja.</a:t>
            </a:r>
          </a:p>
          <a:p>
            <a:pPr eaLnBrk="1" hangingPunct="1">
              <a:defRPr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Aspekti trpljenja niso nujno dobro razumljeni ali raziskani, niti se nujno ne odražajo kot sicer dobro prepoznani odzivi.</a:t>
            </a:r>
          </a:p>
          <a:p>
            <a:pPr eaLnBrk="1" hangingPunct="1">
              <a:defRPr/>
            </a:pPr>
            <a:endParaRPr lang="sl-SI" sz="1600" b="1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sl-SI" sz="1600" b="1" i="1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sl-SI" sz="1600" b="1" i="1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sl-SI" sz="1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="" xmlns:a16="http://schemas.microsoft.com/office/drawing/2014/main" id="{C373C96E-CB4C-4632-8BC8-97B96A0E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453" y="4428678"/>
            <a:ext cx="152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sl-SI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Chochinov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2006</a:t>
            </a:r>
          </a:p>
          <a:p>
            <a:pPr algn="r" eaLnBrk="1" hangingPunct="1">
              <a:defRPr/>
            </a:pPr>
            <a:endParaRPr lang="sl-SI" sz="1200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7D888D-25E2-4CF2-9BEC-94385BB4D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D781E2-9D3A-43D8-A22C-57CE3B218200}"/>
              </a:ext>
            </a:extLst>
          </p:cNvPr>
          <p:cNvSpPr/>
          <p:nvPr/>
        </p:nvSpPr>
        <p:spPr>
          <a:xfrm>
            <a:off x="1571348" y="696442"/>
            <a:ext cx="940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STRAH PRED PONOVITVIJO / NADALJNJIM NAPREDOVANJEM BOLEZNI</a:t>
            </a:r>
          </a:p>
          <a:p>
            <a:endParaRPr lang="sl-SI" b="1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0DDEB6-94D7-4CB2-8DDC-F9D92867205D}"/>
              </a:ext>
            </a:extLst>
          </p:cNvPr>
          <p:cNvSpPr/>
          <p:nvPr/>
        </p:nvSpPr>
        <p:spPr>
          <a:xfrm>
            <a:off x="1686763" y="1376207"/>
            <a:ext cx="8204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„Strah, skrbi in misli na možnost, da bi se rak ponovil ali napredoval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80FDA6C-B250-4CDF-8EC1-5F3FE735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23" y="2510054"/>
            <a:ext cx="4757865" cy="3651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Smrti, bolečin in trpljenja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Vpliva na otroke, partnerja, prijatelje in družino</a:t>
            </a:r>
          </a:p>
          <a:p>
            <a:pPr>
              <a:lnSpc>
                <a:spcPct val="100000"/>
              </a:lnSpc>
            </a:pP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onovnih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) stranskih učinkov zdravljenja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Stopnjevanja simptomov – bolečine, 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utrudljivost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, težav </a:t>
            </a: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z dihanjem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Biti v breme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Izgube zmožnosti skrbeti zase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Vpliva bolezni na družino in poklicno kariero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Ponovnega prilagajanja ciljev</a:t>
            </a:r>
          </a:p>
          <a:p>
            <a:pPr>
              <a:lnSpc>
                <a:spcPct val="100000"/>
              </a:lnSpc>
            </a:pPr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</a:rPr>
              <a:t>Finančnih </a:t>
            </a:r>
            <a:r>
              <a:rPr lang="sl-SI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posledic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l-SI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Thewes, 2016</a:t>
            </a:r>
            <a:endParaRPr lang="aa-E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A413ECC-6A0B-4B62-BF56-E1B588991AA4}"/>
              </a:ext>
            </a:extLst>
          </p:cNvPr>
          <p:cNvSpPr/>
          <p:nvPr/>
        </p:nvSpPr>
        <p:spPr>
          <a:xfrm>
            <a:off x="727206" y="2092007"/>
            <a:ext cx="1919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Česa se bojijo?</a:t>
            </a:r>
            <a:endParaRPr lang="aa-ET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A9C5EC7-4CA7-41B3-93B5-D2D3E193DF62}"/>
              </a:ext>
            </a:extLst>
          </p:cNvPr>
          <p:cNvSpPr/>
          <p:nvPr/>
        </p:nvSpPr>
        <p:spPr>
          <a:xfrm>
            <a:off x="5789008" y="2261284"/>
            <a:ext cx="5085806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Nenavadne telesne zaznave</a:t>
            </a:r>
            <a:endParaRPr lang="aa-E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Situacija, ko bi lahko bila odkrita ponovitev bolezni – (kontrolni pregled)</a:t>
            </a:r>
          </a:p>
          <a:p>
            <a:pPr marL="342900" indent="-342900">
              <a:buFontTx/>
              <a:buAutoNum type="arabicPeriod"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Ko kdo zboli, umre</a:t>
            </a:r>
          </a:p>
          <a:p>
            <a:pPr marL="342900" indent="-342900">
              <a:buAutoNum type="arabicPeriod"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Načrtovanje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prihodnosti</a:t>
            </a:r>
            <a:endParaRPr lang="en-US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sl-SI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Vickberg</a:t>
            </a: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, 2001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C50376-E3FA-47B4-9A7A-CACF403CD39D}"/>
              </a:ext>
            </a:extLst>
          </p:cNvPr>
          <p:cNvSpPr/>
          <p:nvPr/>
        </p:nvSpPr>
        <p:spPr>
          <a:xfrm>
            <a:off x="5640961" y="4430252"/>
            <a:ext cx="62288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Večina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bolnikov s strahom pred ponovitvijo bolezni nima psihiatrične motnje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</a:rPr>
              <a:t>Pri bolnikih z izraženo psihiatrično morbiditeto je zelo verjetno, da bodo imeli tudi strah pred ponovitvijo bolezni.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1200" dirty="0">
                <a:latin typeface="Verdana" panose="020B0604030504040204" pitchFamily="34" charset="0"/>
                <a:ea typeface="Verdana" panose="020B0604030504040204" pitchFamily="34" charset="0"/>
              </a:rPr>
              <a:t>Prins, 2019</a:t>
            </a:r>
            <a:endParaRPr lang="aa-E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429" y="2421954"/>
            <a:ext cx="60430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/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/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lvl="1"/>
            <a:endParaRPr lang="en-GB" sz="16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Dejavnik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tveganja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za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suicidalnost</a:t>
            </a:r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16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lvl="6"/>
            <a:r>
              <a:rPr lang="sl-SI" sz="12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Kissane et al, 2011, 2014</a:t>
            </a:r>
            <a:endParaRPr lang="sl-SI" sz="11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806" y="766310"/>
            <a:ext cx="425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SINDROM DEMORALIZACIJE</a:t>
            </a:r>
            <a:endParaRPr lang="sl-SI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754268-1C4A-4858-9AEB-2BBBBF48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31058" y="2648471"/>
            <a:ext cx="5784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Se le delno prekriva s simptomi depresivnosti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lvl="1"/>
            <a:r>
              <a:rPr lang="sl-SI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– izguba upanja je pogosta pri depresiji, </a:t>
            </a:r>
            <a:endParaRPr lang="en-US" sz="16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lvl="1"/>
            <a:r>
              <a:rPr lang="sl-SI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niso pa vsi demoralizirani bolniki tudi depresivni. </a:t>
            </a:r>
            <a:endParaRPr lang="en-GB" sz="16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2429" y="1378319"/>
            <a:ext cx="9498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16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„Stanje znižane morale in slabšega spoprijemanja ob doživljanju ujetosti v težavnem položaju (stresorju), ob čemer so v ospredju občutki brezupa, nemoči, izgube smisla, vrednosti in vrednot v življenju“</a:t>
            </a:r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/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/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Verdana" pitchFamily="34" charset="0"/>
                <a:ea typeface="Verdana" pitchFamily="34" charset="0"/>
                <a:cs typeface="Times New Roman" pitchFamily="18" charset="0"/>
              </a:rPr>
              <a:t>P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ogosto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pri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napredovalih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boleznih</a:t>
            </a:r>
            <a:endParaRPr lang="en-GB" sz="1600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b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687" y="5331591"/>
            <a:ext cx="6080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Intervencije se usmerjajo v OHRANJANJE UPANJA</a:t>
            </a:r>
            <a:endParaRPr lang="en-GB" sz="1600" i="1" dirty="0" smtClean="0"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616214" y="1478236"/>
            <a:ext cx="92700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ŽELJA PO SMRTI</a:t>
            </a:r>
            <a:r>
              <a:rPr lang="sl-SI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IZGUBA ŽELJE ŽIVETI </a:t>
            </a:r>
            <a:endParaRPr lang="it-IT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 se bliža smrt: 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- 58%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ohranja visoko željo živeti, </a:t>
            </a:r>
          </a:p>
          <a:p>
            <a:pPr lvl="1"/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- 11%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ohranja zmerno željo živeti, </a:t>
            </a:r>
          </a:p>
          <a:p>
            <a:pPr lvl="1"/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- 18%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izgubi željo živeti, </a:t>
            </a:r>
          </a:p>
          <a:p>
            <a:pPr lvl="1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- 10%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jo dobi nazaj, </a:t>
            </a:r>
          </a:p>
          <a:p>
            <a:pPr lvl="1"/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- 3%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imajo konsistentno nizko željo živeti. </a:t>
            </a:r>
          </a:p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 slednjih je pogosteje pridružena še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anksioznost, slabost, </a:t>
            </a:r>
            <a:r>
              <a:rPr lang="sl-SI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dispneja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pogosteje so brez partnerja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8"/>
            <a:endParaRPr lang="sl-SI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8"/>
            <a:r>
              <a:rPr lang="sl-SI" sz="14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Tataryn in dr., 2002 </a:t>
            </a:r>
            <a:endParaRPr lang="sl-SI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068981" y="496570"/>
            <a:ext cx="440653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Kdaj me bo Bog vzel k sebi</a:t>
            </a:r>
            <a:r>
              <a:rPr lang="sl-SI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?“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sl-SI" sz="16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„Upam, da danes zaspim za vedno in se jutri več ne zbudim.“ 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sl-SI" sz="16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„Rad bi umrl.„ 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sl-SI" sz="16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„Nočem več živeti.“ </a:t>
            </a:r>
            <a:endParaRPr lang="en-US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sl-SI" sz="1600" i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„Bolje bi bilo, ko me več ne bi bilo.“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7E2706-948F-4EE3-82DB-664BD9690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261" y="5212029"/>
            <a:ext cx="996901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Zahteve po evtanaziji pogosto odražajo slabo kvaliteto življenja, brezup, depresijo</a:t>
            </a:r>
          </a:p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potrebna </a:t>
            </a:r>
            <a:r>
              <a:rPr lang="it-IT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kontrola simptomov!</a:t>
            </a:r>
          </a:p>
          <a:p>
            <a:endParaRPr lang="it-IT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6"/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Holland J, 2014</a:t>
            </a:r>
          </a:p>
        </p:txBody>
      </p:sp>
    </p:spTree>
    <p:extLst>
      <p:ext uri="{BB962C8B-B14F-4D97-AF65-F5344CB8AC3E}">
        <p14:creationId xmlns:p14="http://schemas.microsoft.com/office/powerpoint/2010/main" val="7559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54268-1C4A-4858-9AEB-2BBBBF48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87381" y="699099"/>
            <a:ext cx="1044234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ZANIKANJE</a:t>
            </a:r>
            <a:r>
              <a:rPr lang="en-GB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20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20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ne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patološko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realnosti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psihodinamski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koncept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varovalni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mehanizem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 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zmore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dojeti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celotne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realnosti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situacije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spoprijemanje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boleznijo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neke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mere PRIČAKOVANO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030012" y="2550692"/>
            <a:ext cx="771165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GB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lišijo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in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zapomnijo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del,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ščiti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težkimi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informacijami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Govorijo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bolezni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kot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je, a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zmanjšajo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čustveni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pomen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situacije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Povedo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se ne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počutijo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tako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slabo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Povedo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bodo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umrli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ampak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bodo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dočakali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otroke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čez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let…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primerjajo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drugimi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jim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boljše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Razmišljajo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zagotovila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kogarkoli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drug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živ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delajo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nerealne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načrte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prihodnost</a:t>
            </a:r>
            <a:endParaRPr lang="en-GB" sz="1500" i="1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uporabijo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besede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GB" sz="15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rak</a:t>
            </a:r>
            <a:r>
              <a:rPr lang="en-GB" sz="15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012" y="4720517"/>
            <a:ext cx="104589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Napredovanje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bolezni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povezano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serijo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slabih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novic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Cena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čas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v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katerem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poteka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proces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spoprijemanja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žalovanja</a:t>
            </a:r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Vpliva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vse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vpletene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zdravstvene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delavce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svojce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 -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zanje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lahko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velik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vir</a:t>
            </a:r>
            <a:r>
              <a:rPr lang="en-GB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793" y="2366026"/>
            <a:ext cx="3335934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3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7398F3-7CAA-4C63-9E2A-190073B69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7" y="224207"/>
            <a:ext cx="3888195" cy="115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E6D7AA-D82B-4917-AFD6-434DC37DBD5A}"/>
              </a:ext>
            </a:extLst>
          </p:cNvPr>
          <p:cNvSpPr/>
          <p:nvPr/>
        </p:nvSpPr>
        <p:spPr>
          <a:xfrm>
            <a:off x="968172" y="2027190"/>
            <a:ext cx="9220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Vsebina predavanja</a:t>
            </a:r>
          </a:p>
          <a:p>
            <a:pPr>
              <a:defRPr/>
            </a:pPr>
            <a:endParaRPr lang="sl-SI" sz="1600" b="1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Duševna </a:t>
            </a:r>
            <a:r>
              <a:rPr lang="sl-SI" sz="1600" b="1" kern="0" dirty="0">
                <a:latin typeface="Verdana" panose="020B0604030504040204" pitchFamily="34" charset="0"/>
                <a:ea typeface="Verdana" panose="020B0604030504040204" pitchFamily="34" charset="0"/>
              </a:rPr>
              <a:t>stiska pri bolnikih in njihovih </a:t>
            </a:r>
            <a:r>
              <a:rPr lang="sl-SI" sz="16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svojc</a:t>
            </a:r>
            <a:r>
              <a:rPr lang="en-US" sz="1600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ih</a:t>
            </a:r>
            <a:endParaRPr lang="sl-SI" sz="16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16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Prepoznavanje duševne stiske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Obravnava bolnikov in njihovih svojcev v globlji stiski v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paliativni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</a:rPr>
              <a:t>oskrbi</a:t>
            </a:r>
            <a:endParaRPr lang="aa-E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3851" cy="1422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9953" y="1739626"/>
            <a:ext cx="8656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lahko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velik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zdravstvene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delavce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pomen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ustreznega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odzivanja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čustva</a:t>
            </a:r>
            <a:r>
              <a:rPr lang="en-GB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bolnikih</a:t>
            </a:r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GB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svojcih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986" y="3140162"/>
            <a:ext cx="393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Primer: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načrtovanja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odhoda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Triglav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584294" y="3553428"/>
            <a:ext cx="1122744" cy="486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602023" y="412048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“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smo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Vam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povedali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da je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neozdravljivo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54456" y="3624804"/>
            <a:ext cx="1132390" cy="437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74901" y="4146056"/>
            <a:ext cx="4246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“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sodelovanje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” oz.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spraševanje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glede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načrtov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o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Triglavu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72879" y="3553428"/>
            <a:ext cx="0" cy="1481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33156" y="5165732"/>
            <a:ext cx="423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Povprašamo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po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pomenu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in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doživljanju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Triglava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kaj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ga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tja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vleče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en-GB" i="1" dirty="0">
              <a:solidFill>
                <a:schemeClr val="bg1">
                  <a:lumMod val="65000"/>
                </a:schemeClr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12098" y="6045407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“ODPIRANJE OKNA ZANIKANJA”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54268-1C4A-4858-9AEB-2BBBBF48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0204" y="952547"/>
            <a:ext cx="35063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primer: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načrtovanje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dopusta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9765" y="1425615"/>
            <a:ext cx="1631349" cy="65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47772" y="2144739"/>
            <a:ext cx="288784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Bolezen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napredovala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Pričakovana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smrt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Direktno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soočenje</a:t>
            </a:r>
            <a:endParaRPr lang="en-GB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Jeza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nestrpnost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25093" y="1425615"/>
            <a:ext cx="1664825" cy="773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67394" y="2339766"/>
            <a:ext cx="343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Načrtovanje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dopusta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Sodelovanje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načrtu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8086606" y="1138413"/>
            <a:ext cx="393539" cy="5793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9014" y="4559592"/>
            <a:ext cx="97988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Empatičen</a:t>
            </a:r>
            <a:r>
              <a:rPr lang="en-GB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odziv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osredotočimo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GB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čustva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jih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prinaša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načrt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GB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Odpiranje</a:t>
            </a:r>
            <a:r>
              <a:rPr lang="en-GB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okna</a:t>
            </a:r>
            <a:r>
              <a:rPr lang="en-GB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zanikanja</a:t>
            </a:r>
            <a:r>
              <a:rPr lang="en-GB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bi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Vam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pomenilo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ne bi….” </a:t>
            </a:r>
          </a:p>
          <a:p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	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pa </a:t>
            </a:r>
          </a:p>
          <a:p>
            <a:r>
              <a:rPr lang="en-GB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“Ali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kdaj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pomislite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kaj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pa, </a:t>
            </a:r>
            <a:r>
              <a:rPr lang="en-GB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</a:t>
            </a:r>
            <a:r>
              <a:rPr lang="en-GB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ne….”</a:t>
            </a:r>
          </a:p>
          <a:p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2" descr="http://mojpogled.com/wp-content/uploads/2014/03/tehtnica-1024x1024.png">
            <a:extLst>
              <a:ext uri="{FF2B5EF4-FFF2-40B4-BE49-F238E27FC236}">
                <a16:creationId xmlns="" xmlns:a16="http://schemas.microsoft.com/office/drawing/2014/main" id="{0AE67B8D-042F-403E-9EEA-20C7794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99" y="475115"/>
            <a:ext cx="1967492" cy="19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A8EFEFE-1E55-4EB9-98AB-1C6402E9DF64}"/>
              </a:ext>
            </a:extLst>
          </p:cNvPr>
          <p:cNvSpPr/>
          <p:nvPr/>
        </p:nvSpPr>
        <p:spPr>
          <a:xfrm>
            <a:off x="1037768" y="2618774"/>
            <a:ext cx="34625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 lahko ISTOČASNO </a:t>
            </a:r>
          </a:p>
          <a:p>
            <a:r>
              <a:rPr lang="sl-SI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upa na najboljše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se </a:t>
            </a:r>
          </a:p>
          <a:p>
            <a:r>
              <a:rPr lang="sl-SI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pripravlja na </a:t>
            </a:r>
            <a:r>
              <a:rPr lang="sl-SI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najslabše</a:t>
            </a:r>
            <a:endParaRPr lang="en-GB" b="1" dirty="0" smtClean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aa-ET" dirty="0">
              <a:solidFill>
                <a:srgbClr val="3857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54268-1C4A-4858-9AEB-2BBBBF48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EDE2D-5721-4CF0-A21E-16F4F8C857FF}"/>
              </a:ext>
            </a:extLst>
          </p:cNvPr>
          <p:cNvSpPr/>
          <p:nvPr/>
        </p:nvSpPr>
        <p:spPr>
          <a:xfrm>
            <a:off x="1443574" y="1090204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OHRANJANJE UPANJA 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endParaRPr lang="aa-ET" sz="2000" dirty="0"/>
          </a:p>
        </p:txBody>
      </p:sp>
      <p:pic>
        <p:nvPicPr>
          <p:cNvPr id="7" name="Picture 2" descr="http://mojpogled.com/wp-content/uploads/2014/03/tehtnica-1024x1024.png">
            <a:extLst>
              <a:ext uri="{FF2B5EF4-FFF2-40B4-BE49-F238E27FC236}">
                <a16:creationId xmlns="" xmlns:a16="http://schemas.microsoft.com/office/drawing/2014/main" id="{0AE67B8D-042F-403E-9EEA-20C7794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9" y="2234466"/>
            <a:ext cx="1967492" cy="19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8EFEFE-1E55-4EB9-98AB-1C6402E9DF64}"/>
              </a:ext>
            </a:extLst>
          </p:cNvPr>
          <p:cNvSpPr/>
          <p:nvPr/>
        </p:nvSpPr>
        <p:spPr>
          <a:xfrm>
            <a:off x="586354" y="4632769"/>
            <a:ext cx="30102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 lahko ISTOČASNO </a:t>
            </a:r>
          </a:p>
          <a:p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upa na najboljše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se </a:t>
            </a:r>
          </a:p>
          <a:p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pripravlja na najslabše</a:t>
            </a:r>
            <a:endParaRPr lang="aa-ET" sz="1600" dirty="0">
              <a:solidFill>
                <a:srgbClr val="385723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751CB5A-F349-4CE1-9EAA-F3333C611CE0}"/>
              </a:ext>
            </a:extLst>
          </p:cNvPr>
          <p:cNvCxnSpPr/>
          <p:nvPr/>
        </p:nvCxnSpPr>
        <p:spPr>
          <a:xfrm>
            <a:off x="3496750" y="5063656"/>
            <a:ext cx="840122" cy="562969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EA02BE-51D4-460F-9C0D-788A0C598EE9}"/>
              </a:ext>
            </a:extLst>
          </p:cNvPr>
          <p:cNvSpPr/>
          <p:nvPr/>
        </p:nvSpPr>
        <p:spPr>
          <a:xfrm>
            <a:off x="4757196" y="1729421"/>
            <a:ext cx="6912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Podpreti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realno upanje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preusmerimo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dolgoročnih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upanj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kratkoročna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	</a:t>
            </a:r>
          </a:p>
          <a:p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vire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moči</a:t>
            </a:r>
            <a:endParaRPr lang="en-GB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še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nekaj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časa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tako</a:t>
            </a:r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stanje</a:t>
            </a:r>
            <a:endParaRPr lang="en-GB" sz="1600" i="1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ne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bolelo</a:t>
            </a:r>
            <a:endParaRPr lang="en-GB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da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dočakajo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neko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prelomnico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dogodek</a:t>
            </a:r>
            <a:endParaRPr lang="en-GB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28B7767-7980-45D6-8B12-0E9A096E26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23595" y="2994406"/>
            <a:ext cx="2572032" cy="1225721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C8FAF0C-AF9C-45AE-AFAC-3D522F688455}"/>
              </a:ext>
            </a:extLst>
          </p:cNvPr>
          <p:cNvSpPr/>
          <p:nvPr/>
        </p:nvSpPr>
        <p:spPr>
          <a:xfrm>
            <a:off x="4398379" y="5485937"/>
            <a:ext cx="631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Odpirati „okno zanikanja“</a:t>
            </a:r>
          </a:p>
          <a:p>
            <a:pPr lvl="1"/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npr. </a:t>
            </a:r>
            <a:r>
              <a:rPr lang="en-GB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</a:t>
            </a:r>
            <a:r>
              <a:rPr lang="sl-SI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i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šla kdaj čez glavo misel, kaj pa, če ne bo</a:t>
            </a:r>
            <a:r>
              <a:rPr lang="sl-SI" sz="1600" i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....</a:t>
            </a:r>
            <a:endParaRPr lang="en-GB" sz="1600" i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se </a:t>
            </a:r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odzvati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težka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čustva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6265" y="1090204"/>
            <a:ext cx="365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“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nobenega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upanja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mi 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več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ne 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pustijo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754268-1C4A-4858-9AEB-2BBBBF48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4F4954-5E11-4AF1-B419-38E0890EAE8D}"/>
              </a:ext>
            </a:extLst>
          </p:cNvPr>
          <p:cNvSpPr/>
          <p:nvPr/>
        </p:nvSpPr>
        <p:spPr>
          <a:xfrm>
            <a:off x="1800625" y="1940217"/>
            <a:ext cx="51405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sl-SI" sz="20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Tiranija </a:t>
            </a:r>
            <a:r>
              <a:rPr lang="sl-SI" sz="20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pozitivnega </a:t>
            </a:r>
            <a:r>
              <a:rPr lang="sl-SI" sz="20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mišljenja</a:t>
            </a:r>
            <a:r>
              <a:rPr lang="en-GB" sz="20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</a:t>
            </a:r>
            <a:endParaRPr lang="sl-SI" sz="20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psihoonkologinja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Jimmie Holland</a:t>
            </a:r>
            <a:endParaRPr lang="aa-ET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2BF1DA-D747-488E-8F4D-6C7046CBBFB4}"/>
              </a:ext>
            </a:extLst>
          </p:cNvPr>
          <p:cNvSpPr/>
          <p:nvPr/>
        </p:nvSpPr>
        <p:spPr>
          <a:xfrm>
            <a:off x="1571348" y="3041781"/>
            <a:ext cx="4896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... Izraz stiske,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Izraz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zanikanja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poskus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pomoči in podpore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....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2BF1DA-D747-488E-8F4D-6C7046CBBFB4}"/>
              </a:ext>
            </a:extLst>
          </p:cNvPr>
          <p:cNvSpPr/>
          <p:nvPr/>
        </p:nvSpPr>
        <p:spPr>
          <a:xfrm>
            <a:off x="1922835" y="4190295"/>
            <a:ext cx="489609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u="sng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sl-SI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TOP IZJAVE“</a:t>
            </a:r>
          </a:p>
          <a:p>
            <a:pPr algn="ctr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„samo močna moraš biti, pa bo“</a:t>
            </a:r>
          </a:p>
          <a:p>
            <a:pPr algn="ctr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pozitiv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moraš biti“</a:t>
            </a:r>
          </a:p>
          <a:p>
            <a:pPr algn="ctr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„saj bo vse v redu“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0EDE2D-5721-4CF0-A21E-16F4F8C857FF}"/>
              </a:ext>
            </a:extLst>
          </p:cNvPr>
          <p:cNvSpPr/>
          <p:nvPr/>
        </p:nvSpPr>
        <p:spPr>
          <a:xfrm>
            <a:off x="1800625" y="800207"/>
            <a:ext cx="1034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OHRANJANJE UPANJA </a:t>
            </a:r>
            <a:r>
              <a:rPr lang="en-US" sz="20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</a:t>
            </a:r>
            <a:r>
              <a:rPr lang="en-US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TIRANIJA POZITIVNEGA MIŠLJENJA?</a:t>
            </a:r>
            <a:r>
              <a:rPr lang="sl-SI" sz="2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endParaRPr lang="aa-E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008" r="20322"/>
          <a:stretch/>
        </p:blipFill>
        <p:spPr>
          <a:xfrm>
            <a:off x="7210139" y="1532000"/>
            <a:ext cx="4323578" cy="394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908" cy="1236151"/>
          </a:xfrm>
          <a:prstGeom prst="rect">
            <a:avLst/>
          </a:prstGeom>
        </p:spPr>
      </p:pic>
      <p:sp>
        <p:nvSpPr>
          <p:cNvPr id="5" name="Pravokotnik 3"/>
          <p:cNvSpPr>
            <a:spLocks noGrp="1"/>
          </p:cNvSpPr>
          <p:nvPr>
            <p:ph idx="1"/>
          </p:nvPr>
        </p:nvSpPr>
        <p:spPr>
          <a:xfrm>
            <a:off x="3681696" y="618075"/>
            <a:ext cx="78867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SVOJCI V PALIATIVNI OSKRBI</a:t>
            </a:r>
          </a:p>
        </p:txBody>
      </p:sp>
      <p:sp>
        <p:nvSpPr>
          <p:cNvPr id="6" name="Pravokotnik 4"/>
          <p:cNvSpPr/>
          <p:nvPr/>
        </p:nvSpPr>
        <p:spPr>
          <a:xfrm>
            <a:off x="860611" y="1583442"/>
            <a:ext cx="1043491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Bolezen lahko vstopi v družino v različnih razvojnih obdobjih družine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napredovali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bolezni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ob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znižanem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funkcioniranju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svojec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vedno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pomembnejši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sogovornih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zdravstveni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obravnavi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“BOLNIK DRUGEGA REDA”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tisti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pomagajo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skrbi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bolnika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tudi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sami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svojcev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pomembno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korelira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Večja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stiska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kadar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prevzemajo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večji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obseg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obveznosti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/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skrbi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Vsak bolnik je član družinskega sistema, s svojimi vzorci komunikacije, povezanosti, čustvovanja, vedenja, vrednotami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Družine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so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različne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zmorejo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razrešiti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svojih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konfliktov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bolezen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lahko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zbliža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pa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oddalji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9959" y="957848"/>
            <a:ext cx="926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SVOJCI V PALIATIVNI OSKRBI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91580" y="1712534"/>
            <a:ext cx="5222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Vsak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 je član družinskega sistema, s svojimi vzorci komunikacije, povezanosti, čustvovanja, vedenja,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vrednotami</a:t>
            </a: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23A1AB-B893-400A-927F-287D0781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9" name="Pravokotnik 1">
            <a:extLst>
              <a:ext uri="{FF2B5EF4-FFF2-40B4-BE49-F238E27FC236}">
                <a16:creationId xmlns="" xmlns:a16="http://schemas.microsoft.com/office/drawing/2014/main" id="{AEAE3115-9FEF-4E8B-914B-DE80977E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87" y="3185045"/>
            <a:ext cx="46096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7070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b="1">
                <a:solidFill>
                  <a:srgbClr val="7070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7070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070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Družine lahko razdelimo glede na to, kako kakovostno funkcionirajo kot enota.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Družinsko funkcioniranje (družine kot enote) je zelo dober napovednik ravni psihosocialnih težav ali težav pri spoprijemanju posameznega družinskega člana.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l-SI" altLang="sl-SI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4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Kissane</a:t>
            </a:r>
            <a:r>
              <a:rPr lang="sl-SI" altLang="sl-SI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1994</a:t>
            </a:r>
            <a:endParaRPr lang="sl-SI" altLang="sl-SI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l-SI" sz="1800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302"/>
              </p:ext>
            </p:extLst>
          </p:nvPr>
        </p:nvGraphicFramePr>
        <p:xfrm>
          <a:off x="5513885" y="1903913"/>
          <a:ext cx="6446622" cy="46974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37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9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87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5493"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Funkcionalnost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Tipi</a:t>
                      </a:r>
                      <a:r>
                        <a:rPr lang="sl-SI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družin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Značilnosti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184"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DOBRO </a:t>
                      </a:r>
                    </a:p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PODPORNE</a:t>
                      </a:r>
                    </a:p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DRUŽINE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Družinski člani drug drugemu v podporo, kohezivnost,</a:t>
                      </a:r>
                      <a:r>
                        <a:rPr lang="sl-SI" sz="1200" kern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zmorejo dobro izpeljati proces žalovanja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9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DOBRO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DRUŽINE</a:t>
                      </a:r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S KONFLIKTI</a:t>
                      </a:r>
                      <a:endParaRPr lang="sl-SI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Prisotni konflikti, vendar jih družinski člani zmorejo uspešno reševati, odprte do različnosti med svojimi družinskimi člani, zmorejo se dobro prilagoditi na posledice bolezni 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030"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SREDNJE </a:t>
                      </a:r>
                    </a:p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DRUŽINE Z</a:t>
                      </a:r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ZMERNO STOPNJO TEŽAV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20-33%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Funkcionirajo včasih boljše, drugič slabše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1184"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SLABŠE</a:t>
                      </a:r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SLABO RAZPOLOŽENE DRUŽINE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9-18%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Jeza in druga neprijetna čustva potlačena, stiska in depresivnost pa visoka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4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SLABŠE</a:t>
                      </a:r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FUNKCIONALNE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SOVRAŽNE / HOSTILNE DRUŽINE</a:t>
                      </a:r>
                      <a:endParaRPr lang="sl-SI" sz="1200" b="1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6-12%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Družinski člani med seboj pogosto v konfliktih, brez da bi jih zmogli, znali uspešno reševati, visoka stopnja kaotičnosti </a:t>
                      </a:r>
                      <a:endParaRPr lang="sl-SI" sz="1200" dirty="0">
                        <a:solidFill>
                          <a:srgbClr val="38572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571348" y="1179540"/>
            <a:ext cx="7009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 stiske doživljajo svojci, kjer je tudi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 bolj v stiski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kjer prevzemajo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več opravil / obveznosti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 skrbi za svojca</a:t>
            </a: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23A1AB-B893-400A-927F-287D0781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158" y="214702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Podpora: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Praktična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Informacijska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sl-SI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mocionalna</a:t>
            </a:r>
            <a:endParaRPr lang="sl-SI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04572C6-8134-4A88-B089-DAB4430E73FB}"/>
              </a:ext>
            </a:extLst>
          </p:cNvPr>
          <p:cNvSpPr/>
          <p:nvPr/>
        </p:nvSpPr>
        <p:spPr>
          <a:xfrm>
            <a:off x="5883214" y="2592614"/>
            <a:ext cx="4630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Stiska, kadar se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dojemanje bolezni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strategije spoprijemanja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med bolnikom in njihovih svojcem </a:t>
            </a:r>
            <a:r>
              <a:rPr lang="sl-SI" sz="16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razlikujejo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aa-ET" sz="1600" dirty="0"/>
          </a:p>
        </p:txBody>
      </p:sp>
      <p:sp>
        <p:nvSpPr>
          <p:cNvPr id="9" name="Rectangle 8"/>
          <p:cNvSpPr/>
          <p:nvPr/>
        </p:nvSpPr>
        <p:spPr>
          <a:xfrm>
            <a:off x="611158" y="3806317"/>
            <a:ext cx="1054411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Prepoznavanje potreb svojcev</a:t>
            </a:r>
            <a:endParaRPr lang="en-GB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6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preveriti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razumevanje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narav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bolezni in zdravljenja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pogovoriti se o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zahtevah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glede ravni oskrbe (praktični vidiki pomoči)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oceniti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pripravljenost</a:t>
            </a:r>
            <a:r>
              <a:rPr lang="en-GB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svojcev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sodelovanje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(osebno z</a:t>
            </a: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god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ovino družinskih članov, vpliv bolezni na odnose)</a:t>
            </a:r>
            <a:endParaRPr lang="en-GB" alt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preveriti obstoječe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znanje in veščine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zmožnosti soočiti se z zahtevami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dane situacije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znanje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glede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oskrbe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bližnjega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povečuje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občutek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kontrole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sl-SI" alt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prepoznavanje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strinjanja / nestrinjanja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glede oskrbe in ciljev oskrbe</a:t>
            </a: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ceniti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predstave svojcev o lastnem dobrem počutju</a:t>
            </a:r>
            <a:endParaRPr lang="en-US" altLang="sl-SI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en-US" altLang="sl-SI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endParaRPr lang="sl-SI" altLang="sl-SI" sz="1600" b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3"/>
          <p:cNvSpPr/>
          <p:nvPr/>
        </p:nvSpPr>
        <p:spPr>
          <a:xfrm>
            <a:off x="1720829" y="715313"/>
            <a:ext cx="926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SVOJCI V PALIATIVNI OSKRBI</a:t>
            </a:r>
          </a:p>
        </p:txBody>
      </p:sp>
    </p:spTree>
    <p:extLst>
      <p:ext uri="{BB962C8B-B14F-4D97-AF65-F5344CB8AC3E}">
        <p14:creationId xmlns:p14="http://schemas.microsoft.com/office/powerpoint/2010/main" val="1098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4" y="185658"/>
            <a:ext cx="3122908" cy="1236151"/>
          </a:xfrm>
          <a:prstGeom prst="rect">
            <a:avLst/>
          </a:prstGeom>
        </p:spPr>
      </p:pic>
      <p:sp>
        <p:nvSpPr>
          <p:cNvPr id="5" name="Pravokotnik 6">
            <a:extLst>
              <a:ext uri="{FF2B5EF4-FFF2-40B4-BE49-F238E27FC236}">
                <a16:creationId xmlns="" xmlns:a16="http://schemas.microsoft.com/office/drawing/2014/main" id="{A4582E9C-D909-4C4F-B441-389A5A18DE52}"/>
              </a:ext>
            </a:extLst>
          </p:cNvPr>
          <p:cNvSpPr/>
          <p:nvPr/>
        </p:nvSpPr>
        <p:spPr>
          <a:xfrm>
            <a:off x="2102257" y="1337688"/>
            <a:ext cx="99788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OSNOVNE INTERVENCIJE pri svojcih</a:t>
            </a:r>
          </a:p>
          <a:p>
            <a:endParaRPr lang="pl-P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Vprašanje „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Kako ste pa vi?”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Informiranje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(bolezen, zdravljenje)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Psihoedukacija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(npr. anticipatorno žalovanje)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Zagotovitev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kontinuiranja podpore in oskrbe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Podpora skrbi svojcev zase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Podpora v procesu žalovanja</a:t>
            </a:r>
          </a:p>
        </p:txBody>
      </p:sp>
    </p:spTree>
    <p:extLst>
      <p:ext uri="{BB962C8B-B14F-4D97-AF65-F5344CB8AC3E}">
        <p14:creationId xmlns:p14="http://schemas.microsoft.com/office/powerpoint/2010/main" val="34640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2BE4A6-9963-40CF-A0B0-6D1B67D48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1348" y="760654"/>
            <a:ext cx="99075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kern="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ODNOS med </a:t>
            </a:r>
            <a:r>
              <a:rPr lang="en-GB" sz="2000" b="1" kern="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bolnikom</a:t>
            </a:r>
            <a:r>
              <a:rPr lang="en-GB" sz="2000" b="1" kern="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in </a:t>
            </a:r>
            <a:r>
              <a:rPr lang="en-GB" sz="2000" b="1" kern="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zdravstvenimi</a:t>
            </a:r>
            <a:r>
              <a:rPr lang="en-GB" sz="2000" b="1" kern="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1" kern="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delavci</a:t>
            </a:r>
            <a:endParaRPr lang="en-GB" sz="2000" b="1" kern="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kern="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Spoštljiva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obravnava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kliničnih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odločitvah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upošteva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bolnikove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želje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potrebe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vrednost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450575" y="2478891"/>
            <a:ext cx="822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Svojci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oskrbo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ocenjujejo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kot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dobro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slabo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osnovi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odnosa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/>
            <a:endParaRPr lang="en-GB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n-GB" sz="12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MiettinenT</a:t>
            </a:r>
            <a:r>
              <a:rPr lang="en-GB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et al, 2001; </a:t>
            </a:r>
            <a:r>
              <a:rPr lang="en-GB" sz="12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Aparicio</a:t>
            </a:r>
            <a:r>
              <a:rPr lang="en-GB" sz="12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M, et al, 2017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846501" y="3797020"/>
            <a:ext cx="8351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pomembnih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vprašanjih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bolnik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spregovoril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le v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varnem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odnosu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GB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Včasih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ne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vemo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katera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naša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beseda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odziv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kretnja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spremljala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bolnike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njihove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svojce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….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571348" y="487360"/>
            <a:ext cx="9978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OSNOVNI PSIHOSOCIALNI UKREPI</a:t>
            </a:r>
            <a:endParaRPr lang="pl-PL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768542" y="1740179"/>
            <a:ext cx="10388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Informacije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bolezni in zdravljenju, posebej o vidikih,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v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bolnikih pobujajo stisko.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Zagotovitev kontinuiranosti obravnave (okrepi občutek varnosti).</a:t>
            </a:r>
          </a:p>
          <a:p>
            <a:endParaRPr lang="sl-SI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Psihoedukacija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stiski / anksioznosti /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depresivnosti / vnaprejšnjemu žalovanju,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raziščemo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izvore stiske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normalizacija (s pomočjo komunikacije po EVE modelu) </a:t>
            </a: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„To, da ste v stiski, ne pomeni, da ste šibki ali da je z vami kaj narobe. </a:t>
            </a:r>
            <a:endParaRPr lang="en-US" sz="1600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sl-SI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 </a:t>
            </a:r>
            <a:r>
              <a:rPr lang="sl-SI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 situaciji, ki je resna in zahteva veliko naporov – </a:t>
            </a:r>
            <a:r>
              <a:rPr lang="pl-PL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naravno je, da vam je težko. </a:t>
            </a:r>
            <a:r>
              <a:rPr lang="pl-PL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endParaRPr lang="en-US" sz="1600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endParaRPr lang="pl-PL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pl-PL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„To, da vas je strah / da ste žalostni / ne pomeni, da niste močni in da niste pozitivni. Razumljivo je, da v taki situaciji gredo tudi težke misli skozi glavo. </a:t>
            </a:r>
            <a:endParaRPr lang="en-US" sz="1600" i="1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pl-PL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Pomembno </a:t>
            </a:r>
            <a:r>
              <a:rPr lang="pl-PL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je, da te misli / občutja obvladujete vi in ne ona vas.”</a:t>
            </a:r>
            <a:endParaRPr lang="sl-SI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Razbremenjevanje stiske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ki jo prinaša priložnost in možnost, da bolnik, ki to potrebuje, o svoji stiski spregovori! </a:t>
            </a:r>
          </a:p>
          <a:p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E529E8-7E7B-4A49-9906-32923614C6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" y="0"/>
            <a:ext cx="3955310" cy="156564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080B3B3-44FF-4F7B-81F1-8677A9C3FFEB}"/>
              </a:ext>
            </a:extLst>
          </p:cNvPr>
          <p:cNvSpPr txBox="1">
            <a:spLocks/>
          </p:cNvSpPr>
          <p:nvPr/>
        </p:nvSpPr>
        <p:spPr bwMode="auto">
          <a:xfrm>
            <a:off x="-251221" y="1968921"/>
            <a:ext cx="8512990" cy="199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en-GB" altLang="sl-SI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Strah</a:t>
            </a:r>
            <a:r>
              <a:rPr lang="en-GB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pred</a:t>
            </a:r>
            <a:r>
              <a:rPr lang="en-GB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smrtjo</a:t>
            </a:r>
            <a:r>
              <a:rPr lang="en-GB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GB" altLang="sl-SI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ena</a:t>
            </a:r>
            <a:r>
              <a:rPr lang="en-GB" altLang="sl-S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temeljnih</a:t>
            </a:r>
            <a:r>
              <a:rPr lang="en-GB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eksistencialnih</a:t>
            </a:r>
            <a:r>
              <a:rPr lang="en-GB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skrbi</a:t>
            </a:r>
            <a:endParaRPr lang="en-GB" altLang="sl-SI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defRPr/>
            </a:pPr>
            <a:r>
              <a:rPr lang="sl-SI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Strah pred </a:t>
            </a:r>
            <a:r>
              <a:rPr lang="sl-SI" altLang="sl-SI" sz="1800" i="1" dirty="0">
                <a:latin typeface="Verdana" panose="020B0604030504040204" pitchFamily="34" charset="0"/>
                <a:ea typeface="Verdana" panose="020B0604030504040204" pitchFamily="34" charset="0"/>
              </a:rPr>
              <a:t>nezmožnostjo skrbeti </a:t>
            </a:r>
            <a:r>
              <a:rPr lang="sl-SI" altLang="sl-SI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zase</a:t>
            </a:r>
            <a:r>
              <a:rPr lang="en-GB" altLang="sl-SI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l-SI" altLang="sl-SI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odvisnostjo</a:t>
            </a:r>
            <a:r>
              <a:rPr lang="sl-SI" altLang="sl-SI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od drugih</a:t>
            </a:r>
          </a:p>
          <a:p>
            <a:pPr lvl="2">
              <a:defRPr/>
            </a:pPr>
            <a:r>
              <a:rPr lang="sl-SI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Strah pred </a:t>
            </a:r>
            <a:r>
              <a:rPr lang="sl-SI" altLang="sl-SI" sz="1800" i="1" dirty="0">
                <a:latin typeface="Verdana" panose="020B0604030504040204" pitchFamily="34" charset="0"/>
                <a:ea typeface="Verdana" panose="020B0604030504040204" pitchFamily="34" charset="0"/>
              </a:rPr>
              <a:t>bolečim</a:t>
            </a:r>
            <a:r>
              <a:rPr lang="sl-SI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altLang="sl-SI" sz="1800" i="1" dirty="0">
                <a:latin typeface="Verdana" panose="020B0604030504040204" pitchFamily="34" charset="0"/>
                <a:ea typeface="Verdana" panose="020B0604030504040204" pitchFamily="34" charset="0"/>
              </a:rPr>
              <a:t>umiranjem</a:t>
            </a:r>
          </a:p>
          <a:p>
            <a:pPr lvl="2">
              <a:defRPr/>
            </a:pPr>
            <a:r>
              <a:rPr lang="sl-SI" altLang="sl-SI" sz="1800" dirty="0">
                <a:latin typeface="Verdana" panose="020B0604030504040204" pitchFamily="34" charset="0"/>
                <a:ea typeface="Verdana" panose="020B0604030504040204" pitchFamily="34" charset="0"/>
              </a:rPr>
              <a:t>Strah, kako bo z </a:t>
            </a:r>
            <a:r>
              <a:rPr lang="sl-SI" altLang="sl-SI" sz="1800" i="1" dirty="0">
                <a:latin typeface="Verdana" panose="020B0604030504040204" pitchFamily="34" charset="0"/>
                <a:ea typeface="Verdana" panose="020B0604030504040204" pitchFamily="34" charset="0"/>
              </a:rPr>
              <a:t>družinskimi člani</a:t>
            </a:r>
          </a:p>
          <a:p>
            <a:pPr marL="0" indent="0">
              <a:buNone/>
              <a:defRPr/>
            </a:pPr>
            <a:endParaRPr lang="sl-SI" altLang="sl-SI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7777" y="3707443"/>
            <a:ext cx="5583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altLang="sl-SI" b="1" i="1" dirty="0">
                <a:latin typeface="Verdana" panose="020B0604030504040204" pitchFamily="34" charset="0"/>
                <a:ea typeface="Verdana" panose="020B0604030504040204" pitchFamily="34" charset="0"/>
              </a:rPr>
              <a:t>In ko se bolnik sreča napredovanjem / napredovalo boleznijo, kjer se aktivirajo ti strahovi....</a:t>
            </a:r>
            <a:endParaRPr lang="sl-SI" altLang="sl-SI" b="1" i="1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2712" y="4873109"/>
            <a:ext cx="19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sl-SI" dirty="0" err="1">
                <a:latin typeface="Verdana" panose="020B0604030504040204" pitchFamily="34" charset="0"/>
                <a:ea typeface="Verdana" panose="020B0604030504040204" pitchFamily="34" charset="0"/>
              </a:rPr>
              <a:t>Številne</a:t>
            </a:r>
            <a:r>
              <a:rPr lang="en-GB" altLang="sl-S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dirty="0" err="1">
                <a:latin typeface="Verdana" panose="020B0604030504040204" pitchFamily="34" charset="0"/>
                <a:ea typeface="Verdana" panose="020B0604030504040204" pitchFamily="34" charset="0"/>
              </a:rPr>
              <a:t>izgube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8388" y="4873109"/>
            <a:ext cx="2324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sl-SI" dirty="0" err="1">
                <a:latin typeface="Verdana" panose="020B0604030504040204" pitchFamily="34" charset="0"/>
                <a:ea typeface="Verdana" panose="020B0604030504040204" pitchFamily="34" charset="0"/>
              </a:rPr>
              <a:t>Iskanje</a:t>
            </a:r>
            <a:r>
              <a:rPr lang="en-GB" altLang="sl-S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dirty="0" err="1">
                <a:latin typeface="Verdana" panose="020B0604030504040204" pitchFamily="34" charset="0"/>
                <a:ea typeface="Verdana" panose="020B0604030504040204" pitchFamily="34" charset="0"/>
              </a:rPr>
              <a:t>virov</a:t>
            </a:r>
            <a:r>
              <a:rPr lang="en-GB" altLang="sl-S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dirty="0" err="1">
                <a:latin typeface="Verdana" panose="020B0604030504040204" pitchFamily="34" charset="0"/>
                <a:ea typeface="Verdana" panose="020B0604030504040204" pitchFamily="34" charset="0"/>
              </a:rPr>
              <a:t>moči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8270" y="5837395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sl-SI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Zavedanje</a:t>
            </a:r>
            <a:r>
              <a:rPr lang="en-GB" altLang="sl-SI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omejenosti</a:t>
            </a:r>
            <a:r>
              <a:rPr lang="en-GB" altLang="sl-SI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altLang="sl-SI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časa</a:t>
            </a: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ravokotnik 3">
            <a:extLst>
              <a:ext uri="{FF2B5EF4-FFF2-40B4-BE49-F238E27FC236}">
                <a16:creationId xmlns="" xmlns:a16="http://schemas.microsoft.com/office/drawing/2014/main" id="{E5E30266-2A5C-41FF-BC95-9D660358711B}"/>
              </a:ext>
            </a:extLst>
          </p:cNvPr>
          <p:cNvSpPr/>
          <p:nvPr/>
        </p:nvSpPr>
        <p:spPr>
          <a:xfrm>
            <a:off x="7713955" y="276702"/>
            <a:ext cx="424669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l-SI" altLang="sl-SI" sz="1600" dirty="0" smtClean="0">
                <a:latin typeface="Cambria" pitchFamily="18" charset="0"/>
                <a:ea typeface="Cambria" pitchFamily="18" charset="0"/>
              </a:rPr>
              <a:t>Strah </a:t>
            </a:r>
            <a:r>
              <a:rPr lang="en-US" altLang="sl-SI" sz="1600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altLang="sl-SI" sz="1600" dirty="0" err="1" smtClean="0">
                <a:latin typeface="Cambria" pitchFamily="18" charset="0"/>
                <a:ea typeface="Cambria" pitchFamily="18" charset="0"/>
              </a:rPr>
              <a:t>pred</a:t>
            </a:r>
            <a:r>
              <a:rPr lang="en-US" altLang="sl-SI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altLang="sl-SI" sz="1600" dirty="0" err="1" smtClean="0">
                <a:latin typeface="Cambria" pitchFamily="18" charset="0"/>
                <a:ea typeface="Cambria" pitchFamily="18" charset="0"/>
              </a:rPr>
              <a:t>smrtjo</a:t>
            </a:r>
            <a:r>
              <a:rPr lang="en-US" altLang="sl-SI" sz="1600" dirty="0" smtClean="0">
                <a:latin typeface="Cambria" pitchFamily="18" charset="0"/>
                <a:ea typeface="Cambria" pitchFamily="18" charset="0"/>
              </a:rPr>
              <a:t>) </a:t>
            </a:r>
            <a:r>
              <a:rPr lang="sl-SI" altLang="sl-SI" sz="1600" dirty="0" smtClean="0">
                <a:latin typeface="Cambria" pitchFamily="18" charset="0"/>
                <a:ea typeface="Cambria" pitchFamily="18" charset="0"/>
              </a:rPr>
              <a:t>je </a:t>
            </a:r>
            <a:r>
              <a:rPr lang="sl-SI" altLang="sl-SI" sz="1600" dirty="0">
                <a:latin typeface="Cambria" pitchFamily="18" charset="0"/>
                <a:ea typeface="Cambria" pitchFamily="18" charset="0"/>
              </a:rPr>
              <a:t>močno potlačen in </a:t>
            </a:r>
            <a:r>
              <a:rPr lang="sl-SI" sz="1600" dirty="0" smtClean="0">
                <a:latin typeface="Cambria" pitchFamily="18" charset="0"/>
                <a:ea typeface="Cambria" pitchFamily="18" charset="0"/>
              </a:rPr>
              <a:t>transformiran </a:t>
            </a:r>
            <a:r>
              <a:rPr lang="sl-SI" sz="1600" dirty="0">
                <a:latin typeface="Cambria" pitchFamily="18" charset="0"/>
                <a:ea typeface="Cambria" pitchFamily="18" charset="0"/>
              </a:rPr>
              <a:t>v nekaj manj ogrožajočega za posameznika 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sl-SI" sz="1600" dirty="0" smtClean="0">
                <a:latin typeface="Cambria" pitchFamily="18" charset="0"/>
                <a:ea typeface="Cambria" pitchFamily="18" charset="0"/>
              </a:rPr>
              <a:t>– </a:t>
            </a:r>
            <a:r>
              <a:rPr lang="sl-SI" sz="1600" dirty="0">
                <a:latin typeface="Cambria" pitchFamily="18" charset="0"/>
                <a:ea typeface="Cambria" pitchFamily="18" charset="0"/>
              </a:rPr>
              <a:t>to je funkcija celotnega sistema psiholoških </a:t>
            </a:r>
            <a:r>
              <a:rPr lang="sl-SI" sz="1600" dirty="0" smtClean="0">
                <a:latin typeface="Cambria" pitchFamily="18" charset="0"/>
                <a:ea typeface="Cambria" pitchFamily="18" charset="0"/>
              </a:rPr>
              <a:t>obramb.</a:t>
            </a:r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US" altLang="sl-SI" sz="1600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l-SI" altLang="sl-SI" sz="1600" dirty="0" smtClean="0">
                <a:latin typeface="Cambria" pitchFamily="18" charset="0"/>
                <a:ea typeface="Cambria" pitchFamily="18" charset="0"/>
              </a:rPr>
              <a:t>Yalom,1980</a:t>
            </a:r>
            <a:endParaRPr lang="sl-SI" altLang="sl-SI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05806" y="2012794"/>
            <a:ext cx="7287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sl-SI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Intervencije pri anksioznosti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b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Dihalne vaje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prostitvene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tehnike: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vizualizacija, avtogeni trening, progresivna mišična relaksacija, meditacija, čuječnost, joga</a:t>
            </a:r>
          </a:p>
          <a:p>
            <a:pPr lvl="2"/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Ekspresivne tehnike: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pisanje dnevnika, risanje (kar je bolniku blizu!!!!)</a:t>
            </a:r>
          </a:p>
          <a:p>
            <a:pPr lvl="2"/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Dotik, masaža</a:t>
            </a:r>
          </a:p>
          <a:p>
            <a:pPr lvl="2"/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Glasba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05807" y="4285395"/>
            <a:ext cx="10600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Intervencije pri depresivnosti: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vedenjska aktivacija -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bolnika spodbujamo k dejavnostim, ki so zanj prijetne in ki jih še zmore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705807" y="5405943"/>
            <a:ext cx="8281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Napotitev v </a:t>
            </a:r>
            <a:r>
              <a:rPr lang="sl-SI" sz="16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kliničnopsihološko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/ ali psihiatrično obravnavo.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705807" y="5105294"/>
            <a:ext cx="10600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Uporaba </a:t>
            </a:r>
            <a:r>
              <a:rPr lang="sl-SI" sz="16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psihofarmakoterapije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689682" y="674619"/>
            <a:ext cx="1003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Eksploracija strategij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ki bolniku pomagajo (ali pa so mu nekoč </a:t>
            </a:r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pomagala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sl-SI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..)</a:t>
            </a:r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npr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načini preusmerjanja pozornosti, kot so gledanje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TV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pogovori z domačimi,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rijatelji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zavestno ustavljanje misli, molitev, domača opravila, sprehod…. 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DC6CB43-B691-43E1-A960-4B6B96991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14638" y="2628346"/>
            <a:ext cx="3112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Vedenjske tehnike </a:t>
            </a:r>
            <a:r>
              <a:rPr lang="sl-SI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podprejo občutek kontrole</a:t>
            </a:r>
            <a:endParaRPr lang="sl-SI" sz="1600" b="1" i="1" dirty="0"/>
          </a:p>
        </p:txBody>
      </p:sp>
    </p:spTree>
    <p:extLst>
      <p:ext uri="{BB962C8B-B14F-4D97-AF65-F5344CB8AC3E}">
        <p14:creationId xmlns:p14="http://schemas.microsoft.com/office/powerpoint/2010/main" val="19161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E0C28D-99B4-4798-83D6-DB10B4C1A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7FA8C2-72FE-4F5E-AE85-A019C0F698CE}"/>
              </a:ext>
            </a:extLst>
          </p:cNvPr>
          <p:cNvSpPr/>
          <p:nvPr/>
        </p:nvSpPr>
        <p:spPr>
          <a:xfrm>
            <a:off x="1650611" y="882874"/>
            <a:ext cx="9715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KLINIČNOPSIHOLOŠKA OBRAVNAVA BOLNIKOV / DRUŽINSKIH ČLANOV V PALIATIVNI OSKRBI</a:t>
            </a:r>
          </a:p>
          <a:p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aa-ET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A8C91F-1871-4770-B2A5-7FABFB7A7A81}"/>
              </a:ext>
            </a:extLst>
          </p:cNvPr>
          <p:cNvSpPr/>
          <p:nvPr/>
        </p:nvSpPr>
        <p:spPr>
          <a:xfrm>
            <a:off x="637712" y="1962134"/>
            <a:ext cx="10916575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Najpogostejši psihoterapevtski modaliteti sta </a:t>
            </a:r>
            <a:r>
              <a:rPr lang="sl-S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suportivna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psihoterapija </a:t>
            </a: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kognitivno vedenjska terapija.</a:t>
            </a:r>
            <a:endParaRPr lang="aa-ET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 soočanju s krizami ter eksistenčnimi vsebinami so najpogostejše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krizne intervencije </a:t>
            </a: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 kratka suportivna terapija. Če bolniki zmorejo, je smiselna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suportivno ekspresivna skupinska terapevtska obravnava.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endParaRPr lang="aa-ET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Pomembno je </a:t>
            </a:r>
            <a:r>
              <a:rPr lang="sl-SI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vključevanje družinskih članov </a:t>
            </a: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 psihoterapevtske intervencije, skupaj z bolnikom ali zgolj člani družine, ki so ob spoprijemanju z boleznijo v družini najranljivejši. Pomembno mesto ima obravnava otrok bolnikov z rakom.</a:t>
            </a:r>
            <a:endParaRPr lang="aa-ET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9A6D72-2F89-435C-A1C2-B81697D25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8C343F6-7803-4CE2-85F6-8988EF72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13" y="1727575"/>
            <a:ext cx="10115953" cy="482393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 “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patologizirajmo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ali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“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psihologizirajmo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normalnih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znotraj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- in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med-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osebnih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izzivov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kontekstu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fizičnega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eks</a:t>
            </a:r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stencialnega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trpljenja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ob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bližanju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smrti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					</a:t>
            </a:r>
            <a:r>
              <a:rPr lang="en-US" sz="1800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Jünger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in Payne, </a:t>
            </a:r>
            <a:r>
              <a:rPr lang="en-US" sz="18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2011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Omejenost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časa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za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intervencijo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ob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koncu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življenja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Psihoorganska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spremenjenost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nezmožnost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govora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somnolentnost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zavračanje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psihološke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obravnave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Zasebnost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v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bolniški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sobi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Zaupnost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US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tim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E8CA7A-E98D-4924-B553-064555F664FF}"/>
              </a:ext>
            </a:extLst>
          </p:cNvPr>
          <p:cNvSpPr/>
          <p:nvPr/>
        </p:nvSpPr>
        <p:spPr>
          <a:xfrm>
            <a:off x="1769270" y="876038"/>
            <a:ext cx="5389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Izzivi pri vsakodnevnem delu:</a:t>
            </a:r>
            <a:endParaRPr lang="aa-E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8376E1-EDE8-4C56-BCF5-F4DC345A6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91A8CD-0271-4C9F-97E9-60DFA2055574}"/>
              </a:ext>
            </a:extLst>
          </p:cNvPr>
          <p:cNvSpPr/>
          <p:nvPr/>
        </p:nvSpPr>
        <p:spPr>
          <a:xfrm>
            <a:off x="932812" y="4899398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Hvala za pozornost!</a:t>
            </a:r>
            <a:endParaRPr lang="aa-ET" sz="2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7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5402A5-99F0-4B5F-BB75-B92AC4B8C657}"/>
              </a:ext>
            </a:extLst>
          </p:cNvPr>
          <p:cNvSpPr/>
          <p:nvPr/>
        </p:nvSpPr>
        <p:spPr>
          <a:xfrm>
            <a:off x="6510908" y="1983548"/>
            <a:ext cx="4913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kern="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Izvori stisk v paliativni </a:t>
            </a:r>
            <a:r>
              <a:rPr lang="sl-SI" sz="2000" b="1" kern="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oskrbi</a:t>
            </a:r>
            <a:endParaRPr lang="sl-SI" sz="20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Praktični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Medosebni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Miselni / kognitivni (tudi </a:t>
            </a:r>
            <a:r>
              <a:rPr lang="sl-SI" sz="20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povezani </a:t>
            </a: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zavedanjem informacij o diagnozi in prognozi)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Duhovni, eksistencialni</a:t>
            </a:r>
          </a:p>
        </p:txBody>
      </p:sp>
      <p:sp>
        <p:nvSpPr>
          <p:cNvPr id="6" name="Pravokotnik 2">
            <a:extLst>
              <a:ext uri="{FF2B5EF4-FFF2-40B4-BE49-F238E27FC236}">
                <a16:creationId xmlns="" xmlns:a16="http://schemas.microsoft.com/office/drawing/2014/main" id="{37DBB63D-9AC2-4DDC-841D-0C867D3D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7" y="5262729"/>
            <a:ext cx="46870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3B7F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Murray</a:t>
            </a:r>
            <a:r>
              <a:rPr lang="sl-SI" altLang="sl-SI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SA., </a:t>
            </a:r>
            <a:r>
              <a:rPr lang="sl-SI" altLang="sl-SI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BMJ</a:t>
            </a:r>
            <a:r>
              <a:rPr lang="sl-SI" altLang="sl-SI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sl-SI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sl-SI" altLang="sl-SI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Slika 1">
            <a:extLst>
              <a:ext uri="{FF2B5EF4-FFF2-40B4-BE49-F238E27FC236}">
                <a16:creationId xmlns="" xmlns:a16="http://schemas.microsoft.com/office/drawing/2014/main" id="{C5E82B07-7553-4A8F-9B4A-F8639DD81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r="11357"/>
          <a:stretch/>
        </p:blipFill>
        <p:spPr bwMode="auto">
          <a:xfrm>
            <a:off x="821537" y="1322343"/>
            <a:ext cx="5471687" cy="383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2BE4A6-9963-40CF-A0B0-6D1B67D48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>
            <a:extLst>
              <a:ext uri="{FF2B5EF4-FFF2-40B4-BE49-F238E27FC236}">
                <a16:creationId xmlns:a16="http://schemas.microsoft.com/office/drawing/2014/main" xmlns="" id="{7A26F139-EE37-A447-F2D8-03A95CB1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621850"/>
            <a:ext cx="3122908" cy="123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0441" y="596423"/>
            <a:ext cx="893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Spoprijemanje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napredovalo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neozdravljivo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boleznijo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GB" b="1" u="sng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</a:t>
            </a:r>
            <a:r>
              <a:rPr lang="en-GB" b="1" kern="0" dirty="0" smtClean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en-GB" b="1" kern="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913245" y="1812849"/>
            <a:ext cx="305136" cy="25843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70164" y="1950839"/>
            <a:ext cx="311495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Faze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žalovanja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Elisabeth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Kübler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Ross)</a:t>
            </a:r>
          </a:p>
          <a:p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Šok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zanikanje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Jeza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krivda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Pogajanje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Žalost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nemoč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prejemanje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447" y="1535340"/>
            <a:ext cx="60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kern="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Šoka</a:t>
            </a:r>
            <a:r>
              <a:rPr lang="en-GB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ne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predstavlja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samo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dgn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raka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ali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dgn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neozdravljivosti</a:t>
            </a: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pač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pa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tudi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en-GB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b="1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vsak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u="sng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izvid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tudi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če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je z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vidika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zdr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osebja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i="1" kern="0" dirty="0" err="1">
                <a:latin typeface="Verdana" panose="020B0604030504040204" pitchFamily="34" charset="0"/>
                <a:ea typeface="Verdana" panose="020B0604030504040204" pitchFamily="34" charset="0"/>
              </a:rPr>
              <a:t>pričakovan</a:t>
            </a:r>
            <a:r>
              <a:rPr lang="en-GB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vsaka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u="sng" kern="0" dirty="0" err="1">
                <a:latin typeface="Verdana" panose="020B0604030504040204" pitchFamily="34" charset="0"/>
                <a:ea typeface="Verdana" panose="020B0604030504040204" pitchFamily="34" charset="0"/>
              </a:rPr>
              <a:t>izguba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npr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funkcioniranja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kern="0" dirty="0" err="1">
                <a:latin typeface="Verdana" panose="020B0604030504040204" pitchFamily="34" charset="0"/>
                <a:ea typeface="Verdana" panose="020B0604030504040204" pitchFamily="34" charset="0"/>
              </a:rPr>
              <a:t>zmožnosti</a:t>
            </a:r>
            <a:r>
              <a:rPr lang="en-GB" kern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Zato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tudi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komunikacija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en-GB" b="1" kern="0" dirty="0" err="1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bolezni</a:t>
            </a:r>
            <a:r>
              <a:rPr lang="en-GB" b="1" kern="0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PROCES.</a:t>
            </a:r>
          </a:p>
          <a:p>
            <a:pPr>
              <a:buFont typeface="Arial" pitchFamily="34" charset="0"/>
              <a:buChar char="•"/>
            </a:pPr>
            <a:endParaRPr lang="en-GB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E9321C4C-DEAF-476D-90CE-24786EEF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34" y="1677340"/>
            <a:ext cx="2133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strah 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jeza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žalost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občutja krivde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negotovost,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obup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brezvoljnost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nemoč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strah pred ponovitvijo bolezni, </a:t>
            </a:r>
          </a:p>
          <a:p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bolečinami, trpljenjem...</a:t>
            </a:r>
          </a:p>
          <a:p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GB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BCD3EB-A375-4A8B-B882-934A507A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237" y="1417141"/>
            <a:ext cx="860149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sl-SI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eprijetna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čustvena, psihološka, socialna in / ali duhovna izkušnja, </a:t>
            </a:r>
            <a:endParaRPr lang="en-US" altLang="sl-SI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ovira sposobnost 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spoprijemanja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boleznijo in zdravljenjem. </a:t>
            </a:r>
            <a:endParaRPr lang="en-US" altLang="sl-SI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Kontinuum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sl-SI" altLang="sl-SI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normalnih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občutij ranljivosti, žalosti in strahu do hujših problemov, kot so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depresija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anksioznost, panika, socialna izolacija in </a:t>
            </a:r>
            <a:r>
              <a:rPr lang="en-US" altLang="sl-S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eksistencialna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kriza.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sl-SI" altLang="sl-SI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NCCN, 1999; Holland 2013</a:t>
            </a:r>
            <a:endParaRPr lang="en-GB" altLang="sl-SI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Pravokotnik 2">
            <a:extLst>
              <a:ext uri="{FF2B5EF4-FFF2-40B4-BE49-F238E27FC236}">
                <a16:creationId xmlns="" xmlns:a16="http://schemas.microsoft.com/office/drawing/2014/main" id="{0A278532-6E1E-4BE5-BB53-49B2E55A7A77}"/>
              </a:ext>
            </a:extLst>
          </p:cNvPr>
          <p:cNvSpPr/>
          <p:nvPr/>
        </p:nvSpPr>
        <p:spPr>
          <a:xfrm>
            <a:off x="2296125" y="42541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altLang="sl-SI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l-S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DUŠEVNA STISKA / DISTRESS</a:t>
            </a:r>
            <a:endParaRPr lang="sl-SI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esni zaviti oklepaj 3">
            <a:extLst>
              <a:ext uri="{FF2B5EF4-FFF2-40B4-BE49-F238E27FC236}">
                <a16:creationId xmlns="" xmlns:a16="http://schemas.microsoft.com/office/drawing/2014/main" id="{EDAB1639-93FC-4B70-A080-BA2F6902D28D}"/>
              </a:ext>
            </a:extLst>
          </p:cNvPr>
          <p:cNvSpPr/>
          <p:nvPr/>
        </p:nvSpPr>
        <p:spPr>
          <a:xfrm>
            <a:off x="2296125" y="1723363"/>
            <a:ext cx="326963" cy="3170971"/>
          </a:xfrm>
          <a:prstGeom prst="rightBrac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49C77E-1C4E-4F1D-A9D4-F1E186C7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8" name="AutoShape 7">
            <a:extLst>
              <a:ext uri="{FF2B5EF4-FFF2-40B4-BE49-F238E27FC236}">
                <a16:creationId xmlns="" xmlns:a16="http://schemas.microsoft.com/office/drawing/2014/main" id="{3BCFD20B-1214-4249-85E6-420CB7BE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339" y="4128130"/>
            <a:ext cx="6629400" cy="228600"/>
          </a:xfrm>
          <a:prstGeom prst="flowChartProcess">
            <a:avLst/>
          </a:prstGeom>
          <a:gradFill rotWithShape="0">
            <a:gsLst>
              <a:gs pos="0">
                <a:schemeClr val="tx1">
                  <a:lumMod val="0"/>
                  <a:lumOff val="100000"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671F8367-AED8-4A0B-8378-90886F71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02" y="3677280"/>
            <a:ext cx="26723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Normalen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distres</a:t>
            </a:r>
            <a:endParaRPr lang="en-GB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F6C4E196-A37C-45F1-8691-CBDCDFA3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311" y="4469026"/>
            <a:ext cx="2158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strah, </a:t>
            </a:r>
            <a:r>
              <a:rPr lang="sl-SI" alt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skrbi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žalost</a:t>
            </a:r>
            <a:endParaRPr lang="en-GB" alt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A1F2AA7A-552C-44C0-A4C1-0295EC86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914" y="4469026"/>
            <a:ext cx="30260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depresija, anksioznost</a:t>
            </a:r>
            <a:endParaRPr lang="en-GB" altLang="sl-S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0AF49614-3A48-41BB-980C-65AA943D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934" y="3677280"/>
            <a:ext cx="2743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Močan distres </a:t>
            </a:r>
            <a:endParaRPr lang="en-GB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F6C4E196-A37C-45F1-8691-CBDCDFA3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614" y="5307732"/>
            <a:ext cx="58170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običajno </a:t>
            </a:r>
            <a:r>
              <a:rPr lang="sl-SI" altLang="sl-SI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blage do zmerne 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intenzitete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altLang="sl-SI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prehodne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narave, </a:t>
            </a:r>
            <a:r>
              <a:rPr lang="sl-SI" altLang="sl-S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dinamično</a:t>
            </a:r>
            <a:endParaRPr lang="en-GB" altLang="sl-S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1592" y="5307732"/>
            <a:ext cx="3510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občutja </a:t>
            </a:r>
            <a:r>
              <a:rPr lang="sl-SI" altLang="sl-SI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močnejše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intenzitete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trajajo </a:t>
            </a:r>
            <a:r>
              <a:rPr lang="sl-SI" altLang="sl-SI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dlje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časa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altLang="sl-SI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omejevanje 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</a:t>
            </a:r>
            <a:r>
              <a:rPr lang="sl-SI" altLang="sl-SI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funkcioniranju</a:t>
            </a:r>
            <a:r>
              <a:rPr lang="sl-SI" altLang="sl-S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vsakodnevnem življenju</a:t>
            </a:r>
          </a:p>
        </p:txBody>
      </p:sp>
      <p:sp>
        <p:nvSpPr>
          <p:cNvPr id="3" name="Left Brace 2"/>
          <p:cNvSpPr/>
          <p:nvPr/>
        </p:nvSpPr>
        <p:spPr>
          <a:xfrm>
            <a:off x="4157339" y="4188266"/>
            <a:ext cx="212251" cy="1675039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Left Brace 16"/>
          <p:cNvSpPr/>
          <p:nvPr/>
        </p:nvSpPr>
        <p:spPr>
          <a:xfrm>
            <a:off x="10127123" y="4188265"/>
            <a:ext cx="212251" cy="1675039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369819" y="6207652"/>
            <a:ext cx="5660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Naraste</a:t>
            </a:r>
            <a:r>
              <a:rPr lang="en-GB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 </a:t>
            </a: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zapletih</a:t>
            </a:r>
            <a:r>
              <a:rPr lang="en-GB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posegih</a:t>
            </a:r>
            <a:r>
              <a:rPr lang="en-GB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hospitalizacijah</a:t>
            </a:r>
            <a:r>
              <a:rPr lang="en-GB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sl-SI" altLang="sl-SI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4DF9399-7C1D-4D51-841B-996F53A49750}"/>
              </a:ext>
            </a:extLst>
          </p:cNvPr>
          <p:cNvSpPr/>
          <p:nvPr/>
        </p:nvSpPr>
        <p:spPr>
          <a:xfrm>
            <a:off x="845726" y="2670536"/>
            <a:ext cx="796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OVIRE PRI PREPOZNAVANJU DUŠEVNE STISKE</a:t>
            </a:r>
            <a:endParaRPr lang="en-US" altLang="sl-SI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2">
            <a:extLst>
              <a:ext uri="{FF2B5EF4-FFF2-40B4-BE49-F238E27FC236}">
                <a16:creationId xmlns="" xmlns:a16="http://schemas.microsoft.com/office/drawing/2014/main" id="{D048CF57-3598-48F5-A1C1-D14A4E6283AF}"/>
              </a:ext>
            </a:extLst>
          </p:cNvPr>
          <p:cNvSpPr txBox="1">
            <a:spLocks noChangeArrowheads="1"/>
          </p:cNvSpPr>
          <p:nvPr/>
        </p:nvSpPr>
        <p:spPr>
          <a:xfrm>
            <a:off x="845726" y="3302822"/>
            <a:ext cx="11119851" cy="278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prepričanje, da sta anksioznost in depresija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pričakovani in običajni reakciji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predsodki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bolnikov in/ali njihovih bližnjih do iskanja psihosocialne podpore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2a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Relativn</a:t>
            </a: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</a:t>
            </a:r>
            <a:r>
              <a:rPr lang="en-US" altLang="sl-S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sla</a:t>
            </a:r>
            <a:r>
              <a:rPr lang="sl-SI" alt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dostopnost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pomoči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prepletenost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psihiatrične simptomatike s stranskimi učinki zdravil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ali z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bolezenskim procesom samim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medicinske sestre in zdravniki imajo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težave pri odkrivanju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duševne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stiske bolnikov, </a:t>
            </a:r>
            <a:endParaRPr lang="en-US" altLang="sl-SI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sl-SI" alt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bolniki 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sami </a:t>
            </a:r>
            <a:r>
              <a:rPr lang="sl-SI" alt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 o tem običajno ne govorijo</a:t>
            </a:r>
            <a:r>
              <a:rPr lang="sl-SI" alt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sl-SI" altLang="sl-SI" sz="1600" b="1" u="sng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če niso posebej vprašani</a:t>
            </a:r>
          </a:p>
          <a:p>
            <a:pPr marL="0" indent="0"/>
            <a:endParaRPr lang="sl-SI" altLang="sl-SI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C4669D-0B0C-4081-881A-3F11615C7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603366-5FFC-4C1C-9756-DBEB3756EC79}"/>
              </a:ext>
            </a:extLst>
          </p:cNvPr>
          <p:cNvSpPr/>
          <p:nvPr/>
        </p:nvSpPr>
        <p:spPr>
          <a:xfrm>
            <a:off x="1310344" y="1891894"/>
            <a:ext cx="703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30 – 40 % bolnikov v globlji stiski </a:t>
            </a:r>
            <a:r>
              <a:rPr lang="en-US" alt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</a:t>
            </a:r>
            <a:r>
              <a:rPr lang="sl-SI" alt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neprepoznani</a:t>
            </a:r>
            <a:r>
              <a:rPr lang="en-US" alt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sl-SI" altLang="sl-SI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aa-ET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7502" y="559254"/>
            <a:ext cx="953939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Bolniki, ki imajo dobro podporo pri obvladovanju psiholoških težav, bodo imeli izboljšano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kakovost življenja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, bolje bodo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sodelovali pri zdravljenju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in bodo v manjši meri 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iskali urgentno pomoč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">
            <a:extLst>
              <a:ext uri="{FF2B5EF4-FFF2-40B4-BE49-F238E27FC236}">
                <a16:creationId xmlns="" xmlns:a16="http://schemas.microsoft.com/office/drawing/2014/main" id="{E28BF65C-FC33-42F6-BC89-ED5972E85A98}"/>
              </a:ext>
            </a:extLst>
          </p:cNvPr>
          <p:cNvSpPr/>
          <p:nvPr/>
        </p:nvSpPr>
        <p:spPr>
          <a:xfrm>
            <a:off x="1765004" y="477823"/>
            <a:ext cx="977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ORODJA ZA POMOČ PRI PREPOZNAVANJU BOLNIKOV V GLOBLJI STISKI</a:t>
            </a:r>
            <a:endParaRPr lang="sl-SI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5DA5368-29D1-4C30-8091-44E543E6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5" y="2013283"/>
            <a:ext cx="5225686" cy="36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F7FE4158-AE9C-4E19-9BE1-6CFD38B63C2F}"/>
              </a:ext>
            </a:extLst>
          </p:cNvPr>
          <p:cNvSpPr/>
          <p:nvPr/>
        </p:nvSpPr>
        <p:spPr>
          <a:xfrm>
            <a:off x="1778083" y="1037653"/>
            <a:ext cx="934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Duševna stiska kot 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U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sl-S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vitalni znak </a:t>
            </a:r>
            <a:r>
              <a:rPr 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Distres termometer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</a:t>
            </a:r>
            <a:r>
              <a:rPr lang="sl-SI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Lista problemov</a:t>
            </a: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CFB5AB8A-8230-4046-ACB2-4D3B98FC1074}"/>
              </a:ext>
            </a:extLst>
          </p:cNvPr>
          <p:cNvSpPr txBox="1"/>
          <p:nvPr/>
        </p:nvSpPr>
        <p:spPr>
          <a:xfrm>
            <a:off x="521255" y="456086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„Semafor“:</a:t>
            </a:r>
          </a:p>
        </p:txBody>
      </p:sp>
      <p:sp>
        <p:nvSpPr>
          <p:cNvPr id="8" name="Flowchart: Connector 8">
            <a:extLst>
              <a:ext uri="{FF2B5EF4-FFF2-40B4-BE49-F238E27FC236}">
                <a16:creationId xmlns="" xmlns:a16="http://schemas.microsoft.com/office/drawing/2014/main" id="{8E208549-F583-4F4F-8D46-A7B72BFFB523}"/>
              </a:ext>
            </a:extLst>
          </p:cNvPr>
          <p:cNvSpPr/>
          <p:nvPr/>
        </p:nvSpPr>
        <p:spPr>
          <a:xfrm>
            <a:off x="684654" y="5017708"/>
            <a:ext cx="216024" cy="26028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9" name="Flowchart: Connector 9">
            <a:extLst>
              <a:ext uri="{FF2B5EF4-FFF2-40B4-BE49-F238E27FC236}">
                <a16:creationId xmlns="" xmlns:a16="http://schemas.microsoft.com/office/drawing/2014/main" id="{FC8DD77E-4B41-4BF6-804C-1C80ABBE252E}"/>
              </a:ext>
            </a:extLst>
          </p:cNvPr>
          <p:cNvSpPr/>
          <p:nvPr/>
        </p:nvSpPr>
        <p:spPr>
          <a:xfrm>
            <a:off x="684654" y="5355278"/>
            <a:ext cx="216024" cy="26028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lowchart: Connector 10">
            <a:extLst>
              <a:ext uri="{FF2B5EF4-FFF2-40B4-BE49-F238E27FC236}">
                <a16:creationId xmlns="" xmlns:a16="http://schemas.microsoft.com/office/drawing/2014/main" id="{6995C541-03EC-4111-8CE8-85BA0002B0E2}"/>
              </a:ext>
            </a:extLst>
          </p:cNvPr>
          <p:cNvSpPr/>
          <p:nvPr/>
        </p:nvSpPr>
        <p:spPr>
          <a:xfrm>
            <a:off x="708060" y="5676857"/>
            <a:ext cx="216024" cy="26028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EEAC1035-662C-4030-BFFA-29D2660A47B8}"/>
              </a:ext>
            </a:extLst>
          </p:cNvPr>
          <p:cNvSpPr/>
          <p:nvPr/>
        </p:nvSpPr>
        <p:spPr>
          <a:xfrm>
            <a:off x="1025312" y="4914614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0 - 3</a:t>
            </a:r>
            <a:endParaRPr lang="sl-SI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="" xmlns:a16="http://schemas.microsoft.com/office/drawing/2014/main" id="{1CF149DD-C356-46CD-B9BA-9FC579AC4454}"/>
              </a:ext>
            </a:extLst>
          </p:cNvPr>
          <p:cNvSpPr/>
          <p:nvPr/>
        </p:nvSpPr>
        <p:spPr>
          <a:xfrm>
            <a:off x="1025312" y="5307525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4 - 6</a:t>
            </a:r>
            <a:endParaRPr lang="sl-SI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7BAC3A4A-A091-4F5F-9CCC-32109CBE66DD}"/>
              </a:ext>
            </a:extLst>
          </p:cNvPr>
          <p:cNvSpPr/>
          <p:nvPr/>
        </p:nvSpPr>
        <p:spPr>
          <a:xfrm>
            <a:off x="1045190" y="5676857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7 - 10</a:t>
            </a:r>
            <a:endParaRPr lang="sl-SI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ravokotnik 2">
            <a:extLst>
              <a:ext uri="{FF2B5EF4-FFF2-40B4-BE49-F238E27FC236}">
                <a16:creationId xmlns="" xmlns:a16="http://schemas.microsoft.com/office/drawing/2014/main" id="{655D0459-C448-42A7-97F7-5B6F77CAE2D4}"/>
              </a:ext>
            </a:extLst>
          </p:cNvPr>
          <p:cNvSpPr/>
          <p:nvPr/>
        </p:nvSpPr>
        <p:spPr>
          <a:xfrm>
            <a:off x="2386204" y="4416559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l-SI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1.temperatura,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2.dihanje,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3.srčni utrip,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4.krvni pritisk, </a:t>
            </a:r>
          </a:p>
          <a:p>
            <a:r>
              <a:rPr lang="sl-SI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5.bolečina, </a:t>
            </a:r>
          </a:p>
          <a:p>
            <a:r>
              <a:rPr lang="sl-SI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6.čustvena stiska. </a:t>
            </a:r>
          </a:p>
          <a:p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sl-SI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Carlson</a:t>
            </a:r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sl-SI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Bultz</a:t>
            </a:r>
            <a:r>
              <a:rPr lang="sl-SI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2006 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4BC65E9-56A5-48B7-8DAD-FBA34939B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5"/>
          <a:stretch/>
        </p:blipFill>
        <p:spPr>
          <a:xfrm>
            <a:off x="294277" y="224207"/>
            <a:ext cx="1277071" cy="115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16854"/>
          <a:stretch/>
        </p:blipFill>
        <p:spPr>
          <a:xfrm>
            <a:off x="521255" y="1866648"/>
            <a:ext cx="5814474" cy="22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A64E1AC-4F34-4E03-911E-4EF1411259C0}"/>
              </a:ext>
            </a:extLst>
          </p:cNvPr>
          <p:cNvSpPr/>
          <p:nvPr/>
        </p:nvSpPr>
        <p:spPr>
          <a:xfrm>
            <a:off x="7211821" y="486698"/>
            <a:ext cx="43599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600" b="1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HADS – </a:t>
            </a:r>
            <a:r>
              <a:rPr lang="sl-SI" sz="16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Hospital </a:t>
            </a:r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Anxiety and Depression Scale</a:t>
            </a:r>
          </a:p>
          <a:p>
            <a:endParaRPr lang="sl-SI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 nedavno najpogosteje uporabljen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14 postavk, 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sl-SI" sz="16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stopenjska </a:t>
            </a:r>
            <a:r>
              <a:rPr lang="sl-SI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lestvica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C60E5633-308F-465A-9F1B-7FE9A7299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40859"/>
          <a:stretch/>
        </p:blipFill>
        <p:spPr bwMode="auto">
          <a:xfrm>
            <a:off x="687291" y="1666703"/>
            <a:ext cx="6131519" cy="48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DE8B2261-30A1-41B5-9227-56A7B08BE068}"/>
              </a:ext>
            </a:extLst>
          </p:cNvPr>
          <p:cNvSpPr/>
          <p:nvPr/>
        </p:nvSpPr>
        <p:spPr>
          <a:xfrm>
            <a:off x="1078094" y="690458"/>
            <a:ext cx="5349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Edmontonov sistem za ocenjevanje </a:t>
            </a:r>
            <a:r>
              <a:rPr lang="sl-SI" sz="16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simptomov</a:t>
            </a:r>
            <a:r>
              <a:rPr lang="en-US" sz="1600" b="1" dirty="0" smtClean="0">
                <a:solidFill>
                  <a:srgbClr val="38572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(Edmonton Symptom Assessment System – ESAS)</a:t>
            </a:r>
            <a:endParaRPr lang="sl-SI" sz="16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1C649C-5DDA-4AF2-B67C-92CD03660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28"/>
          <a:stretch/>
        </p:blipFill>
        <p:spPr>
          <a:xfrm>
            <a:off x="294278" y="224207"/>
            <a:ext cx="1239248" cy="115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59797"/>
          <a:stretch/>
        </p:blipFill>
        <p:spPr>
          <a:xfrm>
            <a:off x="6929142" y="3666309"/>
            <a:ext cx="5067349" cy="30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2735</Words>
  <PresentationFormat>Widescreen</PresentationFormat>
  <Paragraphs>516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Office Theme</vt:lpstr>
      <vt:lpstr> Psihološka podpora  v paliativni oskrbi  Jana Jereb, mag. psih. jajereb@onko-i.si  mag. Andreja C. Škufca Smrdel, univ. dipl. psih., spec. klin.psih. askufca@onko-i.si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