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notesMasterIdLst>
    <p:notesMasterId r:id="rId37"/>
  </p:notesMasterIdLst>
  <p:sldIdLst>
    <p:sldId id="289" r:id="rId2"/>
    <p:sldId id="256" r:id="rId3"/>
    <p:sldId id="257" r:id="rId4"/>
    <p:sldId id="261" r:id="rId5"/>
    <p:sldId id="258" r:id="rId6"/>
    <p:sldId id="260" r:id="rId7"/>
    <p:sldId id="262" r:id="rId8"/>
    <p:sldId id="263" r:id="rId9"/>
    <p:sldId id="264" r:id="rId10"/>
    <p:sldId id="265" r:id="rId11"/>
    <p:sldId id="266" r:id="rId12"/>
    <p:sldId id="291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0" r:id="rId36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B3AA8F"/>
    <a:srgbClr val="FF0066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706" autoAdjust="0"/>
  </p:normalViewPr>
  <p:slideViewPr>
    <p:cSldViewPr snapToGrid="0">
      <p:cViewPr varScale="1">
        <p:scale>
          <a:sx n="82" d="100"/>
          <a:sy n="82" d="100"/>
        </p:scale>
        <p:origin x="89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8" d="100"/>
        <a:sy n="158" d="100"/>
      </p:scale>
      <p:origin x="0" y="-104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8E9A7-46ED-4B50-BB9A-377B8B1C1901}" type="datetimeFigureOut">
              <a:rPr lang="sl-SI" smtClean="0"/>
              <a:t>16. 01. 2025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856D1-84D4-4BC5-AC4A-678C46B424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1259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err="1" smtClean="0"/>
              <a:t>Iztitrirano</a:t>
            </a:r>
            <a:r>
              <a:rPr lang="sl-SI" dirty="0" smtClean="0"/>
              <a:t> s podkožnim dajanjem zdravil. 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856D1-84D4-4BC5-AC4A-678C46B424B1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2381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u="sng" dirty="0" smtClean="0"/>
              <a:t>Bolečina ni obvladana, kljub titraciji : 10-15% zmanjšamo </a:t>
            </a:r>
            <a:r>
              <a:rPr lang="sl-SI" dirty="0" smtClean="0"/>
              <a:t>dnevni odmerek morfina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856D1-84D4-4BC5-AC4A-678C46B424B1}" type="slidenum">
              <a:rPr lang="sl-SI" smtClean="0"/>
              <a:t>17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19956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BD3F83-CA08-4D31-ACD0-6AABE6520D85}" type="slidenum">
              <a:rPr lang="sl-SI" altLang="sl-SI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sl-SI" altLang="sl-SI" smtClean="0">
              <a:latin typeface="Arial" charset="0"/>
              <a:cs typeface="Arial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l-SI" altLang="sl-SI" dirty="0" err="1" smtClean="0">
                <a:latin typeface="Arial" charset="0"/>
                <a:cs typeface="Arial" charset="0"/>
              </a:rPr>
              <a:t>Cymbalta</a:t>
            </a:r>
            <a:r>
              <a:rPr lang="sl-SI" altLang="sl-SI" dirty="0" smtClean="0">
                <a:latin typeface="Arial" charset="0"/>
                <a:cs typeface="Arial" charset="0"/>
              </a:rPr>
              <a:t> in </a:t>
            </a:r>
            <a:r>
              <a:rPr lang="sl-SI" altLang="sl-SI" dirty="0" err="1" smtClean="0">
                <a:latin typeface="Arial" charset="0"/>
                <a:cs typeface="Arial" charset="0"/>
              </a:rPr>
              <a:t>Lyrica</a:t>
            </a:r>
            <a:r>
              <a:rPr lang="sl-SI" altLang="sl-SI" dirty="0" smtClean="0">
                <a:latin typeface="Arial" charset="0"/>
                <a:cs typeface="Arial" charset="0"/>
              </a:rPr>
              <a:t> /EX ? ali manjši odmerek   </a:t>
            </a:r>
            <a:r>
              <a:rPr lang="sl-SI" altLang="sl-SI" dirty="0" err="1" smtClean="0">
                <a:latin typeface="Arial" charset="0"/>
                <a:cs typeface="Arial" charset="0"/>
              </a:rPr>
              <a:t>Dexametazon</a:t>
            </a:r>
            <a:endParaRPr lang="sl-SI" altLang="sl-SI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962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50% zmanjšanje dnevnega odmerka zaradi neželenih učinkov, hitre titracije, starosti </a:t>
            </a:r>
            <a:r>
              <a:rPr lang="sl-SI" baseline="0" dirty="0" smtClean="0"/>
              <a:t>in ledvične okvare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856D1-84D4-4BC5-AC4A-678C46B424B1}" type="slidenum">
              <a:rPr lang="sl-SI" smtClean="0"/>
              <a:t>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999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u="sng" dirty="0" smtClean="0"/>
              <a:t>Hitro povečevanje dnevnega odmerka, relativno velik odmerek, neželeni učinki, ledvična insuficienca, star = - 50% </a:t>
            </a:r>
            <a:r>
              <a:rPr lang="sl-SI" dirty="0" smtClean="0"/>
              <a:t>celodnevnega odmerka morfina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856D1-84D4-4BC5-AC4A-678C46B424B1}" type="slidenum">
              <a:rPr lang="sl-SI" smtClean="0"/>
              <a:t>23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20267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856D1-84D4-4BC5-AC4A-678C46B424B1}" type="slidenum">
              <a:rPr lang="sl-SI" smtClean="0"/>
              <a:t>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24086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DAE7BB1-2886-4F0F-8B8E-E00F49078C18}" type="slidenum">
              <a:rPr lang="sl-SI" altLang="sl-SI" sz="1200"/>
              <a:pPr algn="r"/>
              <a:t>28</a:t>
            </a:fld>
            <a:endParaRPr lang="sl-SI" altLang="sl-SI" sz="120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sl-SI" altLang="sl-SI" smtClean="0">
                <a:latin typeface="Arial" charset="0"/>
                <a:cs typeface="Arial" charset="0"/>
              </a:rPr>
              <a:t>Terminalni stadij bolezni</a:t>
            </a:r>
            <a:endParaRPr lang="en-US" altLang="sl-SI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4128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41AEE91-F262-4801-A9B8-C0D10C9E621B}" type="slidenum">
              <a:rPr lang="sl-SI" altLang="sl-SI" sz="1200"/>
              <a:pPr algn="r"/>
              <a:t>29</a:t>
            </a:fld>
            <a:endParaRPr lang="sl-SI" altLang="sl-SI" sz="120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sl-SI" altLang="sl-SI" smtClean="0">
                <a:latin typeface="Arial" charset="0"/>
                <a:cs typeface="Arial" charset="0"/>
              </a:rPr>
              <a:t>Terminalni stadij bolezni</a:t>
            </a:r>
            <a:endParaRPr lang="en-US" altLang="sl-SI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7829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41AEE91-F262-4801-A9B8-C0D10C9E621B}" type="slidenum">
              <a:rPr lang="sl-SI" altLang="sl-SI" sz="1200"/>
              <a:pPr algn="r"/>
              <a:t>30</a:t>
            </a:fld>
            <a:endParaRPr lang="sl-SI" altLang="sl-SI" sz="120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sl-SI" altLang="sl-SI" smtClean="0">
                <a:latin typeface="Arial" charset="0"/>
                <a:cs typeface="Arial" charset="0"/>
              </a:rPr>
              <a:t>Terminalni stadij bolezni</a:t>
            </a:r>
            <a:endParaRPr lang="en-US" altLang="sl-SI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5045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u="sng" dirty="0" smtClean="0"/>
              <a:t>Dodana zdravila za </a:t>
            </a:r>
            <a:r>
              <a:rPr lang="sl-SI" u="sng" dirty="0" err="1" smtClean="0"/>
              <a:t>nevropatsko</a:t>
            </a:r>
            <a:r>
              <a:rPr lang="sl-SI" u="sng" dirty="0" smtClean="0"/>
              <a:t> bolečino (</a:t>
            </a:r>
            <a:r>
              <a:rPr lang="sl-SI" u="sng" dirty="0" err="1" smtClean="0"/>
              <a:t>esketamin</a:t>
            </a:r>
            <a:r>
              <a:rPr lang="sl-SI" u="sng" dirty="0" smtClean="0"/>
              <a:t>), rotacija poti vnosa</a:t>
            </a:r>
            <a:r>
              <a:rPr lang="sl-SI" u="sng" baseline="0" dirty="0" smtClean="0"/>
              <a:t> </a:t>
            </a:r>
            <a:r>
              <a:rPr lang="sl-SI" baseline="0" dirty="0" smtClean="0"/>
              <a:t>= 25% zmanjšan dnevni odmerek morfina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856D1-84D4-4BC5-AC4A-678C46B424B1}" type="slidenum">
              <a:rPr lang="sl-SI" smtClean="0"/>
              <a:t>32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13334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E62952A-4E9D-4C5C-92A9-0F436FC5C71B}" type="slidenum">
              <a:rPr lang="sl-SI" altLang="sl-SI" sz="1200"/>
              <a:pPr algn="r"/>
              <a:t>33</a:t>
            </a:fld>
            <a:endParaRPr lang="sl-SI" altLang="sl-SI" sz="120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sl-SI" altLang="sl-SI" dirty="0" smtClean="0">
                <a:latin typeface="Arial" charset="0"/>
                <a:cs typeface="Arial" charset="0"/>
              </a:rPr>
              <a:t>100 mg MO namesto 105 = </a:t>
            </a:r>
            <a:r>
              <a:rPr lang="sl-SI" altLang="sl-SI" dirty="0" err="1" smtClean="0">
                <a:latin typeface="Arial" charset="0"/>
                <a:cs typeface="Arial" charset="0"/>
              </a:rPr>
              <a:t>sinergističen</a:t>
            </a:r>
            <a:r>
              <a:rPr lang="sl-SI" altLang="sl-SI" dirty="0" smtClean="0">
                <a:latin typeface="Arial" charset="0"/>
                <a:cs typeface="Arial" charset="0"/>
              </a:rPr>
              <a:t> učinek </a:t>
            </a:r>
            <a:r>
              <a:rPr lang="sl-SI" altLang="sl-SI" dirty="0" err="1" smtClean="0">
                <a:latin typeface="Arial" charset="0"/>
                <a:cs typeface="Arial" charset="0"/>
              </a:rPr>
              <a:t>esketamina</a:t>
            </a:r>
            <a:endParaRPr lang="en-US" altLang="sl-SI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9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12 ur,</a:t>
            </a:r>
            <a:r>
              <a:rPr lang="sl-SI" baseline="0" dirty="0" smtClean="0"/>
              <a:t> da </a:t>
            </a:r>
            <a:r>
              <a:rPr lang="sl-SI" baseline="0" dirty="0" err="1" smtClean="0"/>
              <a:t>s.c</a:t>
            </a:r>
            <a:r>
              <a:rPr lang="sl-SI" baseline="0" dirty="0" smtClean="0"/>
              <a:t>. infuzija začne delovati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856D1-84D4-4BC5-AC4A-678C46B424B1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4497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D96B28-A704-4120-BF5D-6E07202BD040}" type="slidenum">
              <a:rPr lang="sl-SI" altLang="sl-SI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sl-SI" altLang="sl-SI" smtClean="0">
              <a:latin typeface="Arial" charset="0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l-SI" altLang="sl-SI" smtClean="0">
                <a:latin typeface="Arial" charset="0"/>
                <a:cs typeface="Arial" charset="0"/>
              </a:rPr>
              <a:t>Terminalni stadij bolezni</a:t>
            </a:r>
            <a:endParaRPr lang="en-US" altLang="sl-SI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613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D03BD36-62F9-4581-A08B-5C49265262AB}" type="slidenum">
              <a:rPr lang="sl-SI" altLang="sl-SI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sl-SI" altLang="sl-SI" smtClean="0">
              <a:latin typeface="Arial" charset="0"/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l-SI" altLang="sl-SI" dirty="0" smtClean="0">
                <a:latin typeface="Arial" charset="0"/>
                <a:cs typeface="Arial" charset="0"/>
              </a:rPr>
              <a:t>Lahko tudi ponovno </a:t>
            </a:r>
            <a:r>
              <a:rPr lang="sl-SI" altLang="sl-SI" dirty="0" err="1" smtClean="0">
                <a:latin typeface="Arial" charset="0"/>
                <a:cs typeface="Arial" charset="0"/>
              </a:rPr>
              <a:t>iztitriramo</a:t>
            </a:r>
            <a:r>
              <a:rPr lang="sl-SI" altLang="sl-SI" dirty="0" smtClean="0">
                <a:latin typeface="Arial" charset="0"/>
                <a:cs typeface="Arial" charset="0"/>
              </a:rPr>
              <a:t> s kratko delujočim opioidom </a:t>
            </a:r>
            <a:r>
              <a:rPr lang="sl-SI" altLang="sl-SI" dirty="0" err="1" smtClean="0">
                <a:latin typeface="Arial" charset="0"/>
                <a:cs typeface="Arial" charset="0"/>
              </a:rPr>
              <a:t>i.v</a:t>
            </a:r>
            <a:r>
              <a:rPr lang="sl-SI" altLang="sl-SI" dirty="0" smtClean="0">
                <a:latin typeface="Arial" charset="0"/>
                <a:cs typeface="Arial" charset="0"/>
              </a:rPr>
              <a:t>. (PCA črpalka). Rotacija opioida (zmanjšamo dnevi odmerek) in poti vnosa</a:t>
            </a:r>
          </a:p>
        </p:txBody>
      </p:sp>
    </p:spTree>
    <p:extLst>
      <p:ext uri="{BB962C8B-B14F-4D97-AF65-F5344CB8AC3E}">
        <p14:creationId xmlns:p14="http://schemas.microsoft.com/office/powerpoint/2010/main" val="2842299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u="sng" dirty="0" smtClean="0"/>
              <a:t>Rotacija opioida = 25% zmanjšan </a:t>
            </a:r>
            <a:r>
              <a:rPr lang="sl-SI" dirty="0" smtClean="0"/>
              <a:t>dnevni</a:t>
            </a:r>
            <a:r>
              <a:rPr lang="sl-SI" baseline="0" dirty="0" smtClean="0"/>
              <a:t> odmerek morfina:  25%</a:t>
            </a:r>
            <a:r>
              <a:rPr lang="sl-SI" dirty="0" smtClean="0"/>
              <a:t> od 360 mg je 90 mg; 360-90= 270 mg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856D1-84D4-4BC5-AC4A-678C46B424B1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6635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6B37AE-E554-4475-B76C-FA3124300DFB}" type="slidenum">
              <a:rPr lang="sl-SI" altLang="sl-SI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sl-SI" altLang="sl-SI" smtClean="0">
              <a:latin typeface="Arial" charset="0"/>
              <a:cs typeface="Arial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l-SI" altLang="sl-SI" dirty="0" err="1" smtClean="0">
                <a:latin typeface="Arial" charset="0"/>
                <a:cs typeface="Arial" charset="0"/>
              </a:rPr>
              <a:t>Butilskopolamin</a:t>
            </a:r>
            <a:r>
              <a:rPr lang="sl-SI" altLang="sl-SI" dirty="0" smtClean="0">
                <a:latin typeface="Arial" charset="0"/>
                <a:cs typeface="Arial" charset="0"/>
              </a:rPr>
              <a:t> 80 mg</a:t>
            </a:r>
            <a:endParaRPr lang="en-US" altLang="sl-SI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845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Če per os vnos morfina ni možen v času 12 ur po začetku trajne</a:t>
            </a:r>
            <a:r>
              <a:rPr lang="sl-SI" baseline="0" dirty="0" smtClean="0"/>
              <a:t> infuzije: </a:t>
            </a:r>
            <a:r>
              <a:rPr lang="sl-SI" baseline="0" dirty="0" err="1" smtClean="0"/>
              <a:t>fentanil</a:t>
            </a:r>
            <a:r>
              <a:rPr lang="sl-SI" baseline="0" dirty="0" smtClean="0"/>
              <a:t> pod jezik, MO kapljice pod jezik ?!, MO inj. bolusi </a:t>
            </a:r>
            <a:r>
              <a:rPr lang="sl-SI" baseline="0" dirty="0" err="1" smtClean="0"/>
              <a:t>s.c</a:t>
            </a:r>
            <a:r>
              <a:rPr lang="sl-SI" baseline="0" dirty="0" smtClean="0"/>
              <a:t>.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856D1-84D4-4BC5-AC4A-678C46B424B1}" type="slidenum">
              <a:rPr lang="sl-SI" smtClean="0"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4587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5C05738-E09A-442C-BAE6-BF788A9F7F51}" type="slidenum">
              <a:rPr lang="sl-SI" altLang="sl-SI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sl-SI" altLang="sl-SI" smtClean="0">
              <a:latin typeface="Arial" charset="0"/>
              <a:cs typeface="Arial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sl-SI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258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BC98E5F-4CCB-4882-BFF2-148C0E0B943E}" type="slidenum">
              <a:rPr lang="sl-SI" altLang="sl-SI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sl-SI" altLang="sl-SI" smtClean="0">
              <a:latin typeface="Arial" charset="0"/>
              <a:cs typeface="Arial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l-SI" altLang="sl-SI" dirty="0" smtClean="0">
                <a:latin typeface="Arial" charset="0"/>
                <a:cs typeface="Arial" charset="0"/>
              </a:rPr>
              <a:t>Lahko tudi ponovno </a:t>
            </a:r>
            <a:r>
              <a:rPr lang="sl-SI" altLang="sl-SI" dirty="0" err="1" smtClean="0">
                <a:latin typeface="Arial" charset="0"/>
                <a:cs typeface="Arial" charset="0"/>
              </a:rPr>
              <a:t>iztitriramo</a:t>
            </a:r>
            <a:r>
              <a:rPr lang="sl-SI" altLang="sl-SI" dirty="0" smtClean="0">
                <a:latin typeface="Arial" charset="0"/>
                <a:cs typeface="Arial" charset="0"/>
              </a:rPr>
              <a:t> s kratko delujočim opioidom </a:t>
            </a:r>
            <a:r>
              <a:rPr lang="sl-SI" altLang="sl-SI" dirty="0" err="1" smtClean="0">
                <a:latin typeface="Arial" charset="0"/>
                <a:cs typeface="Arial" charset="0"/>
              </a:rPr>
              <a:t>i.v</a:t>
            </a:r>
            <a:r>
              <a:rPr lang="sl-SI" altLang="sl-SI" dirty="0" smtClean="0">
                <a:latin typeface="Arial" charset="0"/>
                <a:cs typeface="Arial" charset="0"/>
              </a:rPr>
              <a:t>.(PCA črpalka)</a:t>
            </a:r>
          </a:p>
        </p:txBody>
      </p:sp>
    </p:spTree>
    <p:extLst>
      <p:ext uri="{BB962C8B-B14F-4D97-AF65-F5344CB8AC3E}">
        <p14:creationId xmlns:p14="http://schemas.microsoft.com/office/powerpoint/2010/main" val="3484028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F84BB-891B-4801-8C04-6FAEB599BA51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53C66-8F7B-4F3E-990A-D813A4592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AD219-FAA1-4E20-8B65-07A5C5E90DC7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81CB1-D000-44B2-ADAA-3B19EED94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F3DA7-9D20-4C8B-B6FC-E7A4C22FA1C1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7572-FFA8-46E8-9839-F2D86F9704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33DEC-EA9F-4F3C-A64E-05E1F534539B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318B8-B201-4E76-AF2E-A202F638F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699AB-7AE8-4C25-826D-27A41338E35D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BCDCF-5115-4153-B136-75334AAE6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E9046-E86E-4C20-844A-5CE521EB4C54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275ED-55F0-4E43-A0E6-C65FA8D86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585C8-37C6-4CBB-9FC0-147040A09967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A3776-B52F-46D0-BA1E-FDE030076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09546-D393-4871-A440-999D7E8705A2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A97FF-29F4-44EA-98A2-7C94ACAC8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CA6F1-C336-43C2-830D-D2BF19C18087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93D68-B2B3-4187-8D85-D1C19769A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47FFB-80DB-4431-A99A-A01550E63D7B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AAD07-DECC-4E4D-BD75-59E7B7DEC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B095F-C4DE-47AF-A2D6-9B1B629BAAF8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6E8BE-BB16-41CC-B9EC-8481DBB54D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5E3CFB-05A5-4948-8531-30D34041D025}" type="datetimeFigureOut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8AAF53-D4B1-43B5-9CF8-C112D4C5F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0" r:id="rId3"/>
    <p:sldLayoutId id="2147483849" r:id="rId4"/>
    <p:sldLayoutId id="2147483848" r:id="rId5"/>
    <p:sldLayoutId id="2147483847" r:id="rId6"/>
    <p:sldLayoutId id="2147483853" r:id="rId7"/>
    <p:sldLayoutId id="2147483846" r:id="rId8"/>
    <p:sldLayoutId id="2147483854" r:id="rId9"/>
    <p:sldLayoutId id="2147483845" r:id="rId10"/>
    <p:sldLayoutId id="2147483844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rgbClr val="6F664C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kern="1200">
          <a:solidFill>
            <a:srgbClr val="6F664C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rgbClr val="6F664C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rgbClr val="6F664C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rgbClr val="6F664C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00015" y="339443"/>
            <a:ext cx="7315200" cy="3255264"/>
          </a:xfrm>
        </p:spPr>
        <p:txBody>
          <a:bodyPr>
            <a:normAutofit/>
          </a:bodyPr>
          <a:lstStyle/>
          <a:p>
            <a:r>
              <a:rPr lang="sl-SI" sz="3600" dirty="0" smtClean="0"/>
              <a:t>Podkožne infuzije zdravil - primeri</a:t>
            </a:r>
            <a:endParaRPr lang="sl-SI" sz="36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Prim. mag. Slavica Lahajnar, dr. med.</a:t>
            </a:r>
          </a:p>
          <a:p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9566031" y="5399980"/>
            <a:ext cx="2046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>
                <a:latin typeface="+mj-lt"/>
              </a:rPr>
              <a:t>Ljubljana, 17.1.2025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059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400237"/>
            <a:ext cx="2125663" cy="2195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dirty="0" smtClean="0">
                <a:solidFill>
                  <a:srgbClr val="00B050"/>
                </a:solidFill>
                <a:latin typeface="Calibri" panose="020F0502020204030204" pitchFamily="34" charset="0"/>
              </a:rPr>
              <a:t>ga. Vera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3911407" y="734548"/>
            <a:ext cx="6183312" cy="51212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altLang="sl-SI" dirty="0" smtClean="0">
                <a:latin typeface="Calibri" pitchFamily="34" charset="0"/>
              </a:rPr>
              <a:t>   Bolnica je jemala </a:t>
            </a:r>
            <a:r>
              <a:rPr lang="sl-SI" altLang="sl-SI" dirty="0" err="1" smtClean="0">
                <a:latin typeface="Calibri" pitchFamily="34" charset="0"/>
              </a:rPr>
              <a:t>hidromorfon</a:t>
            </a:r>
            <a:r>
              <a:rPr lang="sl-SI" altLang="sl-SI" dirty="0" smtClean="0">
                <a:latin typeface="Calibri" pitchFamily="34" charset="0"/>
              </a:rPr>
              <a:t> 32 mg/dan                                                                                       in  4 rešilne odmerke morfina po 30 mg.                                                                       Koliko morfina ji bomo predpisali v </a:t>
            </a:r>
            <a:r>
              <a:rPr lang="sl-SI" altLang="sl-SI" dirty="0" err="1" smtClean="0">
                <a:latin typeface="Calibri" pitchFamily="34" charset="0"/>
              </a:rPr>
              <a:t>s.c</a:t>
            </a:r>
            <a:r>
              <a:rPr lang="sl-SI" altLang="sl-SI" dirty="0" smtClean="0">
                <a:latin typeface="Calibri" pitchFamily="34" charset="0"/>
              </a:rPr>
              <a:t>. infuziji na dan?</a:t>
            </a:r>
          </a:p>
          <a:p>
            <a:pPr marL="0" indent="0" eaLnBrk="1" hangingPunct="1">
              <a:buNone/>
            </a:pPr>
            <a:endParaRPr lang="sl-SI" altLang="sl-SI" dirty="0" smtClean="0">
              <a:latin typeface="Calibri" pitchFamily="34" charset="0"/>
            </a:endParaRPr>
          </a:p>
          <a:p>
            <a:pPr eaLnBrk="1" hangingPunct="1"/>
            <a:r>
              <a:rPr lang="sl-SI" altLang="sl-SI" dirty="0" smtClean="0">
                <a:latin typeface="Calibri" pitchFamily="34" charset="0"/>
              </a:rPr>
              <a:t>90 mg</a:t>
            </a:r>
          </a:p>
          <a:p>
            <a:pPr eaLnBrk="1" hangingPunct="1"/>
            <a:r>
              <a:rPr lang="sl-SI" altLang="sl-SI" dirty="0" smtClean="0">
                <a:latin typeface="Calibri" pitchFamily="34" charset="0"/>
              </a:rPr>
              <a:t>120 mg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5664200" y="5732463"/>
            <a:ext cx="4535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>
                <a:solidFill>
                  <a:srgbClr val="009900"/>
                </a:solidFill>
                <a:latin typeface="Calibri" pitchFamily="34" charset="0"/>
              </a:rPr>
              <a:t>tabela primerjalnih odmerkov opioidov,            1/3 peroralnega odmerka morfina</a:t>
            </a:r>
          </a:p>
        </p:txBody>
      </p:sp>
      <p:sp>
        <p:nvSpPr>
          <p:cNvPr id="5" name="Označba mesta besedila 6"/>
          <p:cNvSpPr>
            <a:spLocks noGrp="1"/>
          </p:cNvSpPr>
          <p:nvPr>
            <p:ph type="body" sz="half" idx="2"/>
          </p:nvPr>
        </p:nvSpPr>
        <p:spPr>
          <a:xfrm>
            <a:off x="433388" y="3211513"/>
            <a:ext cx="2125662" cy="2560637"/>
          </a:xfrm>
        </p:spPr>
        <p:txBody>
          <a:bodyPr/>
          <a:lstStyle/>
          <a:p>
            <a:pPr eaLnBrk="1" hangingPunct="1"/>
            <a:r>
              <a:rPr lang="sl-SI" sz="1800" dirty="0" smtClean="0"/>
              <a:t>Rotacija opioida                      in poti vnosa</a:t>
            </a:r>
          </a:p>
        </p:txBody>
      </p:sp>
    </p:spTree>
    <p:extLst>
      <p:ext uri="{BB962C8B-B14F-4D97-AF65-F5344CB8AC3E}">
        <p14:creationId xmlns:p14="http://schemas.microsoft.com/office/powerpoint/2010/main" val="307311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0238" y="320675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2800" dirty="0" smtClean="0">
                <a:solidFill>
                  <a:srgbClr val="339966"/>
                </a:solidFill>
                <a:latin typeface="Calibri" panose="020F0502020204030204" pitchFamily="34" charset="0"/>
              </a:rPr>
              <a:t>Tabela primerljivih odmerkov opioidov</a:t>
            </a:r>
            <a:endParaRPr lang="sl-SI" altLang="sl-SI" sz="2800" dirty="0">
              <a:solidFill>
                <a:srgbClr val="339966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12739" name="Group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347304"/>
              </p:ext>
            </p:extLst>
          </p:nvPr>
        </p:nvGraphicFramePr>
        <p:xfrm>
          <a:off x="1900238" y="1222375"/>
          <a:ext cx="8496458" cy="4010028"/>
        </p:xfrm>
        <a:graphic>
          <a:graphicData uri="http://schemas.openxmlformats.org/drawingml/2006/table">
            <a:tbl>
              <a:tblPr/>
              <a:tblGrid>
                <a:gridCol w="226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94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915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5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3528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Opioid</a:t>
                      </a:r>
                      <a:endParaRPr kumimoji="0" lang="de-DE" altLang="sl-SI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Dnevni odmerek</a:t>
                      </a:r>
                      <a:endParaRPr kumimoji="0" lang="sl-SI" altLang="sl-SI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tramadol (mg)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morfin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90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180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210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240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oksikodon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90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73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oksikodon/nalokson</a:t>
                      </a: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 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10/5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30/15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60/30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80/40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120/60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hidromorfon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4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16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24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28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32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fentanil TDS (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  <a:sym typeface="Symbol" pitchFamily="18" charset="2"/>
                        </a:rPr>
                        <a:t>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g/h)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MS Mincho" pitchFamily="49" charset="-128"/>
                        <a:cs typeface="Tahoma" pitchFamily="34" charset="0"/>
                        <a:sym typeface="Symbol" pitchFamily="18" charset="2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37,5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50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62,5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75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87,5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100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buprenorfin TDS (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  <a:sym typeface="Symbol" pitchFamily="18" charset="2"/>
                        </a:rPr>
                        <a:t>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g/h)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MS Mincho" pitchFamily="49" charset="-128"/>
                        <a:cs typeface="Tahoma" pitchFamily="34" charset="0"/>
                        <a:sym typeface="Symbol" pitchFamily="18" charset="2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52,5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70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105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t</a:t>
                      </a:r>
                      <a:r>
                        <a:rPr kumimoji="0" lang="de-DE" altLang="sl-S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apentadol</a:t>
                      </a: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 (mg)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4</a:t>
                      </a: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5</a:t>
                      </a: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PoljeZBesedilom 1"/>
          <p:cNvSpPr txBox="1">
            <a:spLocks noChangeArrowheads="1"/>
          </p:cNvSpPr>
          <p:nvPr/>
        </p:nvSpPr>
        <p:spPr bwMode="auto">
          <a:xfrm>
            <a:off x="1900237" y="5232403"/>
            <a:ext cx="100538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dirty="0">
                <a:latin typeface="Corbel" pitchFamily="34" charset="0"/>
              </a:rPr>
              <a:t>32 mg </a:t>
            </a:r>
            <a:r>
              <a:rPr lang="sl-SI" dirty="0" err="1">
                <a:latin typeface="Corbel" pitchFamily="34" charset="0"/>
              </a:rPr>
              <a:t>hidromorfona</a:t>
            </a:r>
            <a:r>
              <a:rPr lang="sl-SI" dirty="0">
                <a:latin typeface="Corbel" pitchFamily="34" charset="0"/>
              </a:rPr>
              <a:t> = 240 mg morfina</a:t>
            </a:r>
          </a:p>
          <a:p>
            <a:r>
              <a:rPr lang="sl-SI" dirty="0">
                <a:latin typeface="Corbel" pitchFamily="34" charset="0"/>
              </a:rPr>
              <a:t>4x30 mg morfina =        120 mg morfina</a:t>
            </a:r>
          </a:p>
          <a:p>
            <a:r>
              <a:rPr lang="sl-SI" dirty="0">
                <a:latin typeface="Corbel" pitchFamily="34" charset="0"/>
              </a:rPr>
              <a:t>---------------------------------------------------</a:t>
            </a:r>
          </a:p>
          <a:p>
            <a:r>
              <a:rPr lang="sl-SI" dirty="0">
                <a:latin typeface="Corbel" pitchFamily="34" charset="0"/>
              </a:rPr>
              <a:t>                                             360 mg morfina na </a:t>
            </a:r>
            <a:r>
              <a:rPr lang="sl-SI" dirty="0" smtClean="0">
                <a:latin typeface="Corbel" pitchFamily="34" charset="0"/>
              </a:rPr>
              <a:t>dan/ 25% manjši odmerek=270 mg,       </a:t>
            </a:r>
            <a:r>
              <a:rPr lang="sl-SI" dirty="0">
                <a:solidFill>
                  <a:srgbClr val="FF0000"/>
                </a:solidFill>
                <a:latin typeface="Corbel" pitchFamily="34" charset="0"/>
              </a:rPr>
              <a:t>1/3 = </a:t>
            </a:r>
            <a:r>
              <a:rPr lang="sl-SI" dirty="0" smtClean="0">
                <a:solidFill>
                  <a:srgbClr val="FF0000"/>
                </a:solidFill>
                <a:latin typeface="Corbel" pitchFamily="34" charset="0"/>
              </a:rPr>
              <a:t>90 mg MO </a:t>
            </a:r>
            <a:r>
              <a:rPr lang="sl-SI" dirty="0" err="1" smtClean="0">
                <a:solidFill>
                  <a:srgbClr val="FF0000"/>
                </a:solidFill>
                <a:latin typeface="Corbel" pitchFamily="34" charset="0"/>
              </a:rPr>
              <a:t>s.c</a:t>
            </a:r>
            <a:r>
              <a:rPr lang="sl-SI" dirty="0" smtClean="0">
                <a:solidFill>
                  <a:srgbClr val="FF0000"/>
                </a:solidFill>
                <a:latin typeface="Corbel" pitchFamily="34" charset="0"/>
              </a:rPr>
              <a:t>.</a:t>
            </a:r>
            <a:endParaRPr lang="sl-SI" dirty="0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43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6032" y="529683"/>
            <a:ext cx="2834640" cy="2377440"/>
          </a:xfrm>
        </p:spPr>
        <p:txBody>
          <a:bodyPr/>
          <a:lstStyle/>
          <a:p>
            <a:r>
              <a:rPr lang="sl-SI" dirty="0"/>
              <a:t>Opioidi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546088" y="724829"/>
            <a:ext cx="7781990" cy="5608447"/>
          </a:xfrm>
        </p:spPr>
        <p:txBody>
          <a:bodyPr>
            <a:normAutofit lnSpcReduction="10000"/>
          </a:bodyPr>
          <a:lstStyle/>
          <a:p>
            <a:endParaRPr lang="sl-SI" sz="1800" dirty="0" smtClean="0"/>
          </a:p>
          <a:p>
            <a:r>
              <a:rPr lang="sl-SI" sz="1800" dirty="0" smtClean="0"/>
              <a:t>avtomatsko varnostno pravilo: </a:t>
            </a:r>
            <a:r>
              <a:rPr lang="sl-SI" sz="1800" dirty="0" smtClean="0">
                <a:solidFill>
                  <a:srgbClr val="FF0000"/>
                </a:solidFill>
              </a:rPr>
              <a:t>25-50% manjši</a:t>
            </a:r>
            <a:r>
              <a:rPr lang="sl-SI" sz="1800" dirty="0" smtClean="0"/>
              <a:t> dnevi odmerek morfina</a:t>
            </a:r>
          </a:p>
          <a:p>
            <a:pPr lvl="1">
              <a:buFontTx/>
              <a:buChar char="-"/>
            </a:pPr>
            <a:r>
              <a:rPr lang="sl-SI" dirty="0" smtClean="0">
                <a:solidFill>
                  <a:srgbClr val="FF0000"/>
                </a:solidFill>
              </a:rPr>
              <a:t>50%: </a:t>
            </a:r>
            <a:r>
              <a:rPr lang="sl-SI" dirty="0" smtClean="0"/>
              <a:t>rotiramo relativno velike odmerke opioida </a:t>
            </a:r>
            <a:r>
              <a:rPr lang="sl-SI" sz="1200" dirty="0" smtClean="0"/>
              <a:t>(500 mg-1g MO/dan)                                                                                     </a:t>
            </a:r>
          </a:p>
          <a:p>
            <a:pPr marL="502920" lvl="1" indent="0">
              <a:buNone/>
            </a:pPr>
            <a:r>
              <a:rPr lang="sl-SI" dirty="0" smtClean="0"/>
              <a:t>               </a:t>
            </a:r>
            <a:r>
              <a:rPr lang="sl-SI" dirty="0"/>
              <a:t>opioid </a:t>
            </a:r>
            <a:r>
              <a:rPr lang="sl-SI" dirty="0" smtClean="0"/>
              <a:t>rotiramo zaradi hujših neželenih učinkov</a:t>
            </a:r>
          </a:p>
          <a:p>
            <a:pPr marL="502920" lvl="1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hitro dvigovanje odmerkov prejšnjega opioida</a:t>
            </a:r>
          </a:p>
          <a:p>
            <a:pPr marL="502920" lvl="1" indent="0">
              <a:buNone/>
            </a:pPr>
            <a:r>
              <a:rPr lang="sl-SI" dirty="0" smtClean="0"/>
              <a:t>                starostniki, ledvična insuficienca …</a:t>
            </a:r>
          </a:p>
          <a:p>
            <a:pPr marL="502920" lvl="1" indent="0">
              <a:buNone/>
            </a:pPr>
            <a:r>
              <a:rPr lang="sl-SI" dirty="0" smtClean="0"/>
              <a:t>                sočasna druga zdravila: sedativi … </a:t>
            </a:r>
          </a:p>
          <a:p>
            <a:pPr marL="502920" lvl="1" indent="0">
              <a:buNone/>
            </a:pPr>
            <a:r>
              <a:rPr lang="sl-SI" dirty="0" smtClean="0"/>
              <a:t>-   </a:t>
            </a:r>
            <a:r>
              <a:rPr lang="sl-SI" dirty="0" smtClean="0">
                <a:solidFill>
                  <a:srgbClr val="FF0000"/>
                </a:solidFill>
              </a:rPr>
              <a:t>25%: </a:t>
            </a:r>
            <a:r>
              <a:rPr lang="sl-SI" dirty="0" smtClean="0">
                <a:solidFill>
                  <a:schemeClr val="tx1"/>
                </a:solidFill>
              </a:rPr>
              <a:t>brez zg. posebnosti - </a:t>
            </a:r>
            <a:r>
              <a:rPr lang="sl-SI" dirty="0" smtClean="0"/>
              <a:t>rotiramo zaradi druge poti vnosa</a:t>
            </a:r>
          </a:p>
          <a:p>
            <a:pPr lvl="1">
              <a:buFontTx/>
              <a:buChar char="-"/>
            </a:pPr>
            <a:r>
              <a:rPr lang="sl-SI" dirty="0">
                <a:solidFill>
                  <a:srgbClr val="FF0000"/>
                </a:solidFill>
              </a:rPr>
              <a:t>10 – 15</a:t>
            </a:r>
            <a:r>
              <a:rPr lang="sl-SI" dirty="0" smtClean="0">
                <a:solidFill>
                  <a:srgbClr val="FF0000"/>
                </a:solidFill>
              </a:rPr>
              <a:t>% (0%): </a:t>
            </a:r>
            <a:r>
              <a:rPr lang="sl-SI" dirty="0" smtClean="0"/>
              <a:t>bolečina ni obvladana, kljub titraciji                                                                              </a:t>
            </a:r>
            <a:r>
              <a:rPr lang="sl-SI" sz="1200" dirty="0"/>
              <a:t>(klinična presoja in </a:t>
            </a:r>
            <a:r>
              <a:rPr lang="sl-SI" sz="1200" dirty="0" smtClean="0"/>
              <a:t>izkušnje zdravnika)</a:t>
            </a:r>
            <a:endParaRPr lang="sl-SI" sz="1200" dirty="0"/>
          </a:p>
          <a:p>
            <a:pPr marL="502920" lvl="1" indent="0">
              <a:buNone/>
            </a:pPr>
            <a:endParaRPr lang="sl-SI" dirty="0"/>
          </a:p>
          <a:p>
            <a:r>
              <a:rPr lang="sl-SI" sz="1800" dirty="0" err="1" smtClean="0"/>
              <a:t>ekvianalgetični</a:t>
            </a:r>
            <a:r>
              <a:rPr lang="sl-SI" sz="1800" dirty="0" smtClean="0"/>
              <a:t> odmerek drugega opioida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sz="1800" dirty="0" smtClean="0"/>
              <a:t>rešilni odmerki kratko-delujočega morfina po potrebi </a:t>
            </a:r>
          </a:p>
          <a:p>
            <a:pPr lvl="1">
              <a:buFontTx/>
              <a:buChar char="-"/>
            </a:pPr>
            <a:r>
              <a:rPr lang="sl-SI" dirty="0" smtClean="0">
                <a:solidFill>
                  <a:srgbClr val="00B0F0"/>
                </a:solidFill>
              </a:rPr>
              <a:t>10-15% (1/6) </a:t>
            </a:r>
            <a:r>
              <a:rPr lang="sl-SI" dirty="0" smtClean="0"/>
              <a:t>dnevnega odmerka morfina </a:t>
            </a:r>
          </a:p>
          <a:p>
            <a:pPr lvl="1">
              <a:buFontTx/>
              <a:buChar char="-"/>
            </a:pPr>
            <a:r>
              <a:rPr lang="sl-SI" dirty="0" smtClean="0"/>
              <a:t>zdravljenje prebijajoče bolečine in </a:t>
            </a:r>
          </a:p>
          <a:p>
            <a:pPr lvl="1">
              <a:buFontTx/>
              <a:buChar char="-"/>
            </a:pPr>
            <a:r>
              <a:rPr lang="sl-SI" dirty="0" smtClean="0"/>
              <a:t>titracija do analgetičnega učinka</a:t>
            </a:r>
          </a:p>
          <a:p>
            <a:pPr>
              <a:buFontTx/>
              <a:buChar char="-"/>
            </a:pPr>
            <a:endParaRPr lang="sl-SI" sz="180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sl-SI" sz="1800" dirty="0" smtClean="0"/>
              <a:t>Rotacija – varna uporaba </a:t>
            </a:r>
            <a:r>
              <a:rPr lang="sl-SI" sz="1800" dirty="0" err="1" smtClean="0"/>
              <a:t>ekvianalgetične</a:t>
            </a:r>
            <a:r>
              <a:rPr lang="sl-SI" sz="1800" dirty="0" smtClean="0"/>
              <a:t> tabele </a:t>
            </a:r>
            <a:endParaRPr lang="sl-SI" sz="1800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8441473" y="6233532"/>
            <a:ext cx="31422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400" dirty="0" err="1" smtClean="0"/>
              <a:t>UKMi</a:t>
            </a:r>
            <a:r>
              <a:rPr lang="sl-SI" sz="1400" dirty="0" smtClean="0"/>
              <a:t>, </a:t>
            </a:r>
            <a:r>
              <a:rPr lang="sl-SI" sz="1400" dirty="0" err="1" smtClean="0"/>
              <a:t>Medicines</a:t>
            </a:r>
            <a:r>
              <a:rPr lang="sl-SI" sz="1400" dirty="0" smtClean="0"/>
              <a:t> </a:t>
            </a:r>
            <a:r>
              <a:rPr lang="sl-SI" sz="1400" dirty="0" err="1" smtClean="0"/>
              <a:t>Q&amp;As</a:t>
            </a:r>
            <a:r>
              <a:rPr lang="sl-SI" sz="1400" dirty="0" smtClean="0"/>
              <a:t>, november </a:t>
            </a:r>
            <a:r>
              <a:rPr lang="sl-SI" sz="1400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27900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52463" y="393700"/>
            <a:ext cx="2127250" cy="2193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dirty="0" smtClean="0">
                <a:solidFill>
                  <a:srgbClr val="00B050"/>
                </a:solidFill>
                <a:latin typeface="Calibri" panose="020F0502020204030204" pitchFamily="34" charset="0"/>
              </a:rPr>
              <a:t>ga. Vera</a:t>
            </a:r>
          </a:p>
        </p:txBody>
      </p:sp>
      <p:sp>
        <p:nvSpPr>
          <p:cNvPr id="21506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44475" y="3316288"/>
            <a:ext cx="2125663" cy="2560637"/>
          </a:xfrm>
        </p:spPr>
        <p:txBody>
          <a:bodyPr/>
          <a:lstStyle/>
          <a:p>
            <a:pPr eaLnBrk="1" hangingPunct="1"/>
            <a:r>
              <a:rPr lang="sl-SI" altLang="sl-SI" sz="1800" smtClean="0"/>
              <a:t>Podkožna infuzija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4524375" y="1125538"/>
            <a:ext cx="3598863" cy="457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sl-SI" altLang="sl-SI" dirty="0" err="1" smtClean="0">
                <a:latin typeface="Comic Sans MS" pitchFamily="66" charset="0"/>
              </a:rPr>
              <a:t>morfinijev</a:t>
            </a:r>
            <a:r>
              <a:rPr lang="sl-SI" altLang="sl-SI" dirty="0" smtClean="0">
                <a:latin typeface="Comic Sans MS" pitchFamily="66" charset="0"/>
              </a:rPr>
              <a:t> sulfat 90 </a:t>
            </a:r>
            <a:r>
              <a:rPr lang="sl-SI" altLang="sl-SI" dirty="0">
                <a:latin typeface="Comic Sans MS" pitchFamily="66" charset="0"/>
              </a:rPr>
              <a:t>mg</a:t>
            </a:r>
          </a:p>
          <a:p>
            <a:pPr>
              <a:lnSpc>
                <a:spcPct val="150000"/>
              </a:lnSpc>
            </a:pPr>
            <a:r>
              <a:rPr lang="sl-SI" altLang="sl-SI" dirty="0" err="1" smtClean="0">
                <a:latin typeface="Comic Sans MS" pitchFamily="66" charset="0"/>
              </a:rPr>
              <a:t>haloperidol</a:t>
            </a:r>
            <a:r>
              <a:rPr lang="sl-SI" altLang="sl-SI" dirty="0" smtClean="0">
                <a:latin typeface="Comic Sans MS" pitchFamily="66" charset="0"/>
              </a:rPr>
              <a:t> 2,5 </a:t>
            </a:r>
            <a:r>
              <a:rPr lang="sl-SI" altLang="sl-SI" dirty="0">
                <a:latin typeface="Comic Sans MS" pitchFamily="66" charset="0"/>
              </a:rPr>
              <a:t>mg</a:t>
            </a:r>
          </a:p>
          <a:p>
            <a:pPr>
              <a:lnSpc>
                <a:spcPct val="150000"/>
              </a:lnSpc>
            </a:pPr>
            <a:r>
              <a:rPr lang="sl-SI" altLang="sl-SI" dirty="0" err="1" smtClean="0">
                <a:latin typeface="Comic Sans MS" pitchFamily="66" charset="0"/>
              </a:rPr>
              <a:t>deksametazon</a:t>
            </a:r>
            <a:r>
              <a:rPr lang="sl-SI" altLang="sl-SI" dirty="0" smtClean="0">
                <a:latin typeface="Comic Sans MS" pitchFamily="66" charset="0"/>
              </a:rPr>
              <a:t> </a:t>
            </a:r>
            <a:r>
              <a:rPr lang="sl-SI" altLang="sl-SI" dirty="0">
                <a:latin typeface="Comic Sans MS" pitchFamily="66" charset="0"/>
              </a:rPr>
              <a:t>12 mg</a:t>
            </a:r>
          </a:p>
          <a:p>
            <a:pPr>
              <a:lnSpc>
                <a:spcPct val="150000"/>
              </a:lnSpc>
            </a:pPr>
            <a:r>
              <a:rPr lang="sl-SI" altLang="sl-SI" dirty="0" err="1" smtClean="0">
                <a:latin typeface="Comic Sans MS" pitchFamily="66" charset="0"/>
              </a:rPr>
              <a:t>oktreotid</a:t>
            </a:r>
            <a:r>
              <a:rPr lang="sl-SI" altLang="sl-SI" dirty="0" smtClean="0">
                <a:latin typeface="Comic Sans MS" pitchFamily="66" charset="0"/>
              </a:rPr>
              <a:t> </a:t>
            </a:r>
            <a:r>
              <a:rPr lang="sl-SI" altLang="sl-SI" dirty="0">
                <a:latin typeface="Comic Sans MS" pitchFamily="66" charset="0"/>
              </a:rPr>
              <a:t>600 </a:t>
            </a:r>
            <a:r>
              <a:rPr lang="el-GR" altLang="sl-SI" dirty="0">
                <a:latin typeface="Comic Sans MS" pitchFamily="66" charset="0"/>
              </a:rPr>
              <a:t>μ</a:t>
            </a:r>
            <a:r>
              <a:rPr lang="sl-SI" altLang="sl-SI" dirty="0">
                <a:latin typeface="Comic Sans MS" pitchFamily="66" charset="0"/>
              </a:rPr>
              <a:t>g</a:t>
            </a:r>
          </a:p>
          <a:p>
            <a:pPr>
              <a:lnSpc>
                <a:spcPct val="150000"/>
              </a:lnSpc>
            </a:pPr>
            <a:r>
              <a:rPr lang="sl-SI" altLang="sl-SI" dirty="0" smtClean="0">
                <a:latin typeface="Comic Sans MS" pitchFamily="66" charset="0"/>
              </a:rPr>
              <a:t>fiziološka </a:t>
            </a:r>
            <a:r>
              <a:rPr lang="sl-SI" altLang="sl-SI" dirty="0">
                <a:latin typeface="Comic Sans MS" pitchFamily="66" charset="0"/>
              </a:rPr>
              <a:t>raztopina do 48 ml</a:t>
            </a:r>
          </a:p>
          <a:p>
            <a:pPr>
              <a:lnSpc>
                <a:spcPct val="150000"/>
              </a:lnSpc>
            </a:pPr>
            <a:r>
              <a:rPr lang="sl-SI" altLang="sl-SI" dirty="0">
                <a:latin typeface="Comic Sans MS" pitchFamily="66" charset="0"/>
              </a:rPr>
              <a:t>----------------------------------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Comic Sans MS" pitchFamily="66" charset="0"/>
              </a:rPr>
              <a:t>Da </a:t>
            </a:r>
            <a:r>
              <a:rPr lang="sl-SI" altLang="sl-SI" dirty="0" err="1">
                <a:latin typeface="Comic Sans MS" pitchFamily="66" charset="0"/>
              </a:rPr>
              <a:t>tal.dos</a:t>
            </a:r>
            <a:r>
              <a:rPr lang="sl-SI" altLang="sl-SI" dirty="0">
                <a:latin typeface="Comic Sans MS" pitchFamily="66" charset="0"/>
              </a:rPr>
              <a:t>. No. V (</a:t>
            </a:r>
            <a:r>
              <a:rPr lang="sl-SI" altLang="sl-SI" dirty="0" err="1">
                <a:latin typeface="Comic Sans MS" pitchFamily="66" charset="0"/>
              </a:rPr>
              <a:t>quinque</a:t>
            </a:r>
            <a:r>
              <a:rPr lang="sl-SI" altLang="sl-SI" dirty="0">
                <a:latin typeface="Comic Sans MS" pitchFamily="66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sl-SI" altLang="sl-SI" sz="1600" dirty="0">
                <a:latin typeface="Comic Sans MS" pitchFamily="66" charset="0"/>
              </a:rPr>
              <a:t>5 dnevna </a:t>
            </a:r>
            <a:r>
              <a:rPr lang="sl-SI" altLang="sl-SI" sz="1600" dirty="0" err="1">
                <a:latin typeface="Comic Sans MS" pitchFamily="66" charset="0"/>
              </a:rPr>
              <a:t>analgetska</a:t>
            </a:r>
            <a:r>
              <a:rPr lang="sl-SI" altLang="sl-SI" sz="1600" dirty="0">
                <a:latin typeface="Comic Sans MS" pitchFamily="66" charset="0"/>
              </a:rPr>
              <a:t> mešanica za črpalko s pretokom 2 ml/uro</a:t>
            </a:r>
          </a:p>
          <a:p>
            <a:pPr>
              <a:lnSpc>
                <a:spcPct val="150000"/>
              </a:lnSpc>
            </a:pPr>
            <a:endParaRPr lang="sl-SI" altLang="sl-SI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sl-SI" altLang="sl-SI" dirty="0">
              <a:latin typeface="Comic Sans MS" pitchFamily="66" charset="0"/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4305300" y="5876925"/>
            <a:ext cx="6923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 b="1">
                <a:solidFill>
                  <a:srgbClr val="00B050"/>
                </a:solidFill>
                <a:latin typeface="Calibri" pitchFamily="34" charset="0"/>
              </a:rPr>
              <a:t>Navodilo za bolnika, zdravnika in patronažno sestro!!!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6581775" y="4797425"/>
            <a:ext cx="41052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sl-SI" sz="2000" dirty="0">
                <a:latin typeface="Calibri" pitchFamily="34" charset="0"/>
              </a:rPr>
              <a:t>+</a:t>
            </a:r>
            <a:r>
              <a:rPr lang="sl-SI" altLang="sl-SI" sz="20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sl-SI" altLang="sl-SI" sz="2000" dirty="0">
                <a:latin typeface="Calibri" pitchFamily="34" charset="0"/>
              </a:rPr>
              <a:t>  </a:t>
            </a:r>
            <a:r>
              <a:rPr lang="sl-SI" altLang="sl-SI" sz="1600" dirty="0" smtClean="0">
                <a:latin typeface="Comic Sans MS" pitchFamily="66" charset="0"/>
              </a:rPr>
              <a:t>15 </a:t>
            </a:r>
            <a:r>
              <a:rPr lang="sl-SI" altLang="sl-SI" sz="1600" dirty="0">
                <a:latin typeface="Comic Sans MS" pitchFamily="66" charset="0"/>
              </a:rPr>
              <a:t>mg morfina pp </a:t>
            </a:r>
            <a:r>
              <a:rPr lang="sl-SI" altLang="sl-SI" sz="1600" dirty="0" err="1">
                <a:latin typeface="Comic Sans MS" pitchFamily="66" charset="0"/>
              </a:rPr>
              <a:t>s.c</a:t>
            </a:r>
            <a:r>
              <a:rPr lang="sl-SI" altLang="sl-SI" sz="1600" dirty="0">
                <a:latin typeface="Comic Sans MS" pitchFamily="66" charset="0"/>
              </a:rPr>
              <a:t>. !!! (titracija)</a:t>
            </a:r>
          </a:p>
          <a:p>
            <a:pPr>
              <a:spcBef>
                <a:spcPct val="50000"/>
              </a:spcBef>
            </a:pPr>
            <a:r>
              <a:rPr lang="sl-SI" altLang="sl-SI" sz="1600" dirty="0">
                <a:latin typeface="Comic Sans MS" pitchFamily="66" charset="0"/>
              </a:rPr>
              <a:t>+   2,5 mg </a:t>
            </a:r>
            <a:r>
              <a:rPr lang="sl-SI" altLang="sl-SI" sz="1600" dirty="0" err="1">
                <a:latin typeface="Comic Sans MS" pitchFamily="66" charset="0"/>
              </a:rPr>
              <a:t>haloperidola</a:t>
            </a:r>
            <a:r>
              <a:rPr lang="sl-SI" altLang="sl-SI" sz="1600" dirty="0">
                <a:latin typeface="Comic Sans MS" pitchFamily="66" charset="0"/>
              </a:rPr>
              <a:t> pp </a:t>
            </a:r>
            <a:r>
              <a:rPr lang="sl-SI" altLang="sl-SI" sz="1600" dirty="0" err="1">
                <a:latin typeface="Comic Sans MS" pitchFamily="66" charset="0"/>
              </a:rPr>
              <a:t>s.c</a:t>
            </a:r>
            <a:r>
              <a:rPr lang="sl-SI" altLang="sl-SI" sz="1600" dirty="0">
                <a:latin typeface="Comic Sans MS" pitchFamily="66" charset="0"/>
              </a:rPr>
              <a:t>.</a:t>
            </a:r>
          </a:p>
        </p:txBody>
      </p:sp>
      <p:sp>
        <p:nvSpPr>
          <p:cNvPr id="21510" name="PoljeZBesedilom 4"/>
          <p:cNvSpPr txBox="1">
            <a:spLocks noChangeArrowheads="1"/>
          </p:cNvSpPr>
          <p:nvPr/>
        </p:nvSpPr>
        <p:spPr bwMode="auto">
          <a:xfrm>
            <a:off x="4289425" y="665163"/>
            <a:ext cx="611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altLang="sl-SI" sz="2000">
                <a:latin typeface="Corbel" pitchFamily="34" charset="0"/>
              </a:rPr>
              <a:t>Rp./</a:t>
            </a:r>
          </a:p>
        </p:txBody>
      </p:sp>
    </p:spTree>
    <p:extLst>
      <p:ext uri="{BB962C8B-B14F-4D97-AF65-F5344CB8AC3E}">
        <p14:creationId xmlns:p14="http://schemas.microsoft.com/office/powerpoint/2010/main" val="3037609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3847" y="3605701"/>
            <a:ext cx="2686050" cy="1996477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5588" y="133350"/>
            <a:ext cx="2835275" cy="2378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dirty="0">
                <a:solidFill>
                  <a:srgbClr val="00B050"/>
                </a:solidFill>
                <a:latin typeface="Calibri" panose="020F0502020204030204" pitchFamily="34" charset="0"/>
              </a:rPr>
              <a:t>ga. Vera</a:t>
            </a:r>
            <a:endParaRPr lang="sl-SI" dirty="0"/>
          </a:p>
        </p:txBody>
      </p:sp>
      <p:sp>
        <p:nvSpPr>
          <p:cNvPr id="2355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55588" y="3494088"/>
            <a:ext cx="2835275" cy="2322512"/>
          </a:xfrm>
        </p:spPr>
        <p:txBody>
          <a:bodyPr/>
          <a:lstStyle/>
          <a:p>
            <a:pPr eaLnBrk="1" hangingPunct="1"/>
            <a:r>
              <a:rPr lang="sl-SI" sz="1800" smtClean="0"/>
              <a:t>Zamenjava peroralnega zdravljenja s podkožno infuzijo zdravil</a:t>
            </a:r>
          </a:p>
        </p:txBody>
      </p:sp>
      <p:pic>
        <p:nvPicPr>
          <p:cNvPr id="23555" name="Picture 2" descr="California Has Most Opioid-Related Deaths in Nation: Report | Malibu, CA  Patch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4240213" y="1789114"/>
            <a:ext cx="2831692" cy="1884362"/>
          </a:xfrm>
        </p:spPr>
      </p:pic>
      <p:pic>
        <p:nvPicPr>
          <p:cNvPr id="23556" name="Picture 2" descr="Role of Hypodermoclysis in Clinical Care | Perspectives of the ASHA Special  Interest Group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40212" y="3802063"/>
            <a:ext cx="2875695" cy="1825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esna puščica 6"/>
          <p:cNvSpPr/>
          <p:nvPr/>
        </p:nvSpPr>
        <p:spPr>
          <a:xfrm>
            <a:off x="7358673" y="3513138"/>
            <a:ext cx="798512" cy="57785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/>
          </a:p>
        </p:txBody>
      </p:sp>
      <p:sp>
        <p:nvSpPr>
          <p:cNvPr id="23558" name="PoljeZBesedilom 14"/>
          <p:cNvSpPr txBox="1">
            <a:spLocks noChangeArrowheads="1"/>
          </p:cNvSpPr>
          <p:nvPr/>
        </p:nvSpPr>
        <p:spPr bwMode="auto">
          <a:xfrm>
            <a:off x="4936823" y="1157177"/>
            <a:ext cx="1187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12 ur</a:t>
            </a:r>
          </a:p>
        </p:txBody>
      </p:sp>
      <p:pic>
        <p:nvPicPr>
          <p:cNvPr id="23559" name="Picture 2" descr="Role of Hypodermoclysis in Clinical Care | Perspectives of the ASHA Special  Interest Group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03846" y="1789113"/>
            <a:ext cx="268605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Raven povezovalnik 18"/>
          <p:cNvCxnSpPr/>
          <p:nvPr/>
        </p:nvCxnSpPr>
        <p:spPr>
          <a:xfrm flipV="1">
            <a:off x="4168775" y="1828800"/>
            <a:ext cx="2828925" cy="18446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ven povezovalnik 20"/>
          <p:cNvCxnSpPr/>
          <p:nvPr/>
        </p:nvCxnSpPr>
        <p:spPr>
          <a:xfrm>
            <a:off x="4116086" y="1828800"/>
            <a:ext cx="2828925" cy="18446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4" name="PoljeZBesedilom 14"/>
          <p:cNvSpPr txBox="1">
            <a:spLocks noChangeArrowheads="1"/>
          </p:cNvSpPr>
          <p:nvPr/>
        </p:nvSpPr>
        <p:spPr bwMode="auto">
          <a:xfrm>
            <a:off x="8867775" y="1300163"/>
            <a:ext cx="1187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dirty="0"/>
              <a:t>kasneje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4326459" y="3381336"/>
            <a:ext cx="1860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 smtClean="0"/>
              <a:t>opioid ob uri</a:t>
            </a:r>
            <a:endParaRPr lang="sl-SI" sz="1600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8303846" y="5263625"/>
            <a:ext cx="273269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l-SI" sz="1600" dirty="0" smtClean="0"/>
              <a:t>+ MO 15 mg pp </a:t>
            </a:r>
            <a:r>
              <a:rPr lang="sl-SI" sz="1600" dirty="0" err="1" smtClean="0"/>
              <a:t>s.c</a:t>
            </a:r>
            <a:r>
              <a:rPr lang="sl-SI" sz="1600" dirty="0" smtClean="0"/>
              <a:t>.</a:t>
            </a:r>
            <a:endParaRPr lang="sl-SI" sz="16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2301" y="1570566"/>
            <a:ext cx="3139712" cy="43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05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90068" y="-128239"/>
            <a:ext cx="2834640" cy="2377440"/>
          </a:xfrm>
        </p:spPr>
        <p:txBody>
          <a:bodyPr>
            <a:normAutofit/>
          </a:bodyPr>
          <a:lstStyle/>
          <a:p>
            <a:r>
              <a:rPr lang="sl-SI" sz="2800" dirty="0" err="1" smtClean="0"/>
              <a:t>p.o</a:t>
            </a:r>
            <a:r>
              <a:rPr lang="sl-SI" sz="2800" dirty="0" smtClean="0"/>
              <a:t>. / </a:t>
            </a:r>
            <a:r>
              <a:rPr lang="sl-SI" sz="2800" dirty="0" err="1" smtClean="0"/>
              <a:t>s.c</a:t>
            </a:r>
            <a:r>
              <a:rPr lang="sl-SI" sz="2800" dirty="0" smtClean="0"/>
              <a:t>. inf.</a:t>
            </a:r>
            <a:endParaRPr lang="sl-SI" sz="2800" dirty="0"/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sl-SI" altLang="sl-SI" dirty="0" smtClean="0">
              <a:latin typeface="Calibri" pitchFamily="34" charset="0"/>
            </a:endParaRPr>
          </a:p>
          <a:p>
            <a:pPr eaLnBrk="1" hangingPunct="1"/>
            <a:endParaRPr lang="sl-SI" altLang="sl-SI" dirty="0" smtClean="0">
              <a:latin typeface="Calibri" pitchFamily="34" charset="0"/>
            </a:endParaRPr>
          </a:p>
          <a:p>
            <a:pPr eaLnBrk="1" hangingPunct="1"/>
            <a:endParaRPr lang="sl-SI" altLang="sl-SI" dirty="0" smtClean="0">
              <a:latin typeface="Calibri" pitchFamily="34" charset="0"/>
            </a:endParaRPr>
          </a:p>
        </p:txBody>
      </p:sp>
      <p:sp>
        <p:nvSpPr>
          <p:cNvPr id="24579" name="Označba mesta besedila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sl-SI" altLang="sl-SI" sz="1800" dirty="0" smtClean="0"/>
              <a:t>Primer bolnika g. Janeza</a:t>
            </a:r>
          </a:p>
        </p:txBody>
      </p:sp>
      <p:sp>
        <p:nvSpPr>
          <p:cNvPr id="69638" name="Text Box 8"/>
          <p:cNvSpPr txBox="1">
            <a:spLocks noChangeArrowheads="1"/>
          </p:cNvSpPr>
          <p:nvPr/>
        </p:nvSpPr>
        <p:spPr bwMode="auto">
          <a:xfrm>
            <a:off x="3889375" y="1616075"/>
            <a:ext cx="5111750" cy="3786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1900">
                <a:solidFill>
                  <a:srgbClr val="595959"/>
                </a:solidFill>
                <a:latin typeface="Corbel" panose="020B05030202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1700">
                <a:solidFill>
                  <a:srgbClr val="595959"/>
                </a:solidFill>
                <a:latin typeface="Corbel" panose="020B05030202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1500">
                <a:solidFill>
                  <a:srgbClr val="595959"/>
                </a:solidFill>
                <a:latin typeface="Corbel" panose="020B05030202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1300">
                <a:solidFill>
                  <a:srgbClr val="595959"/>
                </a:solidFill>
                <a:latin typeface="Corbel" panose="020B05030202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1300">
                <a:solidFill>
                  <a:srgbClr val="595959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1300">
                <a:solidFill>
                  <a:srgbClr val="595959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1300">
                <a:solidFill>
                  <a:srgbClr val="595959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1300">
                <a:solidFill>
                  <a:srgbClr val="595959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1300">
                <a:solidFill>
                  <a:srgbClr val="595959"/>
                </a:solidFill>
                <a:latin typeface="Corbel" panose="020B0503020204020204" pitchFamily="34" charset="0"/>
              </a:defRPr>
            </a:lvl9pPr>
          </a:lstStyle>
          <a:p>
            <a:pPr marL="342900" indent="-342900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defRPr/>
            </a:pPr>
            <a:r>
              <a:rPr lang="sl-SI" altLang="sl-SI" sz="20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po </a:t>
            </a:r>
            <a:r>
              <a:rPr lang="sl-SI" altLang="sl-SI" sz="2000" dirty="0" err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krg</a:t>
            </a:r>
            <a:r>
              <a:rPr lang="sl-SI" altLang="sl-SI" sz="200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odstranitvi </a:t>
            </a:r>
            <a:r>
              <a:rPr lang="sl-SI" altLang="sl-SI" sz="2000" dirty="0" err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liposarkoma</a:t>
            </a:r>
            <a:r>
              <a:rPr lang="sl-SI" altLang="sl-SI" sz="200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l-SI" altLang="sl-SI" sz="2000" dirty="0" err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glutealno</a:t>
            </a:r>
            <a:r>
              <a:rPr lang="sl-SI" altLang="sl-SI" sz="200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ima, zaradi poškodbe </a:t>
            </a:r>
            <a:r>
              <a:rPr lang="sl-SI" altLang="sl-SI" sz="2000" dirty="0" err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ishiadičnega</a:t>
            </a:r>
            <a:r>
              <a:rPr lang="sl-SI" altLang="sl-SI" sz="200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živca, </a:t>
            </a:r>
            <a:r>
              <a:rPr lang="sl-SI" altLang="sl-SI" sz="2000" dirty="0" err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nevropatsko</a:t>
            </a:r>
            <a:r>
              <a:rPr lang="sl-SI" altLang="sl-SI" sz="200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bolečino. </a:t>
            </a:r>
            <a:endParaRPr lang="sl-SI" altLang="sl-SI" sz="200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FontTx/>
              <a:buNone/>
              <a:defRPr/>
            </a:pPr>
            <a:endParaRPr lang="sl-SI" altLang="sl-SI" sz="200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defRPr/>
            </a:pPr>
            <a:r>
              <a:rPr lang="sl-SI" altLang="sl-SI" sz="20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opioidi</a:t>
            </a:r>
          </a:p>
          <a:p>
            <a:pPr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sl-SI" altLang="sl-SI" sz="20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     dodatna zdravila za </a:t>
            </a:r>
            <a:r>
              <a:rPr lang="sl-SI" altLang="sl-SI" sz="2000" dirty="0" err="1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nevropatsko</a:t>
            </a:r>
            <a:r>
              <a:rPr lang="sl-SI" altLang="sl-SI" sz="20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bolečino</a:t>
            </a:r>
          </a:p>
          <a:p>
            <a:pPr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sl-SI" altLang="sl-SI" sz="20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     VAS ≥ 7, preboji bolečine VAS 9-10</a:t>
            </a:r>
          </a:p>
          <a:p>
            <a:pPr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FontTx/>
              <a:buNone/>
              <a:defRPr/>
            </a:pPr>
            <a:endParaRPr lang="sl-SI" altLang="sl-SI" sz="200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FontTx/>
              <a:buNone/>
              <a:defRPr/>
            </a:pPr>
            <a:endParaRPr lang="sl-SI" altLang="sl-SI" sz="200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92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65150" y="538163"/>
            <a:ext cx="2125663" cy="2193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dirty="0" smtClean="0">
                <a:solidFill>
                  <a:srgbClr val="00B050"/>
                </a:solidFill>
                <a:latin typeface="Calibri" panose="020F0502020204030204" pitchFamily="34" charset="0"/>
              </a:rPr>
              <a:t>g. Janez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4152900" y="538163"/>
            <a:ext cx="7100316" cy="51196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altLang="sl-SI" dirty="0" smtClean="0">
                <a:latin typeface="Calibri" pitchFamily="34" charset="0"/>
              </a:rPr>
              <a:t>Bolnik je jemal </a:t>
            </a:r>
            <a:r>
              <a:rPr lang="sl-SI" altLang="sl-SI" dirty="0" err="1" smtClean="0">
                <a:latin typeface="Calibri" pitchFamily="34" charset="0"/>
              </a:rPr>
              <a:t>oksikodon</a:t>
            </a:r>
            <a:r>
              <a:rPr lang="sl-SI" altLang="sl-SI" dirty="0" smtClean="0">
                <a:latin typeface="Calibri" pitchFamily="34" charset="0"/>
              </a:rPr>
              <a:t> 40 mg 2x na dan,  </a:t>
            </a:r>
            <a:r>
              <a:rPr lang="sl-SI" altLang="sl-SI" dirty="0" err="1" smtClean="0">
                <a:latin typeface="Calibri" pitchFamily="34" charset="0"/>
              </a:rPr>
              <a:t>Sevredol</a:t>
            </a:r>
            <a:r>
              <a:rPr lang="sl-SI" altLang="sl-SI" dirty="0" smtClean="0">
                <a:latin typeface="Calibri" pitchFamily="34" charset="0"/>
              </a:rPr>
              <a:t> 20 mg pp                    </a:t>
            </a:r>
          </a:p>
          <a:p>
            <a:pPr eaLnBrk="1" hangingPunct="1">
              <a:buFontTx/>
              <a:buNone/>
            </a:pPr>
            <a:r>
              <a:rPr lang="sl-SI" altLang="sl-SI" dirty="0" smtClean="0">
                <a:latin typeface="Calibri" pitchFamily="34" charset="0"/>
              </a:rPr>
              <a:t>(4-6 X), </a:t>
            </a:r>
            <a:r>
              <a:rPr lang="sl-SI" altLang="sl-SI" dirty="0" err="1" smtClean="0">
                <a:latin typeface="Calibri" pitchFamily="34" charset="0"/>
              </a:rPr>
              <a:t>Cymbalto</a:t>
            </a:r>
            <a:r>
              <a:rPr lang="sl-SI" altLang="sl-SI" dirty="0" smtClean="0">
                <a:latin typeface="Calibri" pitchFamily="34" charset="0"/>
              </a:rPr>
              <a:t> 120 mg na dan in </a:t>
            </a:r>
            <a:r>
              <a:rPr lang="sl-SI" altLang="sl-SI" dirty="0" err="1" smtClean="0">
                <a:latin typeface="Calibri" pitchFamily="34" charset="0"/>
              </a:rPr>
              <a:t>Lyrico</a:t>
            </a:r>
            <a:r>
              <a:rPr lang="sl-SI" altLang="sl-SI" dirty="0" smtClean="0">
                <a:latin typeface="Calibri" pitchFamily="34" charset="0"/>
              </a:rPr>
              <a:t> 600 mg na dan.                                                           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sl-SI" altLang="sl-SI" dirty="0" smtClean="0">
                <a:latin typeface="Calibri" pitchFamily="34" charset="0"/>
              </a:rPr>
              <a:t>Koliko morfina mu bomo predpisali v </a:t>
            </a:r>
            <a:r>
              <a:rPr lang="sl-SI" altLang="sl-SI" dirty="0" err="1" smtClean="0">
                <a:latin typeface="Calibri" pitchFamily="34" charset="0"/>
              </a:rPr>
              <a:t>s.c</a:t>
            </a:r>
            <a:r>
              <a:rPr lang="sl-SI" altLang="sl-SI" dirty="0" smtClean="0">
                <a:latin typeface="Calibri" pitchFamily="34" charset="0"/>
              </a:rPr>
              <a:t>. infuziji na dan?</a:t>
            </a:r>
          </a:p>
          <a:p>
            <a:pPr eaLnBrk="1" hangingPunct="1"/>
            <a:endParaRPr lang="sl-SI" altLang="sl-SI" dirty="0" smtClean="0">
              <a:latin typeface="Calibri" pitchFamily="34" charset="0"/>
            </a:endParaRPr>
          </a:p>
          <a:p>
            <a:pPr eaLnBrk="1" hangingPunct="1"/>
            <a:r>
              <a:rPr lang="sl-SI" altLang="sl-SI" dirty="0" smtClean="0">
                <a:latin typeface="Calibri" pitchFamily="34" charset="0"/>
              </a:rPr>
              <a:t>40 mg</a:t>
            </a:r>
          </a:p>
          <a:p>
            <a:pPr eaLnBrk="1" hangingPunct="1"/>
            <a:r>
              <a:rPr lang="sl-SI" altLang="sl-SI" dirty="0">
                <a:latin typeface="Calibri" pitchFamily="34" charset="0"/>
              </a:rPr>
              <a:t>7</a:t>
            </a:r>
            <a:r>
              <a:rPr lang="sl-SI" altLang="sl-SI" dirty="0" smtClean="0">
                <a:latin typeface="Calibri" pitchFamily="34" charset="0"/>
              </a:rPr>
              <a:t>0 mg</a:t>
            </a:r>
          </a:p>
        </p:txBody>
      </p:sp>
      <p:sp>
        <p:nvSpPr>
          <p:cNvPr id="26627" name="Označba mesta besedila 1"/>
          <p:cNvSpPr>
            <a:spLocks noGrp="1"/>
          </p:cNvSpPr>
          <p:nvPr>
            <p:ph type="body" sz="half" idx="2"/>
          </p:nvPr>
        </p:nvSpPr>
        <p:spPr>
          <a:xfrm>
            <a:off x="388938" y="3982244"/>
            <a:ext cx="2125662" cy="2560638"/>
          </a:xfrm>
        </p:spPr>
        <p:txBody>
          <a:bodyPr>
            <a:normAutofit/>
          </a:bodyPr>
          <a:lstStyle/>
          <a:p>
            <a:pPr eaLnBrk="1" hangingPunct="1"/>
            <a:r>
              <a:rPr lang="sl-SI" sz="1800" dirty="0" smtClean="0"/>
              <a:t>Rotacija opioida                       in poti vnosa</a:t>
            </a:r>
          </a:p>
        </p:txBody>
      </p:sp>
      <p:sp>
        <p:nvSpPr>
          <p:cNvPr id="26628" name="Text Box 7"/>
          <p:cNvSpPr txBox="1">
            <a:spLocks noChangeArrowheads="1"/>
          </p:cNvSpPr>
          <p:nvPr/>
        </p:nvSpPr>
        <p:spPr bwMode="auto">
          <a:xfrm>
            <a:off x="5303838" y="4941888"/>
            <a:ext cx="45354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>
                <a:solidFill>
                  <a:srgbClr val="009900"/>
                </a:solidFill>
                <a:latin typeface="Calibri" pitchFamily="34" charset="0"/>
              </a:rPr>
              <a:t>tabela primerjalnih odmerkov opioidov,               1/3 peroralnega odmerka morfina</a:t>
            </a:r>
          </a:p>
        </p:txBody>
      </p:sp>
    </p:spTree>
    <p:extLst>
      <p:ext uri="{BB962C8B-B14F-4D97-AF65-F5344CB8AC3E}">
        <p14:creationId xmlns:p14="http://schemas.microsoft.com/office/powerpoint/2010/main" val="32936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92313" y="328613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2800" dirty="0">
                <a:solidFill>
                  <a:srgbClr val="339966"/>
                </a:solidFill>
                <a:latin typeface="Calibri" panose="020F0502020204030204" pitchFamily="34" charset="0"/>
              </a:rPr>
              <a:t>Tabela primerljivih odmerkov opioidov</a:t>
            </a:r>
          </a:p>
        </p:txBody>
      </p:sp>
      <p:graphicFrame>
        <p:nvGraphicFramePr>
          <p:cNvPr id="11673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018422"/>
              </p:ext>
            </p:extLst>
          </p:nvPr>
        </p:nvGraphicFramePr>
        <p:xfrm>
          <a:off x="1992313" y="1239838"/>
          <a:ext cx="8388350" cy="4010028"/>
        </p:xfrm>
        <a:graphic>
          <a:graphicData uri="http://schemas.openxmlformats.org/drawingml/2006/table">
            <a:tbl>
              <a:tblPr/>
              <a:tblGrid>
                <a:gridCol w="226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94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5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3528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Opioid</a:t>
                      </a:r>
                      <a:endParaRPr kumimoji="0" lang="de-DE" altLang="sl-SI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Dnevni odmerek</a:t>
                      </a:r>
                      <a:endParaRPr kumimoji="0" lang="sl-SI" alt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tramadol (mg)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morfin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90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180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210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240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oksikodon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90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73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oksikodon/nalokson</a:t>
                      </a: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 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10/5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30/15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60/30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80/40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120/60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hidromorfon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4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16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24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28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32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fentanil TDS (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  <a:sym typeface="Symbol" pitchFamily="18" charset="2"/>
                        </a:rPr>
                        <a:t>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g/h)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MS Mincho" pitchFamily="49" charset="-128"/>
                        <a:cs typeface="Tahoma" pitchFamily="34" charset="0"/>
                        <a:sym typeface="Symbol" pitchFamily="18" charset="2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50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75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87,5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100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buprenorfin TDS (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  <a:sym typeface="Symbol" pitchFamily="18" charset="2"/>
                        </a:rPr>
                        <a:t>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g/h)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MS Mincho" pitchFamily="49" charset="-128"/>
                        <a:cs typeface="Tahoma" pitchFamily="34" charset="0"/>
                        <a:sym typeface="Symbol" pitchFamily="18" charset="2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52,5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70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105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t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apentadol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4</a:t>
                      </a: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5</a:t>
                      </a: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PoljeZBesedilom 3"/>
          <p:cNvSpPr txBox="1">
            <a:spLocks noChangeArrowheads="1"/>
          </p:cNvSpPr>
          <p:nvPr/>
        </p:nvSpPr>
        <p:spPr bwMode="auto">
          <a:xfrm>
            <a:off x="1992313" y="5284792"/>
            <a:ext cx="920115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dirty="0">
                <a:latin typeface="Corbel" pitchFamily="34" charset="0"/>
              </a:rPr>
              <a:t>80 mg </a:t>
            </a:r>
            <a:r>
              <a:rPr lang="sl-SI" dirty="0" err="1">
                <a:latin typeface="Corbel" pitchFamily="34" charset="0"/>
              </a:rPr>
              <a:t>oksikodona</a:t>
            </a:r>
            <a:r>
              <a:rPr lang="sl-SI" dirty="0">
                <a:latin typeface="Corbel" pitchFamily="34" charset="0"/>
              </a:rPr>
              <a:t> = 160 mg morfina</a:t>
            </a:r>
          </a:p>
          <a:p>
            <a:r>
              <a:rPr lang="sl-SI" dirty="0">
                <a:latin typeface="Corbel" pitchFamily="34" charset="0"/>
              </a:rPr>
              <a:t>4x20 mg morfina =    80 mg morfina</a:t>
            </a:r>
          </a:p>
          <a:p>
            <a:r>
              <a:rPr lang="sl-SI" dirty="0">
                <a:latin typeface="Corbel" pitchFamily="34" charset="0"/>
              </a:rPr>
              <a:t>---------------------------------------------------</a:t>
            </a:r>
          </a:p>
          <a:p>
            <a:r>
              <a:rPr lang="sl-SI" dirty="0">
                <a:latin typeface="Corbel" pitchFamily="34" charset="0"/>
              </a:rPr>
              <a:t>                                          240 mg morfina na </a:t>
            </a:r>
            <a:r>
              <a:rPr lang="sl-SI" dirty="0" smtClean="0">
                <a:latin typeface="Corbel" pitchFamily="34" charset="0"/>
              </a:rPr>
              <a:t>dan /10-15% zmanjšan odmerek = 210 mg      </a:t>
            </a:r>
          </a:p>
          <a:p>
            <a:r>
              <a:rPr lang="sl-SI" dirty="0">
                <a:solidFill>
                  <a:srgbClr val="FF0000"/>
                </a:solidFill>
                <a:latin typeface="Corbel" pitchFamily="34" charset="0"/>
              </a:rPr>
              <a:t> </a:t>
            </a:r>
            <a:r>
              <a:rPr lang="sl-SI" dirty="0" smtClean="0">
                <a:solidFill>
                  <a:srgbClr val="FF0000"/>
                </a:solidFill>
                <a:latin typeface="Corbel" pitchFamily="34" charset="0"/>
              </a:rPr>
              <a:t>                                                                                                                      1/3 </a:t>
            </a:r>
            <a:r>
              <a:rPr lang="sl-SI" dirty="0">
                <a:solidFill>
                  <a:srgbClr val="FF0000"/>
                </a:solidFill>
                <a:latin typeface="Corbel" pitchFamily="34" charset="0"/>
              </a:rPr>
              <a:t>= </a:t>
            </a:r>
            <a:r>
              <a:rPr lang="sl-SI" dirty="0" smtClean="0">
                <a:solidFill>
                  <a:srgbClr val="FF0000"/>
                </a:solidFill>
                <a:latin typeface="Corbel" pitchFamily="34" charset="0"/>
              </a:rPr>
              <a:t>70 </a:t>
            </a:r>
            <a:r>
              <a:rPr lang="sl-SI" dirty="0">
                <a:solidFill>
                  <a:srgbClr val="FF0000"/>
                </a:solidFill>
                <a:latin typeface="Corbel" pitchFamily="34" charset="0"/>
              </a:rPr>
              <a:t>mg</a:t>
            </a:r>
            <a:r>
              <a:rPr lang="sl-SI" dirty="0">
                <a:latin typeface="Corbel" pitchFamily="34" charset="0"/>
              </a:rPr>
              <a:t> morfina podkožno na dan</a:t>
            </a:r>
          </a:p>
        </p:txBody>
      </p:sp>
      <p:sp>
        <p:nvSpPr>
          <p:cNvPr id="28770" name="PoljeZBesedilom 1"/>
          <p:cNvSpPr txBox="1">
            <a:spLocks noChangeArrowheads="1"/>
          </p:cNvSpPr>
          <p:nvPr/>
        </p:nvSpPr>
        <p:spPr bwMode="auto">
          <a:xfrm>
            <a:off x="7496175" y="2471738"/>
            <a:ext cx="368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400">
                <a:solidFill>
                  <a:srgbClr val="FF0000"/>
                </a:solidFill>
                <a:latin typeface="Corbel" pitchFamily="34" charset="0"/>
              </a:rPr>
              <a:t>80</a:t>
            </a:r>
          </a:p>
        </p:txBody>
      </p:sp>
      <p:sp>
        <p:nvSpPr>
          <p:cNvPr id="28771" name="PoljeZBesedilom 5"/>
          <p:cNvSpPr txBox="1">
            <a:spLocks noChangeArrowheads="1"/>
          </p:cNvSpPr>
          <p:nvPr/>
        </p:nvSpPr>
        <p:spPr bwMode="auto">
          <a:xfrm>
            <a:off x="7496175" y="2228850"/>
            <a:ext cx="520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400">
                <a:solidFill>
                  <a:srgbClr val="FF0000"/>
                </a:solidFill>
                <a:latin typeface="Corbel" pitchFamily="34" charset="0"/>
              </a:rPr>
              <a:t>160</a:t>
            </a:r>
          </a:p>
        </p:txBody>
      </p:sp>
    </p:spTree>
    <p:extLst>
      <p:ext uri="{BB962C8B-B14F-4D97-AF65-F5344CB8AC3E}">
        <p14:creationId xmlns:p14="http://schemas.microsoft.com/office/powerpoint/2010/main" val="30706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4440238" y="1052513"/>
            <a:ext cx="3240087" cy="389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 dirty="0" smtClean="0">
                <a:latin typeface="Comic Sans MS" pitchFamily="66" charset="0"/>
              </a:rPr>
              <a:t>     </a:t>
            </a:r>
            <a:r>
              <a:rPr lang="sl-SI" altLang="sl-SI" dirty="0" err="1" smtClean="0">
                <a:latin typeface="Comic Sans MS" pitchFamily="66" charset="0"/>
              </a:rPr>
              <a:t>morfinijev</a:t>
            </a:r>
            <a:r>
              <a:rPr lang="sl-SI" altLang="sl-SI" dirty="0" smtClean="0">
                <a:latin typeface="Comic Sans MS" pitchFamily="66" charset="0"/>
              </a:rPr>
              <a:t> sulfat 70 </a:t>
            </a:r>
            <a:r>
              <a:rPr lang="sl-SI" altLang="sl-SI" dirty="0">
                <a:latin typeface="Comic Sans MS" pitchFamily="66" charset="0"/>
              </a:rPr>
              <a:t>mg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Comic Sans MS" pitchFamily="66" charset="0"/>
              </a:rPr>
              <a:t>     </a:t>
            </a:r>
            <a:r>
              <a:rPr lang="sl-SI" altLang="sl-SI" dirty="0" err="1">
                <a:latin typeface="Comic Sans MS" pitchFamily="66" charset="0"/>
              </a:rPr>
              <a:t>ketamin</a:t>
            </a:r>
            <a:r>
              <a:rPr lang="sl-SI" altLang="sl-SI" dirty="0">
                <a:latin typeface="Comic Sans MS" pitchFamily="66" charset="0"/>
              </a:rPr>
              <a:t>  25 mg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Comic Sans MS" pitchFamily="66" charset="0"/>
              </a:rPr>
              <a:t>     10 % </a:t>
            </a:r>
            <a:r>
              <a:rPr lang="sl-SI" altLang="sl-SI" dirty="0" err="1">
                <a:latin typeface="Comic Sans MS" pitchFamily="66" charset="0"/>
              </a:rPr>
              <a:t>lidokain</a:t>
            </a:r>
            <a:r>
              <a:rPr lang="sl-SI" altLang="sl-SI" dirty="0">
                <a:latin typeface="Comic Sans MS" pitchFamily="66" charset="0"/>
              </a:rPr>
              <a:t> 15 ml      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Comic Sans MS" pitchFamily="66" charset="0"/>
              </a:rPr>
              <a:t>     </a:t>
            </a:r>
            <a:r>
              <a:rPr lang="sl-SI" altLang="sl-SI" dirty="0" err="1">
                <a:latin typeface="Comic Sans MS" pitchFamily="66" charset="0"/>
              </a:rPr>
              <a:t>midazolam</a:t>
            </a:r>
            <a:r>
              <a:rPr lang="sl-SI" altLang="sl-SI" dirty="0">
                <a:latin typeface="Comic Sans MS" pitchFamily="66" charset="0"/>
              </a:rPr>
              <a:t> 2,5 mg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Comic Sans MS" pitchFamily="66" charset="0"/>
              </a:rPr>
              <a:t>      0,9% NaCl  do 48 ml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Comic Sans MS" pitchFamily="66" charset="0"/>
              </a:rPr>
              <a:t>____________________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Comic Sans MS" pitchFamily="66" charset="0"/>
              </a:rPr>
              <a:t>Da </a:t>
            </a:r>
            <a:r>
              <a:rPr lang="sl-SI" altLang="sl-SI" dirty="0" err="1">
                <a:latin typeface="Comic Sans MS" pitchFamily="66" charset="0"/>
              </a:rPr>
              <a:t>tal.dos</a:t>
            </a:r>
            <a:r>
              <a:rPr lang="sl-SI" altLang="sl-SI" dirty="0">
                <a:latin typeface="Comic Sans MS" pitchFamily="66" charset="0"/>
              </a:rPr>
              <a:t>. No. V (</a:t>
            </a:r>
            <a:r>
              <a:rPr lang="sl-SI" altLang="sl-SI" dirty="0" err="1">
                <a:latin typeface="Comic Sans MS" pitchFamily="66" charset="0"/>
              </a:rPr>
              <a:t>quinque</a:t>
            </a:r>
            <a:r>
              <a:rPr lang="sl-SI" altLang="sl-SI" dirty="0">
                <a:latin typeface="Comic Sans MS" pitchFamily="66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sl-SI" altLang="sl-SI" sz="1600" dirty="0">
                <a:latin typeface="Comic Sans MS" pitchFamily="66" charset="0"/>
              </a:rPr>
              <a:t>5 dnevna </a:t>
            </a:r>
            <a:r>
              <a:rPr lang="sl-SI" altLang="sl-SI" sz="1600" dirty="0" err="1">
                <a:latin typeface="Comic Sans MS" pitchFamily="66" charset="0"/>
              </a:rPr>
              <a:t>analgetska</a:t>
            </a:r>
            <a:r>
              <a:rPr lang="sl-SI" altLang="sl-SI" sz="1600" dirty="0">
                <a:latin typeface="Comic Sans MS" pitchFamily="66" charset="0"/>
              </a:rPr>
              <a:t> mešanica za črpalko s pretokom 2 ml/uro</a:t>
            </a:r>
          </a:p>
          <a:p>
            <a:pPr>
              <a:spcBef>
                <a:spcPct val="50000"/>
              </a:spcBef>
            </a:pPr>
            <a:endParaRPr lang="sl-SI" altLang="sl-SI" dirty="0">
              <a:latin typeface="Calibri" pitchFamily="34" charset="0"/>
            </a:endParaRPr>
          </a:p>
        </p:txBody>
      </p:sp>
      <p:sp>
        <p:nvSpPr>
          <p:cNvPr id="29698" name="Rectangle 8"/>
          <p:cNvSpPr>
            <a:spLocks noChangeArrowheads="1"/>
          </p:cNvSpPr>
          <p:nvPr/>
        </p:nvSpPr>
        <p:spPr bwMode="auto">
          <a:xfrm>
            <a:off x="7824788" y="836613"/>
            <a:ext cx="17383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endParaRPr lang="sl-SI" altLang="sl-SI" sz="240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4440238" y="5897563"/>
            <a:ext cx="58150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 b="1">
                <a:solidFill>
                  <a:srgbClr val="009900"/>
                </a:solidFill>
                <a:latin typeface="Calibri" pitchFamily="34" charset="0"/>
              </a:rPr>
              <a:t>Navodilo za bolnika, zdravnika in patronažno sestro!!!</a:t>
            </a:r>
          </a:p>
        </p:txBody>
      </p:sp>
      <p:sp>
        <p:nvSpPr>
          <p:cNvPr id="58375" name="Text Box 13"/>
          <p:cNvSpPr txBox="1">
            <a:spLocks noChangeArrowheads="1"/>
          </p:cNvSpPr>
          <p:nvPr/>
        </p:nvSpPr>
        <p:spPr bwMode="auto">
          <a:xfrm>
            <a:off x="7348538" y="5021263"/>
            <a:ext cx="39816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 dirty="0">
                <a:latin typeface="Comic Sans MS" pitchFamily="66" charset="0"/>
              </a:rPr>
              <a:t>+ </a:t>
            </a:r>
            <a:r>
              <a:rPr lang="sl-SI" altLang="sl-SI" sz="1600" dirty="0" err="1">
                <a:latin typeface="Comic Sans MS" pitchFamily="66" charset="0"/>
              </a:rPr>
              <a:t>Palexia</a:t>
            </a:r>
            <a:r>
              <a:rPr lang="sl-SI" altLang="sl-SI" sz="1600" dirty="0">
                <a:latin typeface="Comic Sans MS" pitchFamily="66" charset="0"/>
              </a:rPr>
              <a:t> 50 </a:t>
            </a:r>
            <a:r>
              <a:rPr lang="sl-SI" altLang="sl-SI" sz="1600" dirty="0" smtClean="0">
                <a:latin typeface="Comic Sans MS" pitchFamily="66" charset="0"/>
              </a:rPr>
              <a:t>– 100 mg </a:t>
            </a:r>
            <a:r>
              <a:rPr lang="sl-SI" altLang="sl-SI" sz="1600" dirty="0">
                <a:latin typeface="Comic Sans MS" pitchFamily="66" charset="0"/>
              </a:rPr>
              <a:t>IR </a:t>
            </a:r>
            <a:r>
              <a:rPr lang="sl-SI" altLang="sl-SI" sz="1600" dirty="0" err="1">
                <a:latin typeface="Comic Sans MS" pitchFamily="66" charset="0"/>
              </a:rPr>
              <a:t>tbl</a:t>
            </a:r>
            <a:r>
              <a:rPr lang="sl-SI" altLang="sl-SI" sz="1600" dirty="0">
                <a:latin typeface="Comic Sans MS" pitchFamily="66" charset="0"/>
              </a:rPr>
              <a:t>.  pp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654050" y="460375"/>
            <a:ext cx="2125663" cy="2193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dirty="0">
                <a:solidFill>
                  <a:srgbClr val="00B05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g. Janez</a:t>
            </a:r>
            <a:r>
              <a:rPr lang="sl-SI" altLang="sl-SI" sz="2400" dirty="0">
                <a:solidFill>
                  <a:srgbClr val="00B05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sl-SI" altLang="sl-SI" sz="2400" dirty="0">
                <a:solidFill>
                  <a:srgbClr val="00B050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sl-SI" dirty="0"/>
          </a:p>
        </p:txBody>
      </p:sp>
      <p:sp>
        <p:nvSpPr>
          <p:cNvPr id="29702" name="Označba mesta besedila 4"/>
          <p:cNvSpPr>
            <a:spLocks noGrp="1"/>
          </p:cNvSpPr>
          <p:nvPr>
            <p:ph type="body" sz="half" idx="2"/>
          </p:nvPr>
        </p:nvSpPr>
        <p:spPr>
          <a:xfrm>
            <a:off x="554038" y="3336925"/>
            <a:ext cx="2125662" cy="2560638"/>
          </a:xfrm>
        </p:spPr>
        <p:txBody>
          <a:bodyPr/>
          <a:lstStyle/>
          <a:p>
            <a:pPr eaLnBrk="1" hangingPunct="1"/>
            <a:r>
              <a:rPr lang="sl-SI" altLang="sl-SI" sz="1800" smtClean="0"/>
              <a:t>Podkožna infuzija</a:t>
            </a:r>
          </a:p>
        </p:txBody>
      </p:sp>
      <p:sp>
        <p:nvSpPr>
          <p:cNvPr id="2" name="PoljeZBesedilom 1"/>
          <p:cNvSpPr txBox="1"/>
          <p:nvPr/>
        </p:nvSpPr>
        <p:spPr>
          <a:xfrm>
            <a:off x="3804745" y="83661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/>
              <a:t>Rp./</a:t>
            </a:r>
            <a:endParaRPr lang="sl-SI" altLang="sl-SI" dirty="0"/>
          </a:p>
        </p:txBody>
      </p:sp>
    </p:spTree>
    <p:extLst>
      <p:ext uri="{BB962C8B-B14F-4D97-AF65-F5344CB8AC3E}">
        <p14:creationId xmlns:p14="http://schemas.microsoft.com/office/powerpoint/2010/main" val="18871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/>
      <p:bldP spid="97292" grpId="0"/>
      <p:bldP spid="5837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71242" y="54030"/>
            <a:ext cx="2835275" cy="2378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dirty="0" smtClean="0">
                <a:solidFill>
                  <a:srgbClr val="00B050"/>
                </a:solidFill>
                <a:latin typeface="Calibri" panose="020F0502020204030204" pitchFamily="34" charset="0"/>
              </a:rPr>
              <a:t>g. Janez</a:t>
            </a:r>
            <a:endParaRPr lang="sl-SI" dirty="0"/>
          </a:p>
        </p:txBody>
      </p:sp>
      <p:sp>
        <p:nvSpPr>
          <p:cNvPr id="2355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55588" y="3494088"/>
            <a:ext cx="2835275" cy="2322512"/>
          </a:xfrm>
        </p:spPr>
        <p:txBody>
          <a:bodyPr/>
          <a:lstStyle/>
          <a:p>
            <a:pPr eaLnBrk="1" hangingPunct="1"/>
            <a:r>
              <a:rPr lang="sl-SI" sz="1800" smtClean="0"/>
              <a:t>Zamenjava peroralnega zdravljenja v podkožno infuzijo zdravil</a:t>
            </a:r>
          </a:p>
        </p:txBody>
      </p:sp>
      <p:pic>
        <p:nvPicPr>
          <p:cNvPr id="23555" name="Picture 2" descr="California Has Most Opioid-Related Deaths in Nation: Report | Malibu, CA  Patch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397974" y="1743981"/>
            <a:ext cx="2741754" cy="1824512"/>
          </a:xfrm>
        </p:spPr>
      </p:pic>
      <p:pic>
        <p:nvPicPr>
          <p:cNvPr id="23556" name="Picture 2" descr="Role of Hypodermoclysis in Clinical Care | Perspectives of the ASHA Special  Interest Grou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11650" y="3802063"/>
            <a:ext cx="2840661" cy="1803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esna puščica 6"/>
          <p:cNvSpPr/>
          <p:nvPr/>
        </p:nvSpPr>
        <p:spPr>
          <a:xfrm>
            <a:off x="7478068" y="3448844"/>
            <a:ext cx="798512" cy="57785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/>
          </a:p>
        </p:txBody>
      </p:sp>
      <p:sp>
        <p:nvSpPr>
          <p:cNvPr id="23558" name="PoljeZBesedilom 14"/>
          <p:cNvSpPr txBox="1">
            <a:spLocks noChangeArrowheads="1"/>
          </p:cNvSpPr>
          <p:nvPr/>
        </p:nvSpPr>
        <p:spPr bwMode="auto">
          <a:xfrm>
            <a:off x="4989512" y="1058918"/>
            <a:ext cx="1187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12 ur</a:t>
            </a:r>
          </a:p>
        </p:txBody>
      </p:sp>
      <p:pic>
        <p:nvPicPr>
          <p:cNvPr id="23559" name="Picture 2" descr="Role of Hypodermoclysis in Clinical Care | Perspectives of the ASHA Special  Interest Grou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60515" y="2820987"/>
            <a:ext cx="268605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Raven povezovalnik 18"/>
          <p:cNvCxnSpPr/>
          <p:nvPr/>
        </p:nvCxnSpPr>
        <p:spPr>
          <a:xfrm flipV="1">
            <a:off x="4311650" y="1774379"/>
            <a:ext cx="2828078" cy="17941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ven povezovalnik 20"/>
          <p:cNvCxnSpPr/>
          <p:nvPr/>
        </p:nvCxnSpPr>
        <p:spPr>
          <a:xfrm>
            <a:off x="4379693" y="1774379"/>
            <a:ext cx="2828925" cy="18446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4" name="PoljeZBesedilom 14"/>
          <p:cNvSpPr txBox="1">
            <a:spLocks noChangeArrowheads="1"/>
          </p:cNvSpPr>
          <p:nvPr/>
        </p:nvSpPr>
        <p:spPr bwMode="auto">
          <a:xfrm>
            <a:off x="8867775" y="1300163"/>
            <a:ext cx="1187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/>
              <a:t>kasneje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4663056" y="3255219"/>
            <a:ext cx="1860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 smtClean="0"/>
              <a:t>opioid ob uri</a:t>
            </a:r>
            <a:endParaRPr lang="sl-SI" sz="1600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8276580" y="5053362"/>
            <a:ext cx="3004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600" dirty="0" smtClean="0"/>
              <a:t>+ </a:t>
            </a:r>
            <a:r>
              <a:rPr lang="sl-SI" dirty="0" err="1" smtClean="0"/>
              <a:t>Palexia</a:t>
            </a:r>
            <a:r>
              <a:rPr lang="sl-SI" dirty="0" smtClean="0"/>
              <a:t> 1-2 </a:t>
            </a:r>
            <a:r>
              <a:rPr lang="sl-SI" dirty="0" err="1" smtClean="0"/>
              <a:t>tbl</a:t>
            </a:r>
            <a:r>
              <a:rPr lang="sl-SI" dirty="0" smtClean="0"/>
              <a:t>. pp / 6-8 ur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5478" y="1546067"/>
            <a:ext cx="3139712" cy="438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5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006475" y="247650"/>
            <a:ext cx="7315200" cy="3254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z="3200" dirty="0" smtClean="0"/>
              <a:t>Iz </a:t>
            </a:r>
            <a:r>
              <a:rPr lang="sl-SI" sz="3200" dirty="0"/>
              <a:t>podkožnega </a:t>
            </a:r>
            <a:r>
              <a:rPr lang="sl-SI" sz="3200" dirty="0" err="1"/>
              <a:t>bolusnega</a:t>
            </a:r>
            <a:r>
              <a:rPr lang="sl-SI" sz="3200" dirty="0"/>
              <a:t> zdravljenja                                       </a:t>
            </a:r>
            <a:r>
              <a:rPr lang="sl-SI" sz="3200" dirty="0" smtClean="0"/>
              <a:t>v podkožno infuzijo zdravil</a:t>
            </a:r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95388" y="0"/>
            <a:ext cx="7315200" cy="32559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 sz="3200" dirty="0" smtClean="0"/>
              <a:t>Iz </a:t>
            </a:r>
            <a:r>
              <a:rPr lang="sl-SI" sz="3200" dirty="0" err="1" smtClean="0"/>
              <a:t>transdermalnega</a:t>
            </a:r>
            <a:r>
              <a:rPr lang="sl-SI" sz="3200" dirty="0" smtClean="0"/>
              <a:t> zdravljenja bolečine                           v podkožno infuzijo zdravil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113984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6032" y="161693"/>
            <a:ext cx="2834640" cy="237744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r>
              <a:rPr lang="sl-SI" sz="2800" dirty="0" err="1" smtClean="0">
                <a:solidFill>
                  <a:schemeClr val="bg1"/>
                </a:solidFill>
              </a:rPr>
              <a:t>transdermalno</a:t>
            </a:r>
            <a:r>
              <a:rPr lang="sl-SI" sz="2800" dirty="0" smtClean="0">
                <a:solidFill>
                  <a:schemeClr val="bg1"/>
                </a:solidFill>
              </a:rPr>
              <a:t> / </a:t>
            </a:r>
            <a:r>
              <a:rPr lang="sl-SI" sz="2800" dirty="0" err="1" smtClean="0">
                <a:solidFill>
                  <a:schemeClr val="bg1"/>
                </a:solidFill>
              </a:rPr>
              <a:t>s.c</a:t>
            </a:r>
            <a:r>
              <a:rPr lang="sl-SI" sz="2800" dirty="0" smtClean="0">
                <a:solidFill>
                  <a:schemeClr val="bg1"/>
                </a:solidFill>
              </a:rPr>
              <a:t>. inf.</a:t>
            </a:r>
          </a:p>
        </p:txBody>
      </p:sp>
      <p:sp>
        <p:nvSpPr>
          <p:cNvPr id="15362" name="Označba mesta besedila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l-SI" sz="1800" dirty="0" smtClean="0"/>
              <a:t>Prikaz primera g. Toneta</a:t>
            </a:r>
          </a:p>
        </p:txBody>
      </p:sp>
      <p:sp>
        <p:nvSpPr>
          <p:cNvPr id="15363" name="PoljeZBesedilom 2"/>
          <p:cNvSpPr txBox="1">
            <a:spLocks noChangeArrowheads="1"/>
          </p:cNvSpPr>
          <p:nvPr/>
        </p:nvSpPr>
        <p:spPr bwMode="auto">
          <a:xfrm>
            <a:off x="3959225" y="1431925"/>
            <a:ext cx="7704138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l-SI" altLang="sl-SI"/>
              <a:t>75 letni bolnik</a:t>
            </a:r>
          </a:p>
          <a:p>
            <a:pPr marL="285750" indent="-285750">
              <a:buFont typeface="Arial" charset="0"/>
              <a:buChar char="•"/>
            </a:pPr>
            <a:r>
              <a:rPr lang="sl-SI" altLang="sl-SI"/>
              <a:t>rak prostate, metastaze v kosteh</a:t>
            </a:r>
          </a:p>
          <a:p>
            <a:pPr marL="285750" indent="-285750">
              <a:buFont typeface="Arial" charset="0"/>
              <a:buChar char="•"/>
            </a:pPr>
            <a:r>
              <a:rPr lang="sl-SI" altLang="sl-SI"/>
              <a:t>hormonska zdravila</a:t>
            </a:r>
          </a:p>
        </p:txBody>
      </p:sp>
      <p:sp>
        <p:nvSpPr>
          <p:cNvPr id="15364" name="PoljeZBesedilom 3"/>
          <p:cNvSpPr txBox="1">
            <a:spLocks noChangeArrowheads="1"/>
          </p:cNvSpPr>
          <p:nvPr/>
        </p:nvSpPr>
        <p:spPr bwMode="auto">
          <a:xfrm>
            <a:off x="3959225" y="2962275"/>
            <a:ext cx="74152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l-SI" altLang="sl-SI" dirty="0"/>
              <a:t>bolečina v medenici </a:t>
            </a:r>
          </a:p>
          <a:p>
            <a:pPr marL="285750" indent="-285750">
              <a:buFont typeface="Arial" charset="0"/>
              <a:buChar char="•"/>
            </a:pPr>
            <a:r>
              <a:rPr lang="sl-SI" altLang="sl-SI" dirty="0" err="1"/>
              <a:t>fentanilski</a:t>
            </a:r>
            <a:r>
              <a:rPr lang="sl-SI" altLang="sl-SI" dirty="0"/>
              <a:t> obliž 25, 50, 100, 150 µg/h v 14 dneh</a:t>
            </a:r>
          </a:p>
          <a:p>
            <a:pPr marL="285750" indent="-285750">
              <a:buFont typeface="Arial" charset="0"/>
              <a:buChar char="•"/>
            </a:pPr>
            <a:r>
              <a:rPr lang="sl-SI" altLang="sl-SI" dirty="0"/>
              <a:t>kratko delujoči morfin 10, 20, 40 mg po potrebi več kot 4x/dan</a:t>
            </a:r>
          </a:p>
        </p:txBody>
      </p:sp>
      <p:sp>
        <p:nvSpPr>
          <p:cNvPr id="15365" name="PoljeZBesedilom 7"/>
          <p:cNvSpPr txBox="1">
            <a:spLocks noChangeArrowheads="1"/>
          </p:cNvSpPr>
          <p:nvPr/>
        </p:nvSpPr>
        <p:spPr bwMode="auto">
          <a:xfrm>
            <a:off x="3959225" y="4494213"/>
            <a:ext cx="75580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l-SI" altLang="sl-SI"/>
              <a:t>VAS 7-10 (neobvladana bolečina)</a:t>
            </a:r>
          </a:p>
          <a:p>
            <a:pPr marL="285750" indent="-285750">
              <a:buFont typeface="Arial" charset="0"/>
              <a:buChar char="•"/>
            </a:pPr>
            <a:r>
              <a:rPr lang="sl-SI" altLang="sl-SI"/>
              <a:t>čez noč zmeden-deliranten, čez dan spi (</a:t>
            </a:r>
            <a:r>
              <a:rPr lang="sl-SI" altLang="sl-SI">
                <a:solidFill>
                  <a:srgbClr val="FF0000"/>
                </a:solidFill>
              </a:rPr>
              <a:t>neželeni učinki opioidov</a:t>
            </a:r>
            <a:r>
              <a:rPr lang="sl-SI" altLang="sl-SI"/>
              <a:t>) </a:t>
            </a:r>
          </a:p>
          <a:p>
            <a:pPr marL="285750" indent="-285750">
              <a:buFont typeface="Arial" charset="0"/>
              <a:buChar char="•"/>
            </a:pPr>
            <a:r>
              <a:rPr lang="sl-SI" altLang="sl-SI"/>
              <a:t>dehidriran</a:t>
            </a:r>
          </a:p>
        </p:txBody>
      </p:sp>
    </p:spTree>
    <p:extLst>
      <p:ext uri="{BB962C8B-B14F-4D97-AF65-F5344CB8AC3E}">
        <p14:creationId xmlns:p14="http://schemas.microsoft.com/office/powerpoint/2010/main" val="245761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5588" y="82550"/>
            <a:ext cx="2835275" cy="23780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sl-SI" sz="2400" smtClean="0">
                <a:solidFill>
                  <a:srgbClr val="008000"/>
                </a:solidFill>
              </a:rPr>
              <a:t>g. Tone</a:t>
            </a:r>
          </a:p>
        </p:txBody>
      </p:sp>
      <p:sp>
        <p:nvSpPr>
          <p:cNvPr id="16386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55588" y="3494088"/>
            <a:ext cx="2835275" cy="2322512"/>
          </a:xfrm>
        </p:spPr>
        <p:txBody>
          <a:bodyPr/>
          <a:lstStyle/>
          <a:p>
            <a:r>
              <a:rPr lang="sl-SI" sz="1800" smtClean="0"/>
              <a:t>Rotacija opioida                                       in poti vnosa</a:t>
            </a:r>
          </a:p>
        </p:txBody>
      </p:sp>
      <p:sp>
        <p:nvSpPr>
          <p:cNvPr id="16387" name="PoljeZBesedilom 2"/>
          <p:cNvSpPr txBox="1">
            <a:spLocks noChangeArrowheads="1"/>
          </p:cNvSpPr>
          <p:nvPr/>
        </p:nvSpPr>
        <p:spPr bwMode="auto">
          <a:xfrm>
            <a:off x="3770313" y="1598613"/>
            <a:ext cx="77041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endParaRPr lang="sl-SI" altLang="sl-SI" dirty="0"/>
          </a:p>
          <a:p>
            <a:pPr marL="285750" indent="-285750">
              <a:buFont typeface="Arial" charset="0"/>
              <a:buChar char="•"/>
            </a:pPr>
            <a:endParaRPr lang="sl-SI" altLang="sl-SI" dirty="0"/>
          </a:p>
          <a:p>
            <a:pPr marL="285750" indent="-285750">
              <a:buFont typeface="Arial" charset="0"/>
              <a:buChar char="•"/>
            </a:pPr>
            <a:r>
              <a:rPr lang="sl-SI" altLang="sl-SI" dirty="0"/>
              <a:t>odstranimo </a:t>
            </a:r>
            <a:r>
              <a:rPr lang="sl-SI" altLang="sl-SI" dirty="0" err="1"/>
              <a:t>fentanilske</a:t>
            </a:r>
            <a:r>
              <a:rPr lang="sl-SI" altLang="sl-SI" dirty="0"/>
              <a:t> obliže</a:t>
            </a:r>
          </a:p>
          <a:p>
            <a:pPr marL="285750" indent="-285750">
              <a:buFont typeface="Arial" charset="0"/>
              <a:buChar char="•"/>
            </a:pPr>
            <a:r>
              <a:rPr lang="sl-SI" altLang="sl-SI" dirty="0" smtClean="0"/>
              <a:t>50 % </a:t>
            </a:r>
            <a:r>
              <a:rPr lang="sl-SI" altLang="sl-SI" dirty="0"/>
              <a:t>preračunanega dnevnega odmerka morfina</a:t>
            </a:r>
          </a:p>
        </p:txBody>
      </p:sp>
      <p:sp>
        <p:nvSpPr>
          <p:cNvPr id="16388" name="PoljeZBesedilom 5"/>
          <p:cNvSpPr txBox="1">
            <a:spLocks noChangeArrowheads="1"/>
          </p:cNvSpPr>
          <p:nvPr/>
        </p:nvSpPr>
        <p:spPr bwMode="auto">
          <a:xfrm>
            <a:off x="3770313" y="3373438"/>
            <a:ext cx="77057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l-SI" altLang="sl-SI"/>
              <a:t>1/3 peroralnega odmerka morfina v podkožni infuziji</a:t>
            </a:r>
            <a:endParaRPr lang="sl-SI" altLang="sl-SI" sz="1200"/>
          </a:p>
          <a:p>
            <a:pPr marL="285750" indent="-285750">
              <a:buFont typeface="Arial" charset="0"/>
              <a:buChar char="•"/>
            </a:pPr>
            <a:r>
              <a:rPr lang="sl-SI" altLang="sl-SI"/>
              <a:t>rešilni odmerek kratko delujočega opioida</a:t>
            </a:r>
          </a:p>
        </p:txBody>
      </p:sp>
    </p:spTree>
    <p:extLst>
      <p:ext uri="{BB962C8B-B14F-4D97-AF65-F5344CB8AC3E}">
        <p14:creationId xmlns:p14="http://schemas.microsoft.com/office/powerpoint/2010/main" val="379299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0238" y="320675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 altLang="sl-SI" sz="2800" dirty="0" smtClean="0">
                <a:solidFill>
                  <a:srgbClr val="339966"/>
                </a:solidFill>
                <a:latin typeface="Calibri" panose="020F0502020204030204" pitchFamily="34" charset="0"/>
              </a:rPr>
              <a:t>Tabela primerljivih odmerkov opioidov</a:t>
            </a:r>
            <a:endParaRPr lang="sl-SI" altLang="sl-SI" sz="2800" dirty="0">
              <a:solidFill>
                <a:srgbClr val="339966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12739" name="Group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138724"/>
              </p:ext>
            </p:extLst>
          </p:nvPr>
        </p:nvGraphicFramePr>
        <p:xfrm>
          <a:off x="1900238" y="1222375"/>
          <a:ext cx="8496458" cy="4010028"/>
        </p:xfrm>
        <a:graphic>
          <a:graphicData uri="http://schemas.openxmlformats.org/drawingml/2006/table">
            <a:tbl>
              <a:tblPr/>
              <a:tblGrid>
                <a:gridCol w="226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94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915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5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3528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Opioid</a:t>
                      </a:r>
                      <a:endParaRPr kumimoji="0" lang="de-DE" altLang="sl-SI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Dnevni odmerek</a:t>
                      </a:r>
                      <a:endParaRPr kumimoji="0" lang="sl-SI" altLang="sl-SI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tramadol (mg)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morfin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90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180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210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240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oksikodon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90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73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oksikodon/nalokson</a:t>
                      </a: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 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10/5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30/15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60/30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80/40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120/60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hidromorfon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4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16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24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28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32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fentanil TDS (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  <a:sym typeface="Symbol" pitchFamily="18" charset="2"/>
                        </a:rPr>
                        <a:t>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g/h)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MS Mincho" pitchFamily="49" charset="-128"/>
                        <a:cs typeface="Tahoma" pitchFamily="34" charset="0"/>
                        <a:sym typeface="Symbol" pitchFamily="18" charset="2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37,5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50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62,5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75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87,5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100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buprenorfin TDS (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  <a:sym typeface="Symbol" pitchFamily="18" charset="2"/>
                        </a:rPr>
                        <a:t>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g/h)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MS Mincho" pitchFamily="49" charset="-128"/>
                        <a:cs typeface="Tahoma" pitchFamily="34" charset="0"/>
                        <a:sym typeface="Symbol" pitchFamily="18" charset="2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52,5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70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105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5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t</a:t>
                      </a:r>
                      <a:r>
                        <a:rPr kumimoji="0" lang="de-DE" altLang="sl-S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apentadol</a:t>
                      </a: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 (mg)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4</a:t>
                      </a: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5</a:t>
                      </a: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PoljeZBesedilom 1"/>
          <p:cNvSpPr txBox="1">
            <a:spLocks noChangeArrowheads="1"/>
          </p:cNvSpPr>
          <p:nvPr/>
        </p:nvSpPr>
        <p:spPr bwMode="auto">
          <a:xfrm>
            <a:off x="1878013" y="5232400"/>
            <a:ext cx="1119663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dirty="0">
                <a:latin typeface="Corbel" pitchFamily="34" charset="0"/>
              </a:rPr>
              <a:t>150 µg/h </a:t>
            </a:r>
            <a:r>
              <a:rPr lang="sl-SI" dirty="0" err="1">
                <a:latin typeface="Corbel" pitchFamily="34" charset="0"/>
              </a:rPr>
              <a:t>fentanila</a:t>
            </a:r>
            <a:r>
              <a:rPr lang="sl-SI" dirty="0">
                <a:latin typeface="Corbel" pitchFamily="34" charset="0"/>
              </a:rPr>
              <a:t> = 360 mg morfina</a:t>
            </a:r>
          </a:p>
          <a:p>
            <a:r>
              <a:rPr lang="sl-SI" dirty="0">
                <a:latin typeface="Corbel" pitchFamily="34" charset="0"/>
              </a:rPr>
              <a:t>4x40 mg morfina   = 160 mg morfina</a:t>
            </a:r>
          </a:p>
          <a:p>
            <a:r>
              <a:rPr lang="sl-SI" dirty="0">
                <a:latin typeface="Corbel" pitchFamily="34" charset="0"/>
              </a:rPr>
              <a:t>---------------------------------------------------</a:t>
            </a:r>
          </a:p>
          <a:p>
            <a:r>
              <a:rPr lang="sl-SI" dirty="0">
                <a:latin typeface="Corbel" pitchFamily="34" charset="0"/>
              </a:rPr>
              <a:t>                                         520 mg morfina na dan, </a:t>
            </a:r>
            <a:r>
              <a:rPr lang="sl-SI" altLang="sl-SI" dirty="0" smtClean="0">
                <a:latin typeface="Corbel" pitchFamily="34" charset="0"/>
              </a:rPr>
              <a:t>50% </a:t>
            </a:r>
            <a:r>
              <a:rPr lang="sl-SI" altLang="sl-SI" dirty="0">
                <a:latin typeface="Corbel" pitchFamily="34" charset="0"/>
              </a:rPr>
              <a:t>= </a:t>
            </a:r>
            <a:r>
              <a:rPr lang="sl-SI" altLang="sl-SI" dirty="0" smtClean="0">
                <a:latin typeface="Corbel" pitchFamily="34" charset="0"/>
              </a:rPr>
              <a:t>260 mg </a:t>
            </a:r>
            <a:r>
              <a:rPr lang="sl-SI" altLang="sl-SI" dirty="0">
                <a:latin typeface="Corbel" pitchFamily="34" charset="0"/>
              </a:rPr>
              <a:t>morfina</a:t>
            </a:r>
            <a:r>
              <a:rPr lang="sl-SI" dirty="0">
                <a:latin typeface="Corbel" pitchFamily="34" charset="0"/>
              </a:rPr>
              <a:t>                                                                                                                </a:t>
            </a:r>
          </a:p>
          <a:p>
            <a:r>
              <a:rPr lang="sl-SI" dirty="0">
                <a:solidFill>
                  <a:srgbClr val="FF0000"/>
                </a:solidFill>
                <a:latin typeface="Corbel" pitchFamily="34" charset="0"/>
              </a:rPr>
              <a:t>                                                                                                       </a:t>
            </a:r>
            <a:r>
              <a:rPr lang="sl-SI" dirty="0" smtClean="0">
                <a:solidFill>
                  <a:srgbClr val="FF0000"/>
                </a:solidFill>
                <a:latin typeface="Corbel" pitchFamily="34" charset="0"/>
              </a:rPr>
              <a:t>1/3 </a:t>
            </a:r>
            <a:r>
              <a:rPr lang="sl-SI" dirty="0">
                <a:solidFill>
                  <a:srgbClr val="FF0000"/>
                </a:solidFill>
                <a:latin typeface="Corbel" pitchFamily="34" charset="0"/>
              </a:rPr>
              <a:t>= 90 </a:t>
            </a:r>
            <a:r>
              <a:rPr lang="sl-SI" dirty="0" smtClean="0">
                <a:solidFill>
                  <a:srgbClr val="FF0000"/>
                </a:solidFill>
                <a:latin typeface="Corbel" pitchFamily="34" charset="0"/>
              </a:rPr>
              <a:t>mg</a:t>
            </a:r>
            <a:r>
              <a:rPr lang="sl-SI" dirty="0" smtClean="0">
                <a:latin typeface="Corbel" pitchFamily="34" charset="0"/>
              </a:rPr>
              <a:t> </a:t>
            </a:r>
            <a:r>
              <a:rPr lang="sl-SI" dirty="0">
                <a:latin typeface="Corbel" pitchFamily="34" charset="0"/>
              </a:rPr>
              <a:t>morfina podkožno na dan</a:t>
            </a:r>
          </a:p>
        </p:txBody>
      </p:sp>
      <p:sp>
        <p:nvSpPr>
          <p:cNvPr id="17506" name="PoljeZBesedilom 2"/>
          <p:cNvSpPr txBox="1">
            <a:spLocks noChangeArrowheads="1"/>
          </p:cNvSpPr>
          <p:nvPr/>
        </p:nvSpPr>
        <p:spPr bwMode="auto">
          <a:xfrm>
            <a:off x="10363200" y="3910013"/>
            <a:ext cx="7254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>
                <a:solidFill>
                  <a:srgbClr val="FF0000"/>
                </a:solidFill>
                <a:latin typeface="Corbel" pitchFamily="34" charset="0"/>
              </a:rPr>
              <a:t>150</a:t>
            </a:r>
          </a:p>
        </p:txBody>
      </p:sp>
      <p:sp>
        <p:nvSpPr>
          <p:cNvPr id="17507" name="PoljeZBesedilom 6"/>
          <p:cNvSpPr txBox="1">
            <a:spLocks noChangeArrowheads="1"/>
          </p:cNvSpPr>
          <p:nvPr/>
        </p:nvSpPr>
        <p:spPr bwMode="auto">
          <a:xfrm>
            <a:off x="10310813" y="2012950"/>
            <a:ext cx="7254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>
                <a:solidFill>
                  <a:srgbClr val="FF0000"/>
                </a:solidFill>
                <a:latin typeface="Corbel" pitchFamily="34" charset="0"/>
              </a:rPr>
              <a:t>360</a:t>
            </a:r>
          </a:p>
        </p:txBody>
      </p:sp>
    </p:spTree>
    <p:extLst>
      <p:ext uri="{BB962C8B-B14F-4D97-AF65-F5344CB8AC3E}">
        <p14:creationId xmlns:p14="http://schemas.microsoft.com/office/powerpoint/2010/main" val="245241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5588" y="231775"/>
            <a:ext cx="2835275" cy="237648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sl-SI" sz="2400" smtClean="0">
                <a:solidFill>
                  <a:srgbClr val="008000"/>
                </a:solidFill>
              </a:rPr>
              <a:t>g. Tone</a:t>
            </a:r>
            <a:r>
              <a:rPr lang="sl-SI" sz="2400" smtClean="0"/>
              <a:t> </a:t>
            </a:r>
          </a:p>
        </p:txBody>
      </p:sp>
      <p:sp>
        <p:nvSpPr>
          <p:cNvPr id="1843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55588" y="3494088"/>
            <a:ext cx="2835275" cy="2322512"/>
          </a:xfrm>
        </p:spPr>
        <p:txBody>
          <a:bodyPr/>
          <a:lstStyle/>
          <a:p>
            <a:r>
              <a:rPr lang="sl-SI" sz="1800" smtClean="0"/>
              <a:t>Podkožna infuzija</a:t>
            </a:r>
          </a:p>
        </p:txBody>
      </p:sp>
      <p:sp>
        <p:nvSpPr>
          <p:cNvPr id="5" name="Text Box 4"/>
          <p:cNvSpPr>
            <a:spLocks noGrp="1" noChangeArrowheads="1"/>
          </p:cNvSpPr>
          <p:nvPr>
            <p:ph idx="1"/>
          </p:nvPr>
        </p:nvSpPr>
        <p:spPr>
          <a:xfrm>
            <a:off x="4658946" y="958850"/>
            <a:ext cx="7315200" cy="4200525"/>
          </a:xfr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sl-SI" altLang="sl-SI" sz="18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morfinijev</a:t>
            </a: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sulfat 90 mg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sl-SI" altLang="sl-SI" sz="18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ketamin</a:t>
            </a: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25 mg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sl-SI" altLang="sl-SI" sz="18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deksametazon</a:t>
            </a: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4 mg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sl-SI" altLang="sl-SI" sz="18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haloperidol</a:t>
            </a: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5 mg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fiziološka raztopina do 48 ml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----------------------------------</a:t>
            </a:r>
          </a:p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Da </a:t>
            </a:r>
            <a:r>
              <a:rPr lang="sl-SI" altLang="sl-SI" sz="18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tal.dos</a:t>
            </a: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. No. V (</a:t>
            </a:r>
            <a:r>
              <a:rPr lang="sl-SI" altLang="sl-SI" sz="18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quinque</a:t>
            </a: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sl-SI" altLang="sl-SI" sz="16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5 dnevna </a:t>
            </a:r>
            <a:r>
              <a:rPr lang="sl-SI" altLang="sl-SI" sz="16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analgetska</a:t>
            </a:r>
            <a:r>
              <a:rPr lang="sl-SI" altLang="sl-SI" sz="16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mešanica za črpalko s pretokom 2 ml/uro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endParaRPr lang="sl-SI" altLang="sl-SI" sz="1800" dirty="0" smtClean="0">
              <a:solidFill>
                <a:schemeClr val="tx1"/>
              </a:solidFill>
              <a:latin typeface="Comic Sans MS" pitchFamily="66" charset="0"/>
              <a:cs typeface="Arial" charset="0"/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sl-SI" altLang="sl-SI" sz="1800" dirty="0" smtClean="0">
              <a:solidFill>
                <a:schemeClr val="tx1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8436" name="PoljeZBesedilom 5"/>
          <p:cNvSpPr txBox="1">
            <a:spLocks noChangeArrowheads="1"/>
          </p:cNvSpPr>
          <p:nvPr/>
        </p:nvSpPr>
        <p:spPr bwMode="auto">
          <a:xfrm>
            <a:off x="3857625" y="958850"/>
            <a:ext cx="6937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sz="2400">
                <a:latin typeface="Corbel" pitchFamily="34" charset="0"/>
              </a:rPr>
              <a:t>Rp.:</a:t>
            </a:r>
          </a:p>
        </p:txBody>
      </p:sp>
      <p:sp>
        <p:nvSpPr>
          <p:cNvPr id="8" name="PoljeZBesedilom 7"/>
          <p:cNvSpPr txBox="1">
            <a:spLocks noChangeArrowheads="1"/>
          </p:cNvSpPr>
          <p:nvPr/>
        </p:nvSpPr>
        <p:spPr bwMode="auto">
          <a:xfrm>
            <a:off x="7297371" y="5048250"/>
            <a:ext cx="32893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dirty="0">
                <a:latin typeface="Comic Sans MS" pitchFamily="66" charset="0"/>
              </a:rPr>
              <a:t>+ podjezični </a:t>
            </a:r>
            <a:r>
              <a:rPr lang="sl-SI" dirty="0" err="1">
                <a:latin typeface="Comic Sans MS" pitchFamily="66" charset="0"/>
              </a:rPr>
              <a:t>fentanil</a:t>
            </a:r>
            <a:r>
              <a:rPr lang="sl-SI" dirty="0">
                <a:latin typeface="Comic Sans MS" pitchFamily="66" charset="0"/>
              </a:rPr>
              <a:t> po potrebi, titracija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959225" y="6229350"/>
            <a:ext cx="6923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 b="1">
                <a:solidFill>
                  <a:srgbClr val="00B050"/>
                </a:solidFill>
                <a:latin typeface="Calibri" pitchFamily="34" charset="0"/>
              </a:rPr>
              <a:t>Navodilo za bolnika, zdravnika in patronažno sestro!!!</a:t>
            </a:r>
          </a:p>
        </p:txBody>
      </p:sp>
    </p:spTree>
    <p:extLst>
      <p:ext uri="{BB962C8B-B14F-4D97-AF65-F5344CB8AC3E}">
        <p14:creationId xmlns:p14="http://schemas.microsoft.com/office/powerpoint/2010/main" val="253061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5588" y="187325"/>
            <a:ext cx="2835275" cy="237648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sl-SI" sz="2400" smtClean="0">
                <a:solidFill>
                  <a:srgbClr val="008000"/>
                </a:solidFill>
              </a:rPr>
              <a:t>g. Tone</a:t>
            </a:r>
          </a:p>
        </p:txBody>
      </p:sp>
      <p:sp>
        <p:nvSpPr>
          <p:cNvPr id="19458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55588" y="3494088"/>
            <a:ext cx="3076575" cy="2322512"/>
          </a:xfrm>
        </p:spPr>
        <p:txBody>
          <a:bodyPr/>
          <a:lstStyle/>
          <a:p>
            <a:r>
              <a:rPr lang="sl-SI" sz="1800" dirty="0" smtClean="0"/>
              <a:t>Zamenjava trans-dermalnega obliža v podkožno infuzijo zdravil</a:t>
            </a:r>
          </a:p>
        </p:txBody>
      </p:sp>
      <p:pic>
        <p:nvPicPr>
          <p:cNvPr id="19459" name="Picture 2" descr="Role of Hypodermoclysis in Clinical Care | Perspectives of the ASHA Special  Interest Groups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974563" y="2438400"/>
            <a:ext cx="3006175" cy="1908175"/>
          </a:xfrm>
        </p:spPr>
      </p:pic>
      <p:pic>
        <p:nvPicPr>
          <p:cNvPr id="19460" name="Picture 6" descr="Fentanyl - Wikiwan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2588" y="1693763"/>
            <a:ext cx="2568574" cy="296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Raven povezovalnik 9"/>
          <p:cNvCxnSpPr/>
          <p:nvPr/>
        </p:nvCxnSpPr>
        <p:spPr>
          <a:xfrm flipH="1">
            <a:off x="4064000" y="1597025"/>
            <a:ext cx="2606675" cy="324802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ovezovalnik 11"/>
          <p:cNvCxnSpPr/>
          <p:nvPr/>
        </p:nvCxnSpPr>
        <p:spPr>
          <a:xfrm>
            <a:off x="3973513" y="1692275"/>
            <a:ext cx="2816225" cy="305911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esna puščica 13"/>
          <p:cNvSpPr/>
          <p:nvPr/>
        </p:nvSpPr>
        <p:spPr>
          <a:xfrm>
            <a:off x="7021513" y="3384550"/>
            <a:ext cx="798512" cy="57785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/>
          </a:p>
        </p:txBody>
      </p:sp>
      <p:sp>
        <p:nvSpPr>
          <p:cNvPr id="3" name="PoljeZBesedilom 2"/>
          <p:cNvSpPr txBox="1"/>
          <p:nvPr/>
        </p:nvSpPr>
        <p:spPr>
          <a:xfrm>
            <a:off x="8311919" y="4845050"/>
            <a:ext cx="2668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 smtClean="0"/>
              <a:t>+ </a:t>
            </a:r>
            <a:r>
              <a:rPr lang="sl-SI" dirty="0" smtClean="0"/>
              <a:t>podjezični </a:t>
            </a:r>
            <a:r>
              <a:rPr lang="sl-SI" dirty="0" err="1" smtClean="0"/>
              <a:t>fentanil</a:t>
            </a:r>
            <a:r>
              <a:rPr lang="sl-SI" dirty="0" smtClean="0"/>
              <a:t> pp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8209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5588" y="269875"/>
            <a:ext cx="2835275" cy="23780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sl-SI" sz="2400" smtClean="0">
                <a:solidFill>
                  <a:srgbClr val="008000"/>
                </a:solidFill>
              </a:rPr>
              <a:t>g. Tone</a:t>
            </a:r>
            <a:r>
              <a:rPr lang="sl-SI" sz="2400" smtClean="0"/>
              <a:t> </a:t>
            </a:r>
          </a:p>
        </p:txBody>
      </p:sp>
      <p:sp>
        <p:nvSpPr>
          <p:cNvPr id="20482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55588" y="3494088"/>
            <a:ext cx="2835275" cy="2322512"/>
          </a:xfrm>
        </p:spPr>
        <p:txBody>
          <a:bodyPr/>
          <a:lstStyle/>
          <a:p>
            <a:r>
              <a:rPr lang="sl-SI" sz="1800" smtClean="0"/>
              <a:t>Dodatni ukrepi</a:t>
            </a:r>
          </a:p>
        </p:txBody>
      </p:sp>
      <p:sp>
        <p:nvSpPr>
          <p:cNvPr id="20483" name="PoljeZBesedilom 2"/>
          <p:cNvSpPr txBox="1">
            <a:spLocks noChangeArrowheads="1"/>
          </p:cNvSpPr>
          <p:nvPr/>
        </p:nvSpPr>
        <p:spPr bwMode="auto">
          <a:xfrm>
            <a:off x="3895725" y="1308100"/>
            <a:ext cx="77041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l-SI" altLang="sl-SI" dirty="0"/>
              <a:t>peroralna </a:t>
            </a:r>
            <a:r>
              <a:rPr lang="sl-SI" altLang="sl-SI" dirty="0" err="1"/>
              <a:t>hidracija</a:t>
            </a:r>
            <a:r>
              <a:rPr lang="sl-SI" altLang="sl-SI" dirty="0"/>
              <a:t>; podkožna infuzija pp </a:t>
            </a:r>
          </a:p>
          <a:p>
            <a:pPr marL="285750" indent="-285750">
              <a:buFont typeface="Arial" charset="0"/>
              <a:buChar char="•"/>
            </a:pPr>
            <a:r>
              <a:rPr lang="sl-SI" altLang="sl-SI" dirty="0" err="1"/>
              <a:t>haloperidol</a:t>
            </a:r>
            <a:r>
              <a:rPr lang="sl-SI" altLang="sl-SI" dirty="0"/>
              <a:t> zvečer </a:t>
            </a:r>
            <a:r>
              <a:rPr lang="sl-SI" altLang="sl-SI" dirty="0" smtClean="0"/>
              <a:t>+ pp</a:t>
            </a:r>
            <a:endParaRPr lang="sl-SI" altLang="sl-SI" dirty="0"/>
          </a:p>
          <a:p>
            <a:pPr marL="285750" indent="-285750">
              <a:buFont typeface="Arial" charset="0"/>
              <a:buChar char="•"/>
            </a:pPr>
            <a:r>
              <a:rPr lang="sl-SI" altLang="sl-SI" dirty="0"/>
              <a:t>NSAR za kratek čas ?!! </a:t>
            </a:r>
            <a:r>
              <a:rPr lang="sl-SI" altLang="sl-SI" sz="1200" dirty="0"/>
              <a:t>(delovanje ledvic, </a:t>
            </a:r>
            <a:r>
              <a:rPr lang="sl-SI" altLang="sl-SI" sz="1200" dirty="0" err="1"/>
              <a:t>hidracija</a:t>
            </a:r>
            <a:r>
              <a:rPr lang="sl-SI" altLang="sl-SI" sz="1200" dirty="0"/>
              <a:t>, zaščita želodčne sluznice)</a:t>
            </a:r>
            <a:endParaRPr lang="sl-SI" altLang="sl-SI" dirty="0"/>
          </a:p>
          <a:p>
            <a:pPr marL="285750" indent="-285750">
              <a:buFont typeface="Arial" charset="0"/>
              <a:buChar char="•"/>
            </a:pPr>
            <a:endParaRPr lang="sl-SI" altLang="sl-SI" dirty="0"/>
          </a:p>
        </p:txBody>
      </p:sp>
      <p:sp>
        <p:nvSpPr>
          <p:cNvPr id="20484" name="PoljeZBesedilom 5"/>
          <p:cNvSpPr txBox="1">
            <a:spLocks noChangeArrowheads="1"/>
          </p:cNvSpPr>
          <p:nvPr/>
        </p:nvSpPr>
        <p:spPr bwMode="auto">
          <a:xfrm>
            <a:off x="3895725" y="2957513"/>
            <a:ext cx="7704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l-SI" altLang="sl-SI"/>
              <a:t>konzultacija z onkologom; RT bolečih kostnih metastaz</a:t>
            </a:r>
          </a:p>
        </p:txBody>
      </p:sp>
    </p:spTree>
    <p:extLst>
      <p:ext uri="{BB962C8B-B14F-4D97-AF65-F5344CB8AC3E}">
        <p14:creationId xmlns:p14="http://schemas.microsoft.com/office/powerpoint/2010/main" val="226558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00138" y="395288"/>
            <a:ext cx="7315200" cy="3254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z="3200" smtClean="0"/>
              <a:t>Iz </a:t>
            </a:r>
            <a:r>
              <a:rPr lang="sl-SI" sz="3200" dirty="0" smtClean="0"/>
              <a:t>invazivnega zdravljenja bolečine                                 v podkožno infuzijo zdravil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333821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032" y="0"/>
            <a:ext cx="2834640" cy="2377440"/>
          </a:xfrm>
        </p:spPr>
        <p:txBody>
          <a:bodyPr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EK / </a:t>
            </a:r>
            <a:r>
              <a:rPr lang="sl-SI" altLang="sl-SI" sz="28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s.c</a:t>
            </a:r>
            <a:r>
              <a:rPr lang="sl-SI" altLang="sl-SI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. inf.</a:t>
            </a:r>
            <a:endParaRPr lang="sl-SI" altLang="sl-SI" sz="28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3622586" y="933856"/>
            <a:ext cx="7315200" cy="5120640"/>
          </a:xfrm>
          <a:ln w="38100"/>
        </p:spPr>
        <p:txBody>
          <a:bodyPr/>
          <a:lstStyle/>
          <a:p>
            <a:pPr eaLnBrk="1" hangingPunct="1">
              <a:buFontTx/>
              <a:buNone/>
            </a:pPr>
            <a:endParaRPr lang="sl-SI" altLang="sl-SI" sz="2400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sl-SI" altLang="sl-SI" sz="24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sl-SI" altLang="sl-SI" sz="2400" dirty="0" smtClean="0">
                <a:latin typeface="Arial" charset="0"/>
              </a:rPr>
              <a:t>c</a:t>
            </a:r>
            <a:r>
              <a:rPr lang="sl-SI" altLang="sl-SI" dirty="0" smtClean="0">
                <a:latin typeface="Arial" charset="0"/>
              </a:rPr>
              <a:t>a. analnega kanala, RT</a:t>
            </a:r>
          </a:p>
          <a:p>
            <a:pPr eaLnBrk="1" hangingPunct="1">
              <a:buFontTx/>
              <a:buNone/>
            </a:pPr>
            <a:r>
              <a:rPr lang="sl-SI" altLang="sl-SI" dirty="0" smtClean="0">
                <a:latin typeface="Arial" charset="0"/>
              </a:rPr>
              <a:t>lokalni progres, vraščanje v trtico, </a:t>
            </a:r>
            <a:r>
              <a:rPr lang="sl-SI" altLang="sl-SI" dirty="0" err="1" smtClean="0">
                <a:latin typeface="Arial" charset="0"/>
              </a:rPr>
              <a:t>mlg</a:t>
            </a:r>
            <a:r>
              <a:rPr lang="sl-SI" altLang="sl-SI" dirty="0" smtClean="0">
                <a:latin typeface="Arial" charset="0"/>
              </a:rPr>
              <a:t>. rana v anusu</a:t>
            </a:r>
          </a:p>
          <a:p>
            <a:pPr eaLnBrk="1" hangingPunct="1">
              <a:buFontTx/>
              <a:buNone/>
            </a:pPr>
            <a:r>
              <a:rPr lang="sl-SI" altLang="sl-SI" sz="1800" dirty="0" smtClean="0">
                <a:latin typeface="Arial" charset="0"/>
              </a:rPr>
              <a:t>ledvična insuficienca</a:t>
            </a:r>
          </a:p>
          <a:p>
            <a:pPr eaLnBrk="1" hangingPunct="1">
              <a:buFontTx/>
              <a:buNone/>
            </a:pPr>
            <a:endParaRPr lang="sl-SI" altLang="sl-SI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sl-SI" altLang="sl-SI" dirty="0" smtClean="0">
              <a:latin typeface="Arial" charset="0"/>
            </a:endParaRPr>
          </a:p>
          <a:p>
            <a:pPr eaLnBrk="1" hangingPunct="1"/>
            <a:r>
              <a:rPr lang="sl-SI" altLang="sl-SI" dirty="0" smtClean="0">
                <a:latin typeface="Arial" charset="0"/>
              </a:rPr>
              <a:t>bolečina v mali medenici s širjenjem v stegna zadaj</a:t>
            </a:r>
          </a:p>
          <a:p>
            <a:pPr eaLnBrk="1" hangingPunct="1">
              <a:buFontTx/>
              <a:buNone/>
            </a:pPr>
            <a:endParaRPr lang="sl-SI" altLang="sl-SI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sl-SI" altLang="sl-SI" dirty="0" err="1" smtClean="0">
                <a:latin typeface="Arial" charset="0"/>
              </a:rPr>
              <a:t>tramadol</a:t>
            </a:r>
            <a:r>
              <a:rPr lang="sl-SI" altLang="sl-SI" dirty="0" smtClean="0">
                <a:latin typeface="Arial" charset="0"/>
              </a:rPr>
              <a:t>      </a:t>
            </a:r>
            <a:r>
              <a:rPr lang="sl-SI" altLang="sl-SI" dirty="0" err="1" smtClean="0">
                <a:latin typeface="Arial" charset="0"/>
              </a:rPr>
              <a:t>buprenorfin</a:t>
            </a:r>
            <a:r>
              <a:rPr lang="sl-SI" altLang="sl-SI" dirty="0" smtClean="0">
                <a:latin typeface="Arial" charset="0"/>
              </a:rPr>
              <a:t>, MO pp, </a:t>
            </a:r>
            <a:r>
              <a:rPr lang="sl-SI" altLang="sl-SI" dirty="0" err="1" smtClean="0">
                <a:latin typeface="Arial" charset="0"/>
              </a:rPr>
              <a:t>pregabalin</a:t>
            </a:r>
            <a:endParaRPr lang="sl-SI" altLang="sl-SI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sl-SI" altLang="sl-SI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sl-SI" altLang="sl-SI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sl-SI" altLang="sl-SI" dirty="0" smtClean="0">
              <a:latin typeface="Calibri" pitchFamily="34" charset="0"/>
            </a:endParaRPr>
          </a:p>
          <a:p>
            <a:pPr eaLnBrk="1" hangingPunct="1"/>
            <a:endParaRPr lang="sl-SI" altLang="sl-SI" dirty="0" smtClean="0">
              <a:latin typeface="Calibri" pitchFamily="34" charset="0"/>
            </a:endParaRPr>
          </a:p>
          <a:p>
            <a:pPr eaLnBrk="1" hangingPunct="1"/>
            <a:endParaRPr lang="sl-SI" altLang="sl-SI" dirty="0" smtClean="0">
              <a:latin typeface="Calibri" pitchFamily="34" charset="0"/>
            </a:endParaRPr>
          </a:p>
        </p:txBody>
      </p:sp>
      <p:sp>
        <p:nvSpPr>
          <p:cNvPr id="16387" name="Označba mesta besedila 1"/>
          <p:cNvSpPr>
            <a:spLocks noGrp="1"/>
          </p:cNvSpPr>
          <p:nvPr>
            <p:ph type="body" sz="half" idx="2"/>
          </p:nvPr>
        </p:nvSpPr>
        <p:spPr/>
        <p:txBody>
          <a:bodyPr anchor="t"/>
          <a:lstStyle/>
          <a:p>
            <a:pPr marL="0" indent="0" eaLnBrk="1" hangingPunct="1">
              <a:lnSpc>
                <a:spcPct val="100000"/>
              </a:lnSpc>
              <a:buFont typeface="Wingdings 2" pitchFamily="18" charset="2"/>
              <a:buNone/>
            </a:pPr>
            <a:r>
              <a:rPr lang="sl-SI" altLang="sl-SI" sz="1800" dirty="0" smtClean="0">
                <a:solidFill>
                  <a:srgbClr val="FFFFFF"/>
                </a:solidFill>
              </a:rPr>
              <a:t>Primer bolnika g. Zorka</a:t>
            </a:r>
          </a:p>
        </p:txBody>
      </p:sp>
      <p:cxnSp>
        <p:nvCxnSpPr>
          <p:cNvPr id="3" name="Raven puščični povezovalnik 2"/>
          <p:cNvCxnSpPr/>
          <p:nvPr/>
        </p:nvCxnSpPr>
        <p:spPr>
          <a:xfrm>
            <a:off x="4779002" y="4406655"/>
            <a:ext cx="2942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947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032" y="187823"/>
            <a:ext cx="2834640" cy="2377440"/>
          </a:xfrm>
        </p:spPr>
        <p:txBody>
          <a:bodyPr anchor="b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2400" dirty="0" smtClean="0">
                <a:solidFill>
                  <a:srgbClr val="009900"/>
                </a:solidFill>
                <a:latin typeface="Calibri" panose="020F0502020204030204" pitchFamily="34" charset="0"/>
              </a:rPr>
              <a:t>g. Zorko</a:t>
            </a:r>
            <a:endParaRPr lang="sl-SI" altLang="sl-SI" sz="2400" dirty="0">
              <a:solidFill>
                <a:srgbClr val="009900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Označba mesta besedila 1"/>
          <p:cNvSpPr>
            <a:spLocks noGrp="1"/>
          </p:cNvSpPr>
          <p:nvPr>
            <p:ph type="body" sz="half" idx="2"/>
          </p:nvPr>
        </p:nvSpPr>
        <p:spPr/>
        <p:txBody>
          <a:bodyPr anchor="t"/>
          <a:lstStyle/>
          <a:p>
            <a:pPr marL="0" indent="0" eaLnBrk="1" hangingPunct="1">
              <a:lnSpc>
                <a:spcPct val="100000"/>
              </a:lnSpc>
              <a:buFont typeface="Wingdings 2" pitchFamily="18" charset="2"/>
              <a:buNone/>
            </a:pPr>
            <a:r>
              <a:rPr lang="sl-SI" altLang="sl-SI" sz="1800" dirty="0" smtClean="0">
                <a:solidFill>
                  <a:srgbClr val="FFFFFF"/>
                </a:solidFill>
              </a:rPr>
              <a:t>PBA OI </a:t>
            </a:r>
            <a:r>
              <a:rPr lang="sl-SI" altLang="sl-SI" sz="1800" dirty="0" err="1" smtClean="0">
                <a:solidFill>
                  <a:srgbClr val="FFFFFF"/>
                </a:solidFill>
              </a:rPr>
              <a:t>Lj</a:t>
            </a:r>
            <a:r>
              <a:rPr lang="sl-SI" altLang="sl-SI" sz="1800" dirty="0" smtClean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2" name="Pravokotnik 1"/>
          <p:cNvSpPr/>
          <p:nvPr/>
        </p:nvSpPr>
        <p:spPr>
          <a:xfrm>
            <a:off x="3541985" y="1376543"/>
            <a:ext cx="83241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sl-SI" altLang="sl-SI" sz="2000" dirty="0" err="1"/>
              <a:t>buprenorfin</a:t>
            </a:r>
            <a:r>
              <a:rPr lang="sl-SI" altLang="sl-SI" sz="2000" dirty="0"/>
              <a:t> 105 </a:t>
            </a:r>
            <a:r>
              <a:rPr lang="el-GR" altLang="sl-SI" sz="2000" dirty="0"/>
              <a:t>μ</a:t>
            </a:r>
            <a:r>
              <a:rPr lang="sl-SI" altLang="sl-SI" sz="2000" dirty="0"/>
              <a:t>g/h, </a:t>
            </a:r>
            <a:r>
              <a:rPr lang="sl-SI" altLang="sl-SI" sz="2000" dirty="0" err="1"/>
              <a:t>Sevredol</a:t>
            </a:r>
            <a:r>
              <a:rPr lang="sl-SI" altLang="sl-SI" sz="2000" dirty="0"/>
              <a:t> 30 mg pp (</a:t>
            </a:r>
            <a:r>
              <a:rPr lang="sl-SI" altLang="sl-SI" sz="2000" dirty="0">
                <a:solidFill>
                  <a:srgbClr val="FF0000"/>
                </a:solidFill>
              </a:rPr>
              <a:t>6x</a:t>
            </a:r>
            <a:r>
              <a:rPr lang="sl-SI" altLang="sl-SI" sz="2000" dirty="0"/>
              <a:t>), </a:t>
            </a:r>
            <a:r>
              <a:rPr lang="sl-SI" altLang="sl-SI" sz="2000" dirty="0" err="1"/>
              <a:t>pregabalin</a:t>
            </a:r>
            <a:r>
              <a:rPr lang="sl-SI" altLang="sl-SI" sz="2000" dirty="0"/>
              <a:t> 300 mg/dan</a:t>
            </a:r>
          </a:p>
          <a:p>
            <a:pPr eaLnBrk="1" hangingPunct="1">
              <a:buFontTx/>
              <a:buNone/>
            </a:pPr>
            <a:endParaRPr lang="sl-SI" altLang="sl-SI" dirty="0">
              <a:latin typeface="Calibri" pitchFamily="34" charset="0"/>
            </a:endParaRPr>
          </a:p>
          <a:p>
            <a:pPr eaLnBrk="1" hangingPunct="1"/>
            <a:endParaRPr lang="sl-SI" altLang="sl-SI" dirty="0">
              <a:latin typeface="Calibri" pitchFamily="34" charset="0"/>
            </a:endParaRPr>
          </a:p>
        </p:txBody>
      </p:sp>
      <p:sp>
        <p:nvSpPr>
          <p:cNvPr id="6" name="Desna puščica 5"/>
          <p:cNvSpPr/>
          <p:nvPr/>
        </p:nvSpPr>
        <p:spPr>
          <a:xfrm>
            <a:off x="3827832" y="2481257"/>
            <a:ext cx="798512" cy="57785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/>
          </a:p>
        </p:txBody>
      </p:sp>
      <p:sp>
        <p:nvSpPr>
          <p:cNvPr id="3" name="Pravokotnik 2"/>
          <p:cNvSpPr/>
          <p:nvPr/>
        </p:nvSpPr>
        <p:spPr>
          <a:xfrm>
            <a:off x="3710150" y="3604736"/>
            <a:ext cx="848184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sl-SI" altLang="sl-SI" sz="2000" dirty="0"/>
              <a:t>vstavitev </a:t>
            </a:r>
            <a:r>
              <a:rPr lang="sl-SI" altLang="sl-SI" sz="2000" dirty="0">
                <a:solidFill>
                  <a:srgbClr val="FF0000"/>
                </a:solidFill>
              </a:rPr>
              <a:t>EK</a:t>
            </a:r>
            <a:r>
              <a:rPr lang="sl-SI" altLang="sl-SI" sz="2000" dirty="0"/>
              <a:t>: MO 2 mg                                                                    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sl-SI" altLang="sl-SI" sz="2000" dirty="0"/>
              <a:t>                      lokalni anestetik: 0,5% </a:t>
            </a:r>
            <a:r>
              <a:rPr lang="sl-SI" altLang="sl-SI" sz="2000" dirty="0" err="1"/>
              <a:t>chirocain</a:t>
            </a:r>
            <a:r>
              <a:rPr lang="sl-SI" altLang="sl-SI" sz="2000" dirty="0"/>
              <a:t> 4 ml</a:t>
            </a:r>
          </a:p>
          <a:p>
            <a:pPr eaLnBrk="1" hangingPunct="1">
              <a:buFontTx/>
              <a:buNone/>
            </a:pPr>
            <a:r>
              <a:rPr lang="sl-SI" altLang="sl-SI" sz="2000" dirty="0"/>
              <a:t>                      FR do 10 ml: 10 ml / 6-8 </a:t>
            </a:r>
            <a:r>
              <a:rPr lang="sl-SI" altLang="sl-SI" sz="2000" dirty="0" smtClean="0"/>
              <a:t>ur</a:t>
            </a:r>
          </a:p>
          <a:p>
            <a:pPr eaLnBrk="1" hangingPunct="1">
              <a:buFontTx/>
              <a:buNone/>
            </a:pPr>
            <a:endParaRPr lang="sl-SI" altLang="sl-SI" sz="2000" dirty="0"/>
          </a:p>
          <a:p>
            <a:pPr eaLnBrk="1" hangingPunct="1">
              <a:buFontTx/>
              <a:buNone/>
            </a:pPr>
            <a:r>
              <a:rPr lang="sl-SI" altLang="sl-SI" sz="2000" dirty="0"/>
              <a:t>+ </a:t>
            </a:r>
            <a:r>
              <a:rPr lang="sl-SI" altLang="sl-SI" sz="2000" dirty="0" err="1"/>
              <a:t>buprenorfin</a:t>
            </a:r>
            <a:r>
              <a:rPr lang="sl-SI" altLang="sl-SI" sz="2000" dirty="0"/>
              <a:t> 70 </a:t>
            </a:r>
            <a:r>
              <a:rPr lang="el-GR" altLang="sl-SI" sz="2000" dirty="0"/>
              <a:t>μ</a:t>
            </a:r>
            <a:r>
              <a:rPr lang="sl-SI" altLang="sl-SI" sz="2000" dirty="0"/>
              <a:t>g/h, </a:t>
            </a:r>
            <a:r>
              <a:rPr lang="sl-SI" altLang="sl-SI" sz="2000" dirty="0" err="1"/>
              <a:t>Sevredol</a:t>
            </a:r>
            <a:r>
              <a:rPr lang="sl-SI" altLang="sl-SI" sz="2000" dirty="0"/>
              <a:t> 20 mg pp (</a:t>
            </a:r>
            <a:r>
              <a:rPr lang="sl-SI" altLang="sl-SI" sz="2000" dirty="0">
                <a:solidFill>
                  <a:srgbClr val="FF0000"/>
                </a:solidFill>
              </a:rPr>
              <a:t>2x</a:t>
            </a:r>
            <a:r>
              <a:rPr lang="sl-SI" altLang="sl-SI" sz="2000" dirty="0"/>
              <a:t>), </a:t>
            </a:r>
            <a:r>
              <a:rPr lang="sl-SI" altLang="sl-SI" sz="2000" dirty="0" err="1" smtClean="0"/>
              <a:t>pregabalin</a:t>
            </a:r>
            <a:r>
              <a:rPr lang="sl-SI" altLang="sl-SI" sz="2000" dirty="0" smtClean="0"/>
              <a:t> </a:t>
            </a:r>
            <a:r>
              <a:rPr lang="sl-SI" altLang="sl-SI" sz="2000" dirty="0"/>
              <a:t>300 mg/dan</a:t>
            </a:r>
          </a:p>
        </p:txBody>
      </p:sp>
    </p:spTree>
    <p:extLst>
      <p:ext uri="{BB962C8B-B14F-4D97-AF65-F5344CB8AC3E}">
        <p14:creationId xmlns:p14="http://schemas.microsoft.com/office/powerpoint/2010/main" val="244043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155671" y="0"/>
            <a:ext cx="2834640" cy="2377440"/>
          </a:xfrm>
        </p:spPr>
        <p:txBody>
          <a:bodyPr>
            <a:normAutofit/>
          </a:bodyPr>
          <a:lstStyle/>
          <a:p>
            <a:r>
              <a:rPr lang="sl-SI" sz="2800" dirty="0" smtClean="0"/>
              <a:t>bolusi </a:t>
            </a:r>
            <a:r>
              <a:rPr lang="sl-SI" sz="2800" dirty="0" err="1" smtClean="0"/>
              <a:t>s.c</a:t>
            </a:r>
            <a:r>
              <a:rPr lang="sl-SI" sz="2800" dirty="0" smtClean="0"/>
              <a:t>./ </a:t>
            </a:r>
            <a:r>
              <a:rPr lang="sl-SI" sz="2800" dirty="0" err="1" smtClean="0"/>
              <a:t>inf.s.c</a:t>
            </a:r>
            <a:r>
              <a:rPr lang="sl-SI" sz="2800" dirty="0" smtClean="0"/>
              <a:t>.</a:t>
            </a:r>
            <a:endParaRPr lang="sl-SI" sz="2800" dirty="0"/>
          </a:p>
        </p:txBody>
      </p:sp>
      <p:sp>
        <p:nvSpPr>
          <p:cNvPr id="14338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ca. analnega kanala</a:t>
            </a:r>
            <a:r>
              <a:rPr lang="sl-SI" dirty="0" smtClean="0">
                <a:latin typeface="Arial" charset="0"/>
              </a:rPr>
              <a:t>                                                                        </a:t>
            </a:r>
            <a:r>
              <a:rPr lang="sl-SI" dirty="0" err="1" smtClean="0"/>
              <a:t>karcinoza</a:t>
            </a:r>
            <a:r>
              <a:rPr lang="sl-SI" dirty="0" smtClean="0"/>
              <a:t> </a:t>
            </a:r>
            <a:r>
              <a:rPr lang="sl-SI" dirty="0" err="1" smtClean="0"/>
              <a:t>peritoneja</a:t>
            </a:r>
            <a:r>
              <a:rPr lang="sl-SI" dirty="0" smtClean="0"/>
              <a:t> z </a:t>
            </a:r>
            <a:r>
              <a:rPr lang="sl-SI" dirty="0" err="1" smtClean="0"/>
              <a:t>ascitesom</a:t>
            </a:r>
            <a:r>
              <a:rPr lang="sl-SI" dirty="0" smtClean="0"/>
              <a:t>                                                                          </a:t>
            </a:r>
            <a:r>
              <a:rPr lang="sl-SI" dirty="0" err="1" smtClean="0"/>
              <a:t>karcinoza</a:t>
            </a:r>
            <a:r>
              <a:rPr lang="sl-SI" dirty="0" smtClean="0"/>
              <a:t> plevre s </a:t>
            </a:r>
            <a:r>
              <a:rPr lang="sl-SI" dirty="0" err="1" smtClean="0"/>
              <a:t>plevralnimi</a:t>
            </a:r>
            <a:r>
              <a:rPr lang="sl-SI" dirty="0" smtClean="0"/>
              <a:t> izlivi                                                                           limf-</a:t>
            </a:r>
            <a:r>
              <a:rPr lang="sl-SI" dirty="0" err="1" smtClean="0"/>
              <a:t>angio</a:t>
            </a:r>
            <a:r>
              <a:rPr lang="sl-SI" dirty="0" smtClean="0"/>
              <a:t>-</a:t>
            </a:r>
            <a:r>
              <a:rPr lang="sl-SI" dirty="0" err="1" smtClean="0"/>
              <a:t>karcinomatoza</a:t>
            </a:r>
            <a:r>
              <a:rPr lang="sl-SI" dirty="0" smtClean="0"/>
              <a:t> pljuč</a:t>
            </a:r>
          </a:p>
          <a:p>
            <a:pPr eaLnBrk="1" hangingPunct="1">
              <a:buFont typeface="Wingdings 2" pitchFamily="18" charset="2"/>
              <a:buNone/>
            </a:pPr>
            <a:endParaRPr lang="sl-SI" dirty="0" smtClean="0"/>
          </a:p>
          <a:p>
            <a:pPr eaLnBrk="1" hangingPunct="1"/>
            <a:r>
              <a:rPr lang="sl-SI" u="sng" dirty="0" err="1" smtClean="0"/>
              <a:t>dispnea</a:t>
            </a:r>
            <a:r>
              <a:rPr lang="sl-SI" u="sng" dirty="0" smtClean="0"/>
              <a:t>   </a:t>
            </a:r>
            <a:r>
              <a:rPr lang="sl-SI" dirty="0" smtClean="0"/>
              <a:t>                                                                                                                     nemir</a:t>
            </a:r>
          </a:p>
          <a:p>
            <a:pPr marL="0" indent="0" eaLnBrk="1" hangingPunct="1">
              <a:buNone/>
            </a:pPr>
            <a:endParaRPr lang="sl-SI" dirty="0" smtClean="0"/>
          </a:p>
        </p:txBody>
      </p:sp>
      <p:sp>
        <p:nvSpPr>
          <p:cNvPr id="14339" name="Označba mesta besedila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sl-SI" sz="1800" smtClean="0"/>
              <a:t>Primer bolnika:                                           g. Tomaž</a:t>
            </a:r>
            <a:r>
              <a:rPr lang="sl-SI" sz="1800" smtClean="0">
                <a:latin typeface="Arial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032" y="206110"/>
            <a:ext cx="2834640" cy="2377440"/>
          </a:xfrm>
        </p:spPr>
        <p:txBody>
          <a:bodyPr anchor="b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2400" dirty="0" smtClean="0">
                <a:solidFill>
                  <a:srgbClr val="009900"/>
                </a:solidFill>
                <a:latin typeface="Calibri" panose="020F0502020204030204" pitchFamily="34" charset="0"/>
              </a:rPr>
              <a:t>g. Zorko</a:t>
            </a:r>
            <a:endParaRPr lang="sl-SI" altLang="sl-SI" sz="2400" dirty="0">
              <a:solidFill>
                <a:srgbClr val="009900"/>
              </a:solidFill>
              <a:latin typeface="Calibri" panose="020F0502020204030204" pitchFamily="34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3834459" y="2582851"/>
            <a:ext cx="7315200" cy="512064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altLang="sl-SI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EK aplikacija ni možna</a:t>
            </a:r>
          </a:p>
          <a:p>
            <a:pPr eaLnBrk="1" hangingPunct="1">
              <a:buFontTx/>
              <a:buNone/>
            </a:pPr>
            <a:r>
              <a:rPr lang="sl-SI" altLang="sl-SI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pričakovano preživetje manj kot 3 mesece, pljučne meta</a:t>
            </a:r>
          </a:p>
          <a:p>
            <a:pPr eaLnBrk="1" hangingPunct="1">
              <a:buFontTx/>
              <a:buNone/>
            </a:pPr>
            <a:r>
              <a:rPr lang="sl-SI" altLang="sl-SI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                                              </a:t>
            </a:r>
          </a:p>
          <a:p>
            <a:pPr eaLnBrk="1" hangingPunct="1">
              <a:buFontTx/>
              <a:buNone/>
            </a:pPr>
            <a:r>
              <a:rPr lang="sl-SI" altLang="sl-SI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sl-SI" altLang="sl-SI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                     </a:t>
            </a:r>
            <a:endParaRPr lang="sl-SI" altLang="sl-SI" dirty="0" smtClean="0">
              <a:solidFill>
                <a:srgbClr val="FF0000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sl-SI" altLang="sl-SI" dirty="0" smtClean="0">
              <a:latin typeface="Arial" charset="0"/>
            </a:endParaRPr>
          </a:p>
          <a:p>
            <a:pPr eaLnBrk="1" hangingPunct="1"/>
            <a:endParaRPr lang="sl-SI" altLang="sl-SI" dirty="0" smtClean="0">
              <a:latin typeface="Calibri" pitchFamily="34" charset="0"/>
            </a:endParaRPr>
          </a:p>
          <a:p>
            <a:pPr eaLnBrk="1" hangingPunct="1"/>
            <a:endParaRPr lang="sl-SI" altLang="sl-SI" dirty="0" smtClean="0">
              <a:latin typeface="Calibri" pitchFamily="34" charset="0"/>
            </a:endParaRPr>
          </a:p>
        </p:txBody>
      </p:sp>
      <p:sp>
        <p:nvSpPr>
          <p:cNvPr id="18435" name="Označba mesta besedila 1"/>
          <p:cNvSpPr>
            <a:spLocks noGrp="1"/>
          </p:cNvSpPr>
          <p:nvPr>
            <p:ph type="body" sz="half" idx="2"/>
          </p:nvPr>
        </p:nvSpPr>
        <p:spPr/>
        <p:txBody>
          <a:bodyPr anchor="t"/>
          <a:lstStyle/>
          <a:p>
            <a:pPr marL="0" indent="0" eaLnBrk="1" hangingPunct="1">
              <a:lnSpc>
                <a:spcPct val="100000"/>
              </a:lnSpc>
              <a:buFont typeface="Wingdings 2" pitchFamily="18" charset="2"/>
              <a:buNone/>
            </a:pPr>
            <a:r>
              <a:rPr lang="sl-SI" altLang="sl-SI" sz="1800" dirty="0" smtClean="0">
                <a:solidFill>
                  <a:srgbClr val="FFFFFF"/>
                </a:solidFill>
              </a:rPr>
              <a:t>Paliativni oddelek OI </a:t>
            </a:r>
            <a:r>
              <a:rPr lang="sl-SI" altLang="sl-SI" sz="1800" dirty="0" err="1" smtClean="0">
                <a:solidFill>
                  <a:srgbClr val="FFFFFF"/>
                </a:solidFill>
              </a:rPr>
              <a:t>Lj</a:t>
            </a:r>
            <a:r>
              <a:rPr lang="sl-SI" altLang="sl-SI" sz="1800" dirty="0" smtClean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733449" y="1030276"/>
            <a:ext cx="67643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buFontTx/>
              <a:buChar char="•"/>
            </a:pPr>
            <a:r>
              <a:rPr lang="sl-SI" sz="2000" dirty="0">
                <a:latin typeface="Corbel" pitchFamily="34" charset="0"/>
              </a:rPr>
              <a:t>   </a:t>
            </a:r>
            <a:r>
              <a:rPr lang="sl-SI" sz="2400" dirty="0">
                <a:latin typeface="Corbel" pitchFamily="34" charset="0"/>
              </a:rPr>
              <a:t>MO po EK  8 mg/dan</a:t>
            </a:r>
          </a:p>
          <a:p>
            <a:pPr defTabSz="914400">
              <a:buFontTx/>
              <a:buChar char="•"/>
            </a:pPr>
            <a:r>
              <a:rPr lang="sl-SI" sz="2400" dirty="0">
                <a:latin typeface="Corbel" pitchFamily="34" charset="0"/>
              </a:rPr>
              <a:t>   </a:t>
            </a:r>
            <a:r>
              <a:rPr lang="sl-SI" sz="2400" dirty="0" err="1">
                <a:latin typeface="Corbel" pitchFamily="34" charset="0"/>
              </a:rPr>
              <a:t>buprenorfin</a:t>
            </a:r>
            <a:r>
              <a:rPr lang="sl-SI" sz="2400" dirty="0">
                <a:latin typeface="Corbel" pitchFamily="34" charset="0"/>
              </a:rPr>
              <a:t> </a:t>
            </a:r>
            <a:r>
              <a:rPr lang="sl-SI" altLang="sl-SI" sz="2400" dirty="0">
                <a:solidFill>
                  <a:srgbClr val="6F664C"/>
                </a:solidFill>
                <a:latin typeface="Corbel" pitchFamily="34" charset="0"/>
              </a:rPr>
              <a:t>70 </a:t>
            </a:r>
            <a:r>
              <a:rPr lang="el-GR" altLang="sl-SI" sz="2400" dirty="0">
                <a:solidFill>
                  <a:srgbClr val="6F664C"/>
                </a:solidFill>
                <a:latin typeface="Corbel" pitchFamily="34" charset="0"/>
              </a:rPr>
              <a:t>μ</a:t>
            </a:r>
            <a:r>
              <a:rPr lang="sl-SI" altLang="sl-SI" sz="2400" dirty="0">
                <a:solidFill>
                  <a:srgbClr val="6F664C"/>
                </a:solidFill>
                <a:latin typeface="Corbel" pitchFamily="34" charset="0"/>
              </a:rPr>
              <a:t>g/h                                                                  </a:t>
            </a:r>
            <a:r>
              <a:rPr lang="sl-SI" sz="2400" dirty="0">
                <a:solidFill>
                  <a:srgbClr val="6F664C"/>
                </a:solidFill>
                <a:latin typeface="Corbel" pitchFamily="34" charset="0"/>
              </a:rPr>
              <a:t>         </a:t>
            </a:r>
          </a:p>
          <a:p>
            <a:pPr defTabSz="914400">
              <a:buFontTx/>
              <a:buChar char="•"/>
            </a:pPr>
            <a:r>
              <a:rPr lang="sl-SI" sz="2400" dirty="0">
                <a:solidFill>
                  <a:srgbClr val="6F664C"/>
                </a:solidFill>
                <a:latin typeface="Corbel" pitchFamily="34" charset="0"/>
              </a:rPr>
              <a:t>   </a:t>
            </a:r>
            <a:r>
              <a:rPr lang="sl-SI" sz="2400" dirty="0" err="1">
                <a:solidFill>
                  <a:srgbClr val="6F664C"/>
                </a:solidFill>
                <a:latin typeface="Corbel" pitchFamily="34" charset="0"/>
              </a:rPr>
              <a:t>Sevredol</a:t>
            </a:r>
            <a:r>
              <a:rPr lang="sl-SI" sz="2400" dirty="0">
                <a:solidFill>
                  <a:srgbClr val="6F664C"/>
                </a:solidFill>
                <a:latin typeface="Corbel" pitchFamily="34" charset="0"/>
              </a:rPr>
              <a:t> 20 mg 2x </a:t>
            </a:r>
          </a:p>
          <a:p>
            <a:pPr defTabSz="914400">
              <a:buFontTx/>
              <a:buChar char="•"/>
            </a:pPr>
            <a:r>
              <a:rPr lang="sl-SI" sz="2400" dirty="0">
                <a:solidFill>
                  <a:srgbClr val="6F664C"/>
                </a:solidFill>
                <a:latin typeface="Corbel" pitchFamily="34" charset="0"/>
              </a:rPr>
              <a:t>   </a:t>
            </a:r>
            <a:r>
              <a:rPr lang="sl-SI" sz="2400" dirty="0" err="1">
                <a:solidFill>
                  <a:srgbClr val="6F664C"/>
                </a:solidFill>
                <a:latin typeface="Corbel" pitchFamily="34" charset="0"/>
              </a:rPr>
              <a:t>nevropatska</a:t>
            </a:r>
            <a:r>
              <a:rPr lang="sl-SI" sz="2400" dirty="0">
                <a:solidFill>
                  <a:srgbClr val="6F664C"/>
                </a:solidFill>
                <a:latin typeface="Corbel" pitchFamily="34" charset="0"/>
              </a:rPr>
              <a:t> bolečina</a:t>
            </a:r>
          </a:p>
        </p:txBody>
      </p:sp>
      <p:sp>
        <p:nvSpPr>
          <p:cNvPr id="6" name="Desna puščica 5"/>
          <p:cNvSpPr/>
          <p:nvPr/>
        </p:nvSpPr>
        <p:spPr>
          <a:xfrm>
            <a:off x="4090591" y="5143171"/>
            <a:ext cx="798512" cy="57785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/>
          </a:p>
        </p:txBody>
      </p:sp>
      <p:sp>
        <p:nvSpPr>
          <p:cNvPr id="2" name="PoljeZBesedilom 1"/>
          <p:cNvSpPr txBox="1"/>
          <p:nvPr/>
        </p:nvSpPr>
        <p:spPr>
          <a:xfrm>
            <a:off x="5507420" y="5143171"/>
            <a:ext cx="3542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>
              <a:buFontTx/>
              <a:buNone/>
            </a:pPr>
            <a:r>
              <a:rPr lang="sl-SI" altLang="sl-SI" sz="2400" dirty="0">
                <a:solidFill>
                  <a:srgbClr val="FF0000"/>
                </a:solidFill>
              </a:rPr>
              <a:t>podkožna infuzija zdravil</a:t>
            </a:r>
          </a:p>
        </p:txBody>
      </p:sp>
    </p:spTree>
    <p:extLst>
      <p:ext uri="{BB962C8B-B14F-4D97-AF65-F5344CB8AC3E}">
        <p14:creationId xmlns:p14="http://schemas.microsoft.com/office/powerpoint/2010/main" val="388358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 idx="4294967295"/>
          </p:nvPr>
        </p:nvSpPr>
        <p:spPr>
          <a:xfrm>
            <a:off x="433388" y="612775"/>
            <a:ext cx="2125662" cy="2193925"/>
          </a:xfrm>
        </p:spPr>
        <p:txBody>
          <a:bodyPr wrap="square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altLang="sl-SI" sz="2400" smtClean="0">
                <a:solidFill>
                  <a:srgbClr val="00B050"/>
                </a:solidFill>
                <a:cs typeface="Arial" charset="0"/>
              </a:rPr>
              <a:t>g. Zorko</a:t>
            </a:r>
            <a:r>
              <a:rPr lang="sl-SI" altLang="sl-SI" sz="3200" smtClean="0">
                <a:solidFill>
                  <a:srgbClr val="00B050"/>
                </a:solidFill>
                <a:latin typeface="Calibri" pitchFamily="34" charset="0"/>
                <a:cs typeface="Arial" charset="0"/>
              </a:rPr>
              <a:t/>
            </a:r>
            <a:br>
              <a:rPr lang="sl-SI" altLang="sl-SI" sz="3200" smtClean="0">
                <a:solidFill>
                  <a:srgbClr val="00B050"/>
                </a:solidFill>
                <a:latin typeface="Calibri" pitchFamily="34" charset="0"/>
                <a:cs typeface="Arial" charset="0"/>
              </a:rPr>
            </a:br>
            <a:endParaRPr lang="sl-SI" sz="3200" smtClean="0"/>
          </a:p>
        </p:txBody>
      </p:sp>
      <p:sp>
        <p:nvSpPr>
          <p:cNvPr id="20482" name="Označba mesta besedila 6"/>
          <p:cNvSpPr>
            <a:spLocks noGrp="1"/>
          </p:cNvSpPr>
          <p:nvPr>
            <p:ph type="body" sz="half" idx="4294967295"/>
          </p:nvPr>
        </p:nvSpPr>
        <p:spPr>
          <a:xfrm>
            <a:off x="433388" y="3211513"/>
            <a:ext cx="2125662" cy="2560637"/>
          </a:xfrm>
        </p:spPr>
        <p:txBody>
          <a:bodyPr anchor="t"/>
          <a:lstStyle/>
          <a:p>
            <a:pPr marL="0" indent="0" eaLnBrk="1" hangingPunct="1">
              <a:lnSpc>
                <a:spcPct val="100000"/>
              </a:lnSpc>
              <a:buFont typeface="Wingdings 2" pitchFamily="18" charset="2"/>
              <a:buNone/>
            </a:pPr>
            <a:r>
              <a:rPr lang="sl-SI" sz="1800" smtClean="0">
                <a:solidFill>
                  <a:srgbClr val="FFFFFF"/>
                </a:solidFill>
              </a:rPr>
              <a:t>Rotacija opioida                        in poti vnosa</a:t>
            </a:r>
          </a:p>
        </p:txBody>
      </p:sp>
      <p:graphicFrame>
        <p:nvGraphicFramePr>
          <p:cNvPr id="25648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173264"/>
              </p:ext>
            </p:extLst>
          </p:nvPr>
        </p:nvGraphicFramePr>
        <p:xfrm>
          <a:off x="3903663" y="2771775"/>
          <a:ext cx="6734175" cy="1920876"/>
        </p:xfrm>
        <a:graphic>
          <a:graphicData uri="http://schemas.openxmlformats.org/drawingml/2006/table">
            <a:tbl>
              <a:tblPr/>
              <a:tblGrid>
                <a:gridCol w="1347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7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de-DE" alt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6F664C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F664C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P.O.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F664C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S.C., I.V.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F664C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EPIDUR.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F664C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SUBAR.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F664C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morfin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F664C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F664C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F664C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F664C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de-DE" altLang="sl-S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F664C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240 mg/dan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80 mg/dan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8 mg/dan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F664C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0,8 mg/dan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0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0238" y="320675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2800" dirty="0" smtClean="0">
                <a:solidFill>
                  <a:srgbClr val="339966"/>
                </a:solidFill>
                <a:latin typeface="Calibri" panose="020F0502020204030204" pitchFamily="34" charset="0"/>
              </a:rPr>
              <a:t>Tabela primerljivih odmerkov opioidov</a:t>
            </a:r>
            <a:endParaRPr lang="sl-SI" altLang="sl-SI" sz="2800" dirty="0">
              <a:solidFill>
                <a:srgbClr val="339966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12739" name="Group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144370"/>
              </p:ext>
            </p:extLst>
          </p:nvPr>
        </p:nvGraphicFramePr>
        <p:xfrm>
          <a:off x="1900237" y="1222375"/>
          <a:ext cx="8781788" cy="4010350"/>
        </p:xfrm>
        <a:graphic>
          <a:graphicData uri="http://schemas.openxmlformats.org/drawingml/2006/table">
            <a:tbl>
              <a:tblPr/>
              <a:tblGrid>
                <a:gridCol w="2344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7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6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60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0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60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54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9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Opioid</a:t>
                      </a:r>
                      <a:endParaRPr kumimoji="0" lang="de-DE" alt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Dnevni odmerek</a:t>
                      </a:r>
                      <a:endParaRPr kumimoji="0" lang="sl-SI" alt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tramadol (mg)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600</a:t>
                      </a: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max.odm</a:t>
                      </a: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600 mg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morfin</a:t>
                      </a: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 (mg)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</a:t>
                      </a:r>
                      <a:endParaRPr kumimoji="0" lang="de-DE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90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120</a:t>
                      </a:r>
                      <a:endParaRPr kumimoji="0" lang="de-DE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180</a:t>
                      </a:r>
                      <a:endParaRPr kumimoji="0" lang="de-DE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210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240</a:t>
                      </a:r>
                      <a:endParaRPr kumimoji="0" lang="de-DE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oksikodon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90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oksikodon/nalokson</a:t>
                      </a: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 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10/5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30/15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60/30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80/40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120/60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hidromorfon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4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16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24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28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32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fentanil TDS (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  <a:sym typeface="Symbol" pitchFamily="18" charset="2"/>
                        </a:rPr>
                        <a:t>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g/h)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MS Mincho" pitchFamily="49" charset="-128"/>
                        <a:cs typeface="Tahoma" pitchFamily="34" charset="0"/>
                        <a:sym typeface="Symbol" pitchFamily="18" charset="2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12,5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25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37,5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50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62,5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75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87,5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100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buprenorfin TDS (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  <a:sym typeface="Symbol" pitchFamily="18" charset="2"/>
                        </a:rPr>
                        <a:t>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g/h)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MS Mincho" pitchFamily="49" charset="-128"/>
                        <a:cs typeface="Tahoma" pitchFamily="34" charset="0"/>
                        <a:sym typeface="Symbol" pitchFamily="18" charset="2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35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52,5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70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105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t</a:t>
                      </a:r>
                      <a:r>
                        <a:rPr kumimoji="0" lang="de-DE" alt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apentadol (mg)</a:t>
                      </a:r>
                      <a:endParaRPr kumimoji="0" lang="de-DE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MS Mincho" pitchFamily="49" charset="-128"/>
                          <a:cs typeface="Tahoma" pitchFamily="34" charset="0"/>
                        </a:rPr>
                        <a:t>150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Tahoma" pitchFamily="34" charset="0"/>
                        </a:rPr>
                        <a:t>450</a:t>
                      </a: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max.odm</a:t>
                      </a:r>
                      <a:r>
                        <a:rPr kumimoji="0" lang="sl-SI" altLang="sl-SI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500 mg</a:t>
                      </a: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sl-S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Mincho" pitchFamily="49" charset="-128"/>
                        <a:cs typeface="Tahoma" pitchFamily="34" charset="0"/>
                      </a:endParaRPr>
                    </a:p>
                  </a:txBody>
                  <a:tcPr marL="91439" marR="91439" marT="45722" marB="4572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PoljeZBesedilom 1"/>
          <p:cNvSpPr txBox="1">
            <a:spLocks noChangeArrowheads="1"/>
          </p:cNvSpPr>
          <p:nvPr/>
        </p:nvSpPr>
        <p:spPr bwMode="auto">
          <a:xfrm>
            <a:off x="1625175" y="5392505"/>
            <a:ext cx="105668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dirty="0">
                <a:latin typeface="Corbel" pitchFamily="34" charset="0"/>
              </a:rPr>
              <a:t>70</a:t>
            </a:r>
            <a:r>
              <a:rPr lang="el-GR" dirty="0">
                <a:latin typeface="Corbel" pitchFamily="34" charset="0"/>
              </a:rPr>
              <a:t>μ</a:t>
            </a:r>
            <a:r>
              <a:rPr lang="sl-SI" dirty="0">
                <a:latin typeface="Corbel" pitchFamily="34" charset="0"/>
              </a:rPr>
              <a:t>g/h </a:t>
            </a:r>
            <a:r>
              <a:rPr lang="sl-SI" dirty="0" err="1">
                <a:latin typeface="Corbel" pitchFamily="34" charset="0"/>
              </a:rPr>
              <a:t>buprenorfina</a:t>
            </a:r>
            <a:r>
              <a:rPr lang="sl-SI" dirty="0">
                <a:latin typeface="Corbel" pitchFamily="34" charset="0"/>
              </a:rPr>
              <a:t> = </a:t>
            </a:r>
            <a:r>
              <a:rPr lang="sl-SI" dirty="0" smtClean="0">
                <a:latin typeface="Corbel" pitchFamily="34" charset="0"/>
              </a:rPr>
              <a:t>180 </a:t>
            </a:r>
            <a:r>
              <a:rPr lang="sl-SI" dirty="0">
                <a:latin typeface="Corbel" pitchFamily="34" charset="0"/>
              </a:rPr>
              <a:t>mg morfina per os</a:t>
            </a:r>
          </a:p>
          <a:p>
            <a:r>
              <a:rPr lang="sl-SI" dirty="0">
                <a:latin typeface="Corbel" pitchFamily="34" charset="0"/>
              </a:rPr>
              <a:t>EK MO 8 mg                  = 240 mg morfina per os</a:t>
            </a:r>
          </a:p>
          <a:p>
            <a:r>
              <a:rPr lang="sl-SI" dirty="0">
                <a:latin typeface="Corbel" pitchFamily="34" charset="0"/>
              </a:rPr>
              <a:t>---------------------------------------------------</a:t>
            </a:r>
          </a:p>
          <a:p>
            <a:r>
              <a:rPr lang="sl-SI" dirty="0">
                <a:latin typeface="Corbel" pitchFamily="34" charset="0"/>
              </a:rPr>
              <a:t>                                              </a:t>
            </a:r>
            <a:r>
              <a:rPr lang="sl-SI" dirty="0" smtClean="0">
                <a:latin typeface="Corbel" pitchFamily="34" charset="0"/>
              </a:rPr>
              <a:t>420 </a:t>
            </a:r>
            <a:r>
              <a:rPr lang="sl-SI" dirty="0">
                <a:latin typeface="Corbel" pitchFamily="34" charset="0"/>
              </a:rPr>
              <a:t>mg morfina na </a:t>
            </a:r>
            <a:r>
              <a:rPr lang="sl-SI" dirty="0" smtClean="0">
                <a:latin typeface="Corbel" pitchFamily="34" charset="0"/>
              </a:rPr>
              <a:t>dan/ 25% manjši odmerek = 315 mg         </a:t>
            </a:r>
            <a:r>
              <a:rPr lang="sl-SI" dirty="0" smtClean="0">
                <a:solidFill>
                  <a:srgbClr val="FF0000"/>
                </a:solidFill>
                <a:latin typeface="Corbel" pitchFamily="34" charset="0"/>
              </a:rPr>
              <a:t>1/3 </a:t>
            </a:r>
            <a:r>
              <a:rPr lang="sl-SI" dirty="0">
                <a:solidFill>
                  <a:srgbClr val="FF0000"/>
                </a:solidFill>
                <a:latin typeface="Corbel" pitchFamily="34" charset="0"/>
              </a:rPr>
              <a:t>= </a:t>
            </a:r>
            <a:r>
              <a:rPr lang="sl-SI" dirty="0" smtClean="0">
                <a:solidFill>
                  <a:srgbClr val="FF0000"/>
                </a:solidFill>
                <a:latin typeface="Corbel" pitchFamily="34" charset="0"/>
              </a:rPr>
              <a:t>105 mg MO </a:t>
            </a:r>
            <a:r>
              <a:rPr lang="sl-SI" dirty="0" err="1" smtClean="0">
                <a:solidFill>
                  <a:srgbClr val="FF0000"/>
                </a:solidFill>
                <a:latin typeface="Corbel" pitchFamily="34" charset="0"/>
              </a:rPr>
              <a:t>s.c</a:t>
            </a:r>
            <a:r>
              <a:rPr lang="sl-SI" dirty="0" smtClean="0">
                <a:solidFill>
                  <a:srgbClr val="FF0000"/>
                </a:solidFill>
                <a:latin typeface="Corbel" pitchFamily="34" charset="0"/>
              </a:rPr>
              <a:t>.</a:t>
            </a:r>
            <a:r>
              <a:rPr lang="sl-SI" dirty="0" smtClean="0">
                <a:latin typeface="Corbel" pitchFamily="34" charset="0"/>
              </a:rPr>
              <a:t> </a:t>
            </a:r>
            <a:endParaRPr lang="sl-SI" dirty="0">
              <a:latin typeface="Corbel" pitchFamily="34" charset="0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10607912" y="3012592"/>
            <a:ext cx="1584088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 defTabSz="914400">
              <a:spcBef>
                <a:spcPct val="20000"/>
              </a:spcBef>
            </a:pPr>
            <a:r>
              <a:rPr lang="sl-SI" altLang="sl-SI" sz="1200" dirty="0"/>
              <a:t>max.odm.160/80 mg</a:t>
            </a:r>
          </a:p>
        </p:txBody>
      </p:sp>
    </p:spTree>
    <p:extLst>
      <p:ext uri="{BB962C8B-B14F-4D97-AF65-F5344CB8AC3E}">
        <p14:creationId xmlns:p14="http://schemas.microsoft.com/office/powerpoint/2010/main" val="87159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6032" y="216877"/>
            <a:ext cx="2834640" cy="2377440"/>
          </a:xfrm>
        </p:spPr>
        <p:txBody>
          <a:bodyPr wrap="square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altLang="sl-SI" sz="2400" dirty="0" smtClean="0">
                <a:solidFill>
                  <a:srgbClr val="00B050"/>
                </a:solidFill>
              </a:rPr>
              <a:t>g. Zorko</a:t>
            </a:r>
          </a:p>
        </p:txBody>
      </p:sp>
      <p:sp>
        <p:nvSpPr>
          <p:cNvPr id="22530" name="Označba mesta besedila 3"/>
          <p:cNvSpPr>
            <a:spLocks noGrp="1"/>
          </p:cNvSpPr>
          <p:nvPr>
            <p:ph type="body" sz="half" idx="2"/>
          </p:nvPr>
        </p:nvSpPr>
        <p:spPr/>
        <p:txBody>
          <a:bodyPr anchor="t"/>
          <a:lstStyle/>
          <a:p>
            <a:pPr marL="0" indent="0" eaLnBrk="1" hangingPunct="1">
              <a:lnSpc>
                <a:spcPct val="100000"/>
              </a:lnSpc>
              <a:buFont typeface="Wingdings 2" pitchFamily="18" charset="2"/>
              <a:buNone/>
            </a:pPr>
            <a:r>
              <a:rPr lang="sl-SI" altLang="sl-SI" sz="1800" smtClean="0">
                <a:solidFill>
                  <a:srgbClr val="FFFFFF"/>
                </a:solidFill>
              </a:rPr>
              <a:t>Podkožna infuzija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4497388" y="612775"/>
            <a:ext cx="3598862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sl-SI" altLang="sl-SI" dirty="0" err="1" smtClean="0">
                <a:latin typeface="Comic Sans MS" pitchFamily="66" charset="0"/>
              </a:rPr>
              <a:t>morfinijev</a:t>
            </a:r>
            <a:r>
              <a:rPr lang="sl-SI" altLang="sl-SI" dirty="0" smtClean="0">
                <a:latin typeface="Comic Sans MS" pitchFamily="66" charset="0"/>
              </a:rPr>
              <a:t> sulfat 100 </a:t>
            </a:r>
            <a:r>
              <a:rPr lang="sl-SI" altLang="sl-SI" dirty="0">
                <a:latin typeface="Comic Sans MS" pitchFamily="66" charset="0"/>
              </a:rPr>
              <a:t>mg</a:t>
            </a:r>
          </a:p>
          <a:p>
            <a:pPr>
              <a:lnSpc>
                <a:spcPct val="150000"/>
              </a:lnSpc>
            </a:pPr>
            <a:r>
              <a:rPr lang="sl-SI" altLang="sl-SI" dirty="0" err="1" smtClean="0">
                <a:latin typeface="Comic Sans MS" pitchFamily="66" charset="0"/>
              </a:rPr>
              <a:t>ketamin</a:t>
            </a:r>
            <a:r>
              <a:rPr lang="sl-SI" altLang="sl-SI" dirty="0" smtClean="0">
                <a:latin typeface="Comic Sans MS" pitchFamily="66" charset="0"/>
              </a:rPr>
              <a:t> </a:t>
            </a:r>
            <a:r>
              <a:rPr lang="sl-SI" altLang="sl-SI" dirty="0">
                <a:latin typeface="Comic Sans MS" pitchFamily="66" charset="0"/>
              </a:rPr>
              <a:t>25 mg</a:t>
            </a:r>
          </a:p>
          <a:p>
            <a:pPr>
              <a:lnSpc>
                <a:spcPct val="150000"/>
              </a:lnSpc>
            </a:pPr>
            <a:r>
              <a:rPr lang="sl-SI" altLang="sl-SI" dirty="0">
                <a:latin typeface="Comic Sans MS" pitchFamily="66" charset="0"/>
              </a:rPr>
              <a:t>10%lidokain 12 ml</a:t>
            </a:r>
          </a:p>
          <a:p>
            <a:pPr>
              <a:lnSpc>
                <a:spcPct val="150000"/>
              </a:lnSpc>
            </a:pPr>
            <a:r>
              <a:rPr lang="sl-SI" altLang="sl-SI" dirty="0" err="1" smtClean="0">
                <a:latin typeface="Comic Sans MS" pitchFamily="66" charset="0"/>
              </a:rPr>
              <a:t>deksametazon</a:t>
            </a:r>
            <a:r>
              <a:rPr lang="sl-SI" altLang="sl-SI" dirty="0" smtClean="0">
                <a:latin typeface="Comic Sans MS" pitchFamily="66" charset="0"/>
              </a:rPr>
              <a:t> </a:t>
            </a:r>
            <a:r>
              <a:rPr lang="sl-SI" altLang="sl-SI" dirty="0">
                <a:latin typeface="Comic Sans MS" pitchFamily="66" charset="0"/>
              </a:rPr>
              <a:t>8 mg</a:t>
            </a:r>
          </a:p>
          <a:p>
            <a:pPr>
              <a:lnSpc>
                <a:spcPct val="150000"/>
              </a:lnSpc>
            </a:pPr>
            <a:r>
              <a:rPr lang="sl-SI" altLang="sl-SI" dirty="0" err="1" smtClean="0">
                <a:latin typeface="Comic Sans MS" pitchFamily="66" charset="0"/>
              </a:rPr>
              <a:t>haloperidol</a:t>
            </a:r>
            <a:r>
              <a:rPr lang="sl-SI" altLang="sl-SI" dirty="0" smtClean="0">
                <a:latin typeface="Comic Sans MS" pitchFamily="66" charset="0"/>
              </a:rPr>
              <a:t> </a:t>
            </a:r>
            <a:r>
              <a:rPr lang="sl-SI" altLang="sl-SI" dirty="0">
                <a:latin typeface="Comic Sans MS" pitchFamily="66" charset="0"/>
              </a:rPr>
              <a:t>5 mg</a:t>
            </a:r>
          </a:p>
          <a:p>
            <a:pPr>
              <a:lnSpc>
                <a:spcPct val="150000"/>
              </a:lnSpc>
            </a:pPr>
            <a:r>
              <a:rPr lang="sl-SI" altLang="sl-SI" dirty="0" smtClean="0">
                <a:latin typeface="Comic Sans MS" pitchFamily="66" charset="0"/>
              </a:rPr>
              <a:t>fiziološka </a:t>
            </a:r>
            <a:r>
              <a:rPr lang="sl-SI" altLang="sl-SI" dirty="0">
                <a:latin typeface="Comic Sans MS" pitchFamily="66" charset="0"/>
              </a:rPr>
              <a:t>raztopina do 48 ml</a:t>
            </a:r>
          </a:p>
          <a:p>
            <a:pPr>
              <a:lnSpc>
                <a:spcPct val="150000"/>
              </a:lnSpc>
            </a:pPr>
            <a:r>
              <a:rPr lang="sl-SI" altLang="sl-SI" dirty="0">
                <a:latin typeface="Comic Sans MS" pitchFamily="66" charset="0"/>
              </a:rPr>
              <a:t>----------------------------------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Comic Sans MS" pitchFamily="66" charset="0"/>
              </a:rPr>
              <a:t>Da </a:t>
            </a:r>
            <a:r>
              <a:rPr lang="sl-SI" altLang="sl-SI" dirty="0" err="1">
                <a:latin typeface="Comic Sans MS" pitchFamily="66" charset="0"/>
              </a:rPr>
              <a:t>tal.dos</a:t>
            </a:r>
            <a:r>
              <a:rPr lang="sl-SI" altLang="sl-SI" dirty="0">
                <a:latin typeface="Comic Sans MS" pitchFamily="66" charset="0"/>
              </a:rPr>
              <a:t>. No. V (</a:t>
            </a:r>
            <a:r>
              <a:rPr lang="sl-SI" altLang="sl-SI" dirty="0" err="1">
                <a:latin typeface="Comic Sans MS" pitchFamily="66" charset="0"/>
              </a:rPr>
              <a:t>quinque</a:t>
            </a:r>
            <a:r>
              <a:rPr lang="sl-SI" altLang="sl-SI" dirty="0">
                <a:latin typeface="Comic Sans MS" pitchFamily="66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sl-SI" altLang="sl-SI" sz="1600" dirty="0">
                <a:latin typeface="Comic Sans MS" pitchFamily="66" charset="0"/>
              </a:rPr>
              <a:t>5 dnevna </a:t>
            </a:r>
            <a:r>
              <a:rPr lang="sl-SI" altLang="sl-SI" sz="1600" dirty="0" err="1">
                <a:latin typeface="Comic Sans MS" pitchFamily="66" charset="0"/>
              </a:rPr>
              <a:t>analgetska</a:t>
            </a:r>
            <a:r>
              <a:rPr lang="sl-SI" altLang="sl-SI" sz="1600" dirty="0">
                <a:latin typeface="Comic Sans MS" pitchFamily="66" charset="0"/>
              </a:rPr>
              <a:t> mešanica za črpalko s pretokom 2 ml/uro</a:t>
            </a:r>
          </a:p>
          <a:p>
            <a:pPr>
              <a:lnSpc>
                <a:spcPct val="150000"/>
              </a:lnSpc>
            </a:pPr>
            <a:endParaRPr lang="sl-SI" altLang="sl-SI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sl-SI" altLang="sl-SI" dirty="0">
              <a:latin typeface="Comic Sans MS" pitchFamily="66" charset="0"/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4305300" y="5876925"/>
            <a:ext cx="6923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 b="1">
                <a:solidFill>
                  <a:srgbClr val="00B050"/>
                </a:solidFill>
                <a:latin typeface="Calibri" pitchFamily="34" charset="0"/>
              </a:rPr>
              <a:t>Navodilo za bolnika, zdravnika in patronažno sestro!!!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6581775" y="4797425"/>
            <a:ext cx="4105275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sl-SI" sz="2000" dirty="0">
                <a:latin typeface="Calibri" pitchFamily="34" charset="0"/>
              </a:rPr>
              <a:t>+</a:t>
            </a:r>
            <a:r>
              <a:rPr lang="sl-SI" altLang="sl-SI" sz="20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sl-SI" altLang="sl-SI" sz="2000" dirty="0">
                <a:latin typeface="Calibri" pitchFamily="34" charset="0"/>
              </a:rPr>
              <a:t>  </a:t>
            </a:r>
            <a:r>
              <a:rPr lang="sl-SI" altLang="sl-SI" sz="1600" dirty="0" smtClean="0">
                <a:latin typeface="Comic Sans MS" pitchFamily="66" charset="0"/>
              </a:rPr>
              <a:t>10 </a:t>
            </a:r>
            <a:r>
              <a:rPr lang="sl-SI" altLang="sl-SI" sz="1600" dirty="0">
                <a:latin typeface="Comic Sans MS" pitchFamily="66" charset="0"/>
              </a:rPr>
              <a:t>mg morfina pp </a:t>
            </a:r>
            <a:r>
              <a:rPr lang="sl-SI" altLang="sl-SI" sz="1600" dirty="0" err="1">
                <a:latin typeface="Comic Sans MS" pitchFamily="66" charset="0"/>
              </a:rPr>
              <a:t>s.c</a:t>
            </a:r>
            <a:r>
              <a:rPr lang="sl-SI" altLang="sl-SI" sz="1600" dirty="0">
                <a:latin typeface="Comic Sans MS" pitchFamily="66" charset="0"/>
              </a:rPr>
              <a:t>. !!! (titracija)</a:t>
            </a:r>
          </a:p>
          <a:p>
            <a:pPr>
              <a:spcBef>
                <a:spcPct val="50000"/>
              </a:spcBef>
            </a:pPr>
            <a:r>
              <a:rPr lang="sl-SI" altLang="sl-SI" sz="1600" dirty="0">
                <a:latin typeface="Comic Sans MS" pitchFamily="66" charset="0"/>
              </a:rPr>
              <a:t>+   2,5 mg </a:t>
            </a:r>
            <a:r>
              <a:rPr lang="sl-SI" altLang="sl-SI" sz="1600" dirty="0" err="1">
                <a:latin typeface="Comic Sans MS" pitchFamily="66" charset="0"/>
              </a:rPr>
              <a:t>haloperidola</a:t>
            </a:r>
            <a:r>
              <a:rPr lang="sl-SI" altLang="sl-SI" sz="1600" dirty="0">
                <a:latin typeface="Comic Sans MS" pitchFamily="66" charset="0"/>
              </a:rPr>
              <a:t> pp </a:t>
            </a:r>
            <a:r>
              <a:rPr lang="sl-SI" altLang="sl-SI" sz="1600" dirty="0" err="1">
                <a:latin typeface="Comic Sans MS" pitchFamily="66" charset="0"/>
              </a:rPr>
              <a:t>s.c</a:t>
            </a:r>
            <a:r>
              <a:rPr lang="sl-SI" altLang="sl-SI" sz="1600" dirty="0">
                <a:latin typeface="Comic Sans MS" pitchFamily="66" charset="0"/>
              </a:rPr>
              <a:t>.</a:t>
            </a:r>
          </a:p>
        </p:txBody>
      </p:sp>
      <p:sp>
        <p:nvSpPr>
          <p:cNvPr id="22534" name="PoljeZBesedilom 4"/>
          <p:cNvSpPr txBox="1">
            <a:spLocks noChangeArrowheads="1"/>
          </p:cNvSpPr>
          <p:nvPr/>
        </p:nvSpPr>
        <p:spPr bwMode="auto">
          <a:xfrm>
            <a:off x="3679825" y="623888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altLang="sl-SI" sz="2000">
                <a:latin typeface="Corbel" pitchFamily="34" charset="0"/>
              </a:rPr>
              <a:t>Rp./</a:t>
            </a:r>
          </a:p>
        </p:txBody>
      </p:sp>
    </p:spTree>
    <p:extLst>
      <p:ext uri="{BB962C8B-B14F-4D97-AF65-F5344CB8AC3E}">
        <p14:creationId xmlns:p14="http://schemas.microsoft.com/office/powerpoint/2010/main" val="391261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4"/>
          <p:cNvPicPr>
            <a:picLocks noChangeAspect="1" noChangeArrowheads="1"/>
          </p:cNvPicPr>
          <p:nvPr/>
        </p:nvPicPr>
        <p:blipFill>
          <a:blip r:embed="rId2">
            <a:lum bright="-6000" contrast="-12000"/>
          </a:blip>
          <a:srcRect/>
          <a:stretch>
            <a:fillRect/>
          </a:stretch>
        </p:blipFill>
        <p:spPr bwMode="auto">
          <a:xfrm>
            <a:off x="4491038" y="3232150"/>
            <a:ext cx="1820862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6032" y="47943"/>
            <a:ext cx="2834640" cy="2377440"/>
          </a:xfrm>
        </p:spPr>
        <p:txBody>
          <a:bodyPr wrap="square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sz="2400" dirty="0" smtClean="0">
                <a:solidFill>
                  <a:srgbClr val="009900"/>
                </a:solidFill>
              </a:rPr>
              <a:t>g. Zorko</a:t>
            </a:r>
            <a:r>
              <a:rPr lang="sl-SI" sz="2400" dirty="0" smtClean="0"/>
              <a:t> </a:t>
            </a:r>
          </a:p>
        </p:txBody>
      </p:sp>
      <p:pic>
        <p:nvPicPr>
          <p:cNvPr id="24580" name="Picture 2" descr="Role of Hypodermoclysis in Clinical Care | Perspectives of the ASHA Special  Interest Groups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252016" y="2641688"/>
            <a:ext cx="2686050" cy="1704975"/>
          </a:xfrm>
        </p:spPr>
      </p:pic>
      <p:sp>
        <p:nvSpPr>
          <p:cNvPr id="24579" name="Označba mesta besedila 3"/>
          <p:cNvSpPr>
            <a:spLocks noGrp="1"/>
          </p:cNvSpPr>
          <p:nvPr>
            <p:ph type="body" sz="half" idx="2"/>
          </p:nvPr>
        </p:nvSpPr>
        <p:spPr/>
        <p:txBody>
          <a:bodyPr anchor="t"/>
          <a:lstStyle/>
          <a:p>
            <a:pPr marL="0" indent="0" eaLnBrk="1" hangingPunct="1">
              <a:lnSpc>
                <a:spcPct val="100000"/>
              </a:lnSpc>
              <a:buFont typeface="Wingdings 2" pitchFamily="18" charset="2"/>
              <a:buNone/>
            </a:pPr>
            <a:r>
              <a:rPr lang="sl-SI" sz="1800" dirty="0" smtClean="0">
                <a:solidFill>
                  <a:srgbClr val="FFFFFF"/>
                </a:solidFill>
              </a:rPr>
              <a:t>Zamenjava epiduralne aplikacije in trans-dermalnega obliža v podkožno infuzijo zdravil</a:t>
            </a:r>
          </a:p>
        </p:txBody>
      </p:sp>
      <p:pic>
        <p:nvPicPr>
          <p:cNvPr id="24581" name="Picture 6" descr="Fentanyl - Wikiwan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52950" y="1236663"/>
            <a:ext cx="166687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Raven povezovalnik 9"/>
          <p:cNvCxnSpPr/>
          <p:nvPr/>
        </p:nvCxnSpPr>
        <p:spPr>
          <a:xfrm flipH="1">
            <a:off x="4064000" y="1597025"/>
            <a:ext cx="2606675" cy="324802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ovezovalnik 11"/>
          <p:cNvCxnSpPr/>
          <p:nvPr/>
        </p:nvCxnSpPr>
        <p:spPr>
          <a:xfrm>
            <a:off x="3973513" y="1692275"/>
            <a:ext cx="2816225" cy="305911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esna puščica 13"/>
          <p:cNvSpPr/>
          <p:nvPr/>
        </p:nvSpPr>
        <p:spPr>
          <a:xfrm>
            <a:off x="7021513" y="3384550"/>
            <a:ext cx="798512" cy="57785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/>
          </a:p>
        </p:txBody>
      </p:sp>
      <p:sp>
        <p:nvSpPr>
          <p:cNvPr id="3" name="PoljeZBesedilom 2"/>
          <p:cNvSpPr txBox="1"/>
          <p:nvPr/>
        </p:nvSpPr>
        <p:spPr>
          <a:xfrm>
            <a:off x="8415583" y="4751388"/>
            <a:ext cx="2522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 smtClean="0"/>
              <a:t>+ </a:t>
            </a:r>
            <a:r>
              <a:rPr lang="sl-SI" dirty="0" smtClean="0"/>
              <a:t>MO per os / </a:t>
            </a:r>
            <a:r>
              <a:rPr lang="sl-SI" dirty="0" err="1" smtClean="0"/>
              <a:t>s.c</a:t>
            </a:r>
            <a:r>
              <a:rPr lang="sl-SI" dirty="0" smtClean="0"/>
              <a:t>. pp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5949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Hvala za pozornost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820" y="761030"/>
            <a:ext cx="7952412" cy="5323247"/>
          </a:xfrm>
          <a:prstGeom prst="rect">
            <a:avLst/>
          </a:prstGeom>
          <a:ln w="5715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363511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5588" y="239713"/>
            <a:ext cx="2835275" cy="23764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l-SI" sz="2400" smtClean="0">
                <a:solidFill>
                  <a:srgbClr val="009900"/>
                </a:solidFill>
              </a:rPr>
              <a:t>g. Tomaž</a:t>
            </a:r>
          </a:p>
        </p:txBody>
      </p:sp>
      <p:sp>
        <p:nvSpPr>
          <p:cNvPr id="15362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55588" y="3494088"/>
            <a:ext cx="2835275" cy="2322512"/>
          </a:xfrm>
        </p:spPr>
        <p:txBody>
          <a:bodyPr/>
          <a:lstStyle/>
          <a:p>
            <a:pPr eaLnBrk="1" hangingPunct="1"/>
            <a:r>
              <a:rPr lang="sl-SI" sz="1800" dirty="0" smtClean="0"/>
              <a:t>Titracija dnevnih odmerkov zdravil z bolusi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718789" y="933768"/>
            <a:ext cx="7315200" cy="5120640"/>
          </a:xfrm>
        </p:spPr>
        <p:txBody>
          <a:bodyPr/>
          <a:lstStyle/>
          <a:p>
            <a:r>
              <a:rPr lang="sl-SI" dirty="0"/>
              <a:t>morfin 5 mg / 4 ure + pp </a:t>
            </a:r>
            <a:r>
              <a:rPr lang="sl-SI" dirty="0" err="1"/>
              <a:t>s.c</a:t>
            </a:r>
            <a:r>
              <a:rPr lang="sl-SI" dirty="0" smtClean="0"/>
              <a:t>. (potreboval 6X)</a:t>
            </a:r>
          </a:p>
          <a:p>
            <a:r>
              <a:rPr lang="sl-SI" dirty="0" err="1" smtClean="0"/>
              <a:t>deksametazon</a:t>
            </a:r>
            <a:r>
              <a:rPr lang="sl-SI" dirty="0" smtClean="0"/>
              <a:t>  </a:t>
            </a:r>
            <a:r>
              <a:rPr lang="sl-SI" dirty="0"/>
              <a:t>4 mg / 12 ur  + pp </a:t>
            </a:r>
            <a:r>
              <a:rPr lang="sl-SI" dirty="0" err="1"/>
              <a:t>s.c</a:t>
            </a:r>
            <a:r>
              <a:rPr lang="sl-SI" dirty="0"/>
              <a:t>. </a:t>
            </a:r>
            <a:endParaRPr lang="sl-SI" dirty="0" smtClean="0"/>
          </a:p>
          <a:p>
            <a:r>
              <a:rPr lang="sl-SI" dirty="0" err="1" smtClean="0"/>
              <a:t>midazolam</a:t>
            </a:r>
            <a:r>
              <a:rPr lang="sl-SI" dirty="0" smtClean="0"/>
              <a:t> </a:t>
            </a:r>
            <a:r>
              <a:rPr lang="sl-SI" dirty="0"/>
              <a:t>2,5 mg  </a:t>
            </a:r>
            <a:r>
              <a:rPr lang="sl-SI" dirty="0" smtClean="0"/>
              <a:t>pp </a:t>
            </a:r>
            <a:r>
              <a:rPr lang="sl-SI" dirty="0" err="1"/>
              <a:t>s.c</a:t>
            </a:r>
            <a:r>
              <a:rPr lang="sl-SI" dirty="0"/>
              <a:t>.                                                                              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0412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5588" y="239713"/>
            <a:ext cx="2835275" cy="23764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l-SI" sz="2400" smtClean="0">
                <a:solidFill>
                  <a:srgbClr val="009900"/>
                </a:solidFill>
              </a:rPr>
              <a:t>g. Tomaž</a:t>
            </a:r>
          </a:p>
        </p:txBody>
      </p:sp>
      <p:sp>
        <p:nvSpPr>
          <p:cNvPr id="15362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55588" y="3494088"/>
            <a:ext cx="2835275" cy="2322512"/>
          </a:xfrm>
        </p:spPr>
        <p:txBody>
          <a:bodyPr/>
          <a:lstStyle/>
          <a:p>
            <a:pPr eaLnBrk="1" hangingPunct="1"/>
            <a:r>
              <a:rPr lang="sl-SI" sz="1800" smtClean="0"/>
              <a:t>Podkožna infuzija</a:t>
            </a:r>
          </a:p>
        </p:txBody>
      </p:sp>
      <p:sp>
        <p:nvSpPr>
          <p:cNvPr id="15363" name="PoljeZBesedilom 4"/>
          <p:cNvSpPr txBox="1">
            <a:spLocks noChangeArrowheads="1"/>
          </p:cNvSpPr>
          <p:nvPr/>
        </p:nvSpPr>
        <p:spPr bwMode="auto">
          <a:xfrm>
            <a:off x="4095750" y="733425"/>
            <a:ext cx="611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altLang="sl-SI" sz="2000">
                <a:latin typeface="Corbel" pitchFamily="34" charset="0"/>
              </a:rPr>
              <a:t>Rp./</a:t>
            </a:r>
          </a:p>
        </p:txBody>
      </p:sp>
      <p:sp>
        <p:nvSpPr>
          <p:cNvPr id="8" name="Text Box 4"/>
          <p:cNvSpPr>
            <a:spLocks noGrp="1" noChangeArrowheads="1"/>
          </p:cNvSpPr>
          <p:nvPr>
            <p:ph idx="1"/>
          </p:nvPr>
        </p:nvSpPr>
        <p:spPr>
          <a:xfrm>
            <a:off x="4402138" y="1601261"/>
            <a:ext cx="7315200" cy="3785652"/>
          </a:xfrm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sl-SI" altLang="sl-SI" sz="18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morfinijev</a:t>
            </a: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sulfat 30 mg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sl-SI" altLang="sl-SI" sz="18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deksametazon</a:t>
            </a: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8 mg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sl-SI" altLang="sl-SI" sz="18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midazolam</a:t>
            </a: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5 mg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fiziološka raztopina do 48 ml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----------------------------------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Da </a:t>
            </a:r>
            <a:r>
              <a:rPr lang="sl-SI" altLang="sl-SI" sz="18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tal.dos</a:t>
            </a: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. No. V (</a:t>
            </a:r>
            <a:r>
              <a:rPr lang="sl-SI" altLang="sl-SI" sz="18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quinque</a:t>
            </a:r>
            <a:r>
              <a:rPr lang="sl-SI" altLang="sl-SI" sz="18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)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sl-SI" altLang="sl-SI" sz="16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5 dnevna </a:t>
            </a:r>
            <a:r>
              <a:rPr lang="sl-SI" altLang="sl-SI" sz="1600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analgetska</a:t>
            </a:r>
            <a:r>
              <a:rPr lang="sl-SI" altLang="sl-SI" sz="1600" dirty="0" smtClean="0">
                <a:solidFill>
                  <a:schemeClr val="tx1"/>
                </a:solidFill>
                <a:latin typeface="Comic Sans MS" pitchFamily="66" charset="0"/>
                <a:cs typeface="Arial" charset="0"/>
              </a:rPr>
              <a:t> mešanica za črpalko s pretokom 2 ml/uro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endParaRPr lang="sl-SI" altLang="sl-SI" sz="1800" dirty="0" smtClean="0">
              <a:solidFill>
                <a:schemeClr val="tx1"/>
              </a:solidFill>
              <a:latin typeface="Comic Sans MS" pitchFamily="66" charset="0"/>
              <a:cs typeface="Arial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sl-SI" altLang="sl-SI" sz="1800" dirty="0" smtClean="0">
              <a:solidFill>
                <a:schemeClr val="tx1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89725" y="5084763"/>
            <a:ext cx="4105275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sl-SI" sz="2000">
                <a:latin typeface="Calibri" pitchFamily="34" charset="0"/>
              </a:rPr>
              <a:t>+</a:t>
            </a:r>
            <a:r>
              <a:rPr lang="sl-SI" altLang="sl-SI" sz="200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sl-SI" altLang="sl-SI" sz="2000">
                <a:latin typeface="Calibri" pitchFamily="34" charset="0"/>
              </a:rPr>
              <a:t>  </a:t>
            </a:r>
            <a:r>
              <a:rPr lang="sl-SI" altLang="sl-SI" sz="1600">
                <a:latin typeface="Comic Sans MS" pitchFamily="66" charset="0"/>
              </a:rPr>
              <a:t>5 mg morfina pp s.c. (titracija)</a:t>
            </a:r>
          </a:p>
          <a:p>
            <a:pPr>
              <a:spcBef>
                <a:spcPct val="50000"/>
              </a:spcBef>
              <a:buFont typeface="Wingdings 2" pitchFamily="18" charset="2"/>
              <a:buNone/>
            </a:pPr>
            <a:r>
              <a:rPr lang="sl-SI" altLang="sl-SI" sz="1600">
                <a:latin typeface="Comic Sans MS" pitchFamily="66" charset="0"/>
              </a:rPr>
              <a:t>+   2,5 mg midazolama pp s.c. (titracija)</a:t>
            </a:r>
          </a:p>
          <a:p>
            <a:pPr>
              <a:spcBef>
                <a:spcPct val="50000"/>
              </a:spcBef>
            </a:pPr>
            <a:endParaRPr lang="sl-SI" altLang="sl-SI" sz="1600">
              <a:latin typeface="Comic Sans MS" pitchFamily="66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402138" y="6059488"/>
            <a:ext cx="6923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 b="1">
                <a:solidFill>
                  <a:srgbClr val="00B050"/>
                </a:solidFill>
                <a:latin typeface="Calibri" pitchFamily="34" charset="0"/>
              </a:rPr>
              <a:t>Navodilo za bolnika, zdravnika in patronažno sestro!!!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71475" y="123825"/>
            <a:ext cx="2835275" cy="237648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l-SI" sz="2400" smtClean="0">
                <a:solidFill>
                  <a:srgbClr val="009900"/>
                </a:solidFill>
              </a:rPr>
              <a:t>g. Tomaž</a:t>
            </a:r>
          </a:p>
        </p:txBody>
      </p:sp>
      <p:sp>
        <p:nvSpPr>
          <p:cNvPr id="16386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55588" y="3494088"/>
            <a:ext cx="2835275" cy="2322512"/>
          </a:xfrm>
        </p:spPr>
        <p:txBody>
          <a:bodyPr/>
          <a:lstStyle/>
          <a:p>
            <a:pPr eaLnBrk="1" hangingPunct="1"/>
            <a:r>
              <a:rPr lang="sl-SI" sz="1800" smtClean="0"/>
              <a:t>Zamenjava redne bolusne</a:t>
            </a:r>
            <a:r>
              <a:rPr lang="sl-SI" sz="1800" dirty="0" smtClean="0"/>
              <a:t> aplikacije zdravil  v podkožno infuzijo zdravil</a:t>
            </a:r>
          </a:p>
        </p:txBody>
      </p:sp>
      <p:pic>
        <p:nvPicPr>
          <p:cNvPr id="16387" name="Picture 2" descr="Kako uporabiti podkožno injekcijo | Rešitve | April 2021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0" y="1338263"/>
            <a:ext cx="2686050" cy="1992312"/>
          </a:xfrm>
          <a:solidFill>
            <a:schemeClr val="bg1"/>
          </a:solidFill>
        </p:spPr>
      </p:pic>
      <p:sp>
        <p:nvSpPr>
          <p:cNvPr id="5" name="Pravokotnik 4"/>
          <p:cNvSpPr/>
          <p:nvPr/>
        </p:nvSpPr>
        <p:spPr>
          <a:xfrm>
            <a:off x="4581525" y="3041650"/>
            <a:ext cx="2784475" cy="293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dirty="0">
                <a:solidFill>
                  <a:schemeClr val="tx1"/>
                </a:solidFill>
              </a:rPr>
              <a:t>Mo 5 mg/</a:t>
            </a:r>
            <a:r>
              <a:rPr lang="sl-SI" b="1" dirty="0">
                <a:solidFill>
                  <a:schemeClr val="tx1"/>
                </a:solidFill>
              </a:rPr>
              <a:t>4h + pp</a:t>
            </a:r>
            <a:endParaRPr lang="sl-SI" b="1" dirty="0"/>
          </a:p>
        </p:txBody>
      </p:sp>
      <p:sp>
        <p:nvSpPr>
          <p:cNvPr id="8" name="Desna puščica 7"/>
          <p:cNvSpPr/>
          <p:nvPr/>
        </p:nvSpPr>
        <p:spPr>
          <a:xfrm>
            <a:off x="7683500" y="2916238"/>
            <a:ext cx="798512" cy="57785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/>
          </a:p>
        </p:txBody>
      </p:sp>
      <p:sp>
        <p:nvSpPr>
          <p:cNvPr id="16391" name="PoljeZBesedilom 8"/>
          <p:cNvSpPr txBox="1">
            <a:spLocks noChangeArrowheads="1"/>
          </p:cNvSpPr>
          <p:nvPr/>
        </p:nvSpPr>
        <p:spPr bwMode="auto">
          <a:xfrm>
            <a:off x="8864600" y="833438"/>
            <a:ext cx="1187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dirty="0"/>
              <a:t>kasneje</a:t>
            </a:r>
          </a:p>
        </p:txBody>
      </p:sp>
      <p:pic>
        <p:nvPicPr>
          <p:cNvPr id="16392" name="Picture 2" descr="Role of Hypodermoclysis in Clinical Care | Perspectives of the ASHA Special  Interest Group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4088" y="1312069"/>
            <a:ext cx="268605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2" descr="Kako uporabiti podkožno injekcijo | Rešitve | April 20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23299" y="3338578"/>
            <a:ext cx="2493594" cy="184950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2" name="Pravokotnik 11"/>
          <p:cNvSpPr/>
          <p:nvPr/>
        </p:nvSpPr>
        <p:spPr>
          <a:xfrm>
            <a:off x="8629651" y="4892806"/>
            <a:ext cx="2630487" cy="295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dirty="0" smtClean="0">
                <a:solidFill>
                  <a:schemeClr val="tx1"/>
                </a:solidFill>
              </a:rPr>
              <a:t>+ MO </a:t>
            </a:r>
            <a:r>
              <a:rPr lang="sl-SI" dirty="0">
                <a:solidFill>
                  <a:schemeClr val="tx1"/>
                </a:solidFill>
              </a:rPr>
              <a:t>5 mg </a:t>
            </a:r>
            <a:r>
              <a:rPr lang="sl-SI" dirty="0" err="1" smtClean="0">
                <a:solidFill>
                  <a:schemeClr val="tx1"/>
                </a:solidFill>
              </a:rPr>
              <a:t>s.c</a:t>
            </a:r>
            <a:r>
              <a:rPr lang="sl-SI" dirty="0" smtClean="0">
                <a:solidFill>
                  <a:schemeClr val="tx1"/>
                </a:solidFill>
              </a:rPr>
              <a:t>. </a:t>
            </a:r>
            <a:r>
              <a:rPr lang="sl-SI" b="1" dirty="0" smtClean="0">
                <a:solidFill>
                  <a:schemeClr val="tx1"/>
                </a:solidFill>
              </a:rPr>
              <a:t>pp</a:t>
            </a:r>
            <a:endParaRPr lang="sl-SI" b="1" dirty="0"/>
          </a:p>
        </p:txBody>
      </p:sp>
      <p:sp>
        <p:nvSpPr>
          <p:cNvPr id="16396" name="PoljeZBesedilom 8"/>
          <p:cNvSpPr txBox="1">
            <a:spLocks noChangeArrowheads="1"/>
          </p:cNvSpPr>
          <p:nvPr/>
        </p:nvSpPr>
        <p:spPr bwMode="auto">
          <a:xfrm>
            <a:off x="5334000" y="752475"/>
            <a:ext cx="1187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12 ur</a:t>
            </a:r>
          </a:p>
        </p:txBody>
      </p:sp>
      <p:cxnSp>
        <p:nvCxnSpPr>
          <p:cNvPr id="4" name="Raven povezovalnik 3"/>
          <p:cNvCxnSpPr/>
          <p:nvPr/>
        </p:nvCxnSpPr>
        <p:spPr>
          <a:xfrm flipV="1">
            <a:off x="4525963" y="1201738"/>
            <a:ext cx="2840037" cy="197636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ovezovalnik 6"/>
          <p:cNvCxnSpPr/>
          <p:nvPr/>
        </p:nvCxnSpPr>
        <p:spPr>
          <a:xfrm>
            <a:off x="4572000" y="1120775"/>
            <a:ext cx="2686050" cy="2113079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Slika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5963" y="3602155"/>
            <a:ext cx="2820010" cy="1794552"/>
          </a:xfrm>
          <a:prstGeom prst="rect">
            <a:avLst/>
          </a:prstGeom>
        </p:spPr>
      </p:pic>
      <p:sp>
        <p:nvSpPr>
          <p:cNvPr id="6" name="Zaobljeni pravokotnik 5"/>
          <p:cNvSpPr/>
          <p:nvPr/>
        </p:nvSpPr>
        <p:spPr>
          <a:xfrm>
            <a:off x="4364037" y="1122974"/>
            <a:ext cx="3101975" cy="4545833"/>
          </a:xfrm>
          <a:prstGeom prst="round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85863" y="0"/>
            <a:ext cx="7315200" cy="32559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z="3600" dirty="0" smtClean="0"/>
              <a:t>Iz peroralnega zdravljenja bolečine                       v podkožno infuzijo zdravil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10752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00997" y="0"/>
            <a:ext cx="2834640" cy="2377440"/>
          </a:xfrm>
        </p:spPr>
        <p:txBody>
          <a:bodyPr/>
          <a:lstStyle/>
          <a:p>
            <a:r>
              <a:rPr lang="sl-SI" dirty="0" err="1" smtClean="0"/>
              <a:t>p.o</a:t>
            </a:r>
            <a:r>
              <a:rPr lang="sl-SI" dirty="0" smtClean="0"/>
              <a:t>. / </a:t>
            </a:r>
            <a:r>
              <a:rPr lang="sl-SI" dirty="0" err="1" smtClean="0"/>
              <a:t>s.c</a:t>
            </a:r>
            <a:r>
              <a:rPr lang="sl-SI" dirty="0" smtClean="0"/>
              <a:t>. inf</a:t>
            </a:r>
            <a:r>
              <a:rPr lang="sl-SI" dirty="0"/>
              <a:t>.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altLang="sl-SI" sz="2400" dirty="0" smtClean="0">
                <a:latin typeface="Calibri" pitchFamily="34" charset="0"/>
              </a:rPr>
              <a:t>   65 letna paliativna bolnica z rakom jaj</a:t>
            </a:r>
            <a:r>
              <a:rPr lang="sl-SI" altLang="sl-SI" dirty="0" smtClean="0">
                <a:latin typeface="Calibri" pitchFamily="34" charset="0"/>
              </a:rPr>
              <a:t>č</a:t>
            </a:r>
            <a:r>
              <a:rPr lang="sl-SI" altLang="sl-SI" sz="2400" dirty="0" smtClean="0">
                <a:latin typeface="Calibri" pitchFamily="34" charset="0"/>
              </a:rPr>
              <a:t>nika ima razsoj po trebuhu z zaporo </a:t>
            </a:r>
            <a:r>
              <a:rPr lang="sl-SI" altLang="sl-SI" dirty="0" smtClean="0">
                <a:latin typeface="Calibri" pitchFamily="34" charset="0"/>
              </a:rPr>
              <a:t>č</a:t>
            </a:r>
            <a:r>
              <a:rPr lang="sl-SI" altLang="sl-SI" sz="2400" dirty="0" smtClean="0">
                <a:latin typeface="Calibri" pitchFamily="34" charset="0"/>
              </a:rPr>
              <a:t>revesa. Bruha, zato zdravil ne more zau</a:t>
            </a:r>
            <a:r>
              <a:rPr lang="sl-SI" altLang="sl-SI" dirty="0" smtClean="0">
                <a:latin typeface="Calibri" pitchFamily="34" charset="0"/>
              </a:rPr>
              <a:t>ž</a:t>
            </a:r>
            <a:r>
              <a:rPr lang="sl-SI" altLang="sl-SI" sz="2400" dirty="0" smtClean="0">
                <a:latin typeface="Calibri" pitchFamily="34" charset="0"/>
              </a:rPr>
              <a:t>iti.</a:t>
            </a:r>
            <a:r>
              <a:rPr lang="sl-SI" altLang="sl-SI" dirty="0" smtClean="0">
                <a:latin typeface="Calibri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sl-SI" altLang="sl-SI" dirty="0" smtClean="0">
              <a:latin typeface="Calibri" pitchFamily="34" charset="0"/>
            </a:endParaRPr>
          </a:p>
          <a:p>
            <a:pPr eaLnBrk="1" hangingPunct="1"/>
            <a:r>
              <a:rPr lang="sl-SI" altLang="sl-SI" dirty="0" smtClean="0">
                <a:latin typeface="Calibri" pitchFamily="34" charset="0"/>
              </a:rPr>
              <a:t>bolečina</a:t>
            </a:r>
          </a:p>
          <a:p>
            <a:pPr eaLnBrk="1" hangingPunct="1"/>
            <a:r>
              <a:rPr lang="sl-SI" altLang="sl-SI" dirty="0" smtClean="0">
                <a:latin typeface="Calibri" pitchFamily="34" charset="0"/>
              </a:rPr>
              <a:t>slabost in bruhanje</a:t>
            </a:r>
          </a:p>
          <a:p>
            <a:pPr eaLnBrk="1" hangingPunct="1"/>
            <a:endParaRPr lang="sl-SI" altLang="sl-SI" dirty="0" smtClean="0">
              <a:latin typeface="Calibri" pitchFamily="34" charset="0"/>
            </a:endParaRPr>
          </a:p>
        </p:txBody>
      </p:sp>
      <p:sp>
        <p:nvSpPr>
          <p:cNvPr id="15363" name="Označba mesta besedila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sl-SI" altLang="sl-SI" sz="1800" smtClean="0"/>
              <a:t>Primer bolnice                      ga. Vere</a:t>
            </a:r>
          </a:p>
        </p:txBody>
      </p:sp>
    </p:spTree>
    <p:extLst>
      <p:ext uri="{BB962C8B-B14F-4D97-AF65-F5344CB8AC3E}">
        <p14:creationId xmlns:p14="http://schemas.microsoft.com/office/powerpoint/2010/main" val="321180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4295775" y="2349500"/>
            <a:ext cx="6913563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altLang="sl-SI"/>
              <a:t>Kakšna pot vnosa opioida je najbolj primerna?</a:t>
            </a:r>
          </a:p>
          <a:p>
            <a:endParaRPr lang="sl-SI" altLang="sl-SI"/>
          </a:p>
          <a:p>
            <a:r>
              <a:rPr lang="sl-SI" altLang="sl-SI"/>
              <a:t>transdermalna</a:t>
            </a:r>
          </a:p>
          <a:p>
            <a:r>
              <a:rPr lang="sl-SI" altLang="sl-SI"/>
              <a:t>podkožna</a:t>
            </a:r>
          </a:p>
          <a:p>
            <a:r>
              <a:rPr lang="sl-SI" altLang="sl-SI"/>
              <a:t>intravenozna</a:t>
            </a:r>
          </a:p>
        </p:txBody>
      </p:sp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433388" y="612775"/>
            <a:ext cx="2125662" cy="2193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dirty="0">
                <a:solidFill>
                  <a:srgbClr val="00B05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ga. Vera</a:t>
            </a:r>
            <a:br>
              <a:rPr lang="sl-SI" altLang="sl-SI" dirty="0">
                <a:solidFill>
                  <a:srgbClr val="00B050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sl-SI" dirty="0"/>
          </a:p>
        </p:txBody>
      </p:sp>
      <p:sp>
        <p:nvSpPr>
          <p:cNvPr id="17411" name="Označba mesta besedila 6"/>
          <p:cNvSpPr>
            <a:spLocks noGrp="1"/>
          </p:cNvSpPr>
          <p:nvPr>
            <p:ph type="body" sz="half" idx="2"/>
          </p:nvPr>
        </p:nvSpPr>
        <p:spPr>
          <a:xfrm>
            <a:off x="433388" y="3211513"/>
            <a:ext cx="2125662" cy="2560637"/>
          </a:xfrm>
        </p:spPr>
        <p:txBody>
          <a:bodyPr/>
          <a:lstStyle/>
          <a:p>
            <a:pPr eaLnBrk="1" hangingPunct="1"/>
            <a:r>
              <a:rPr lang="sl-SI" sz="1800" dirty="0" smtClean="0"/>
              <a:t>Rotacija poti vnosa</a:t>
            </a:r>
          </a:p>
        </p:txBody>
      </p:sp>
    </p:spTree>
    <p:extLst>
      <p:ext uri="{BB962C8B-B14F-4D97-AF65-F5344CB8AC3E}">
        <p14:creationId xmlns:p14="http://schemas.microsoft.com/office/powerpoint/2010/main" val="55340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kvir">
  <a:themeElements>
    <a:clrScheme name="Fram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1988</Words>
  <PresentationFormat>Širokozaslonsko</PresentationFormat>
  <Paragraphs>532</Paragraphs>
  <Slides>35</Slides>
  <Notes>19</Notes>
  <HiddenSlides>0</HiddenSlides>
  <MMClips>0</MMClips>
  <ScaleCrop>false</ScaleCrop>
  <HeadingPairs>
    <vt:vector size="6" baseType="variant">
      <vt:variant>
        <vt:lpstr>Uporabljene pisave</vt:lpstr>
      </vt:variant>
      <vt:variant>
        <vt:i4>9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35</vt:i4>
      </vt:variant>
    </vt:vector>
  </HeadingPairs>
  <TitlesOfParts>
    <vt:vector size="45" baseType="lpstr">
      <vt:lpstr>Arial</vt:lpstr>
      <vt:lpstr>Arial Unicode MS</vt:lpstr>
      <vt:lpstr>Calibri</vt:lpstr>
      <vt:lpstr>Comic Sans MS</vt:lpstr>
      <vt:lpstr>Corbel</vt:lpstr>
      <vt:lpstr>MS Mincho</vt:lpstr>
      <vt:lpstr>Symbol</vt:lpstr>
      <vt:lpstr>Tahoma</vt:lpstr>
      <vt:lpstr>Wingdings 2</vt:lpstr>
      <vt:lpstr>Okvir</vt:lpstr>
      <vt:lpstr>Podkožne infuzije zdravil - primeri</vt:lpstr>
      <vt:lpstr>Iz podkožnega bolusnega zdravljenja                                       v podkožno infuzijo zdravil</vt:lpstr>
      <vt:lpstr>bolusi s.c./ inf.s.c.</vt:lpstr>
      <vt:lpstr>g. Tomaž</vt:lpstr>
      <vt:lpstr>g. Tomaž</vt:lpstr>
      <vt:lpstr>g. Tomaž</vt:lpstr>
      <vt:lpstr>Iz peroralnega zdravljenja bolečine                       v podkožno infuzijo zdravil</vt:lpstr>
      <vt:lpstr>p.o. / s.c. inf.</vt:lpstr>
      <vt:lpstr>ga. Vera </vt:lpstr>
      <vt:lpstr>ga. Vera</vt:lpstr>
      <vt:lpstr>Tabela primerljivih odmerkov opioidov</vt:lpstr>
      <vt:lpstr>Opioidi</vt:lpstr>
      <vt:lpstr>ga. Vera</vt:lpstr>
      <vt:lpstr>ga. Vera</vt:lpstr>
      <vt:lpstr>p.o. / s.c. inf.</vt:lpstr>
      <vt:lpstr>g. Janez</vt:lpstr>
      <vt:lpstr>Tabela primerljivih odmerkov opioidov</vt:lpstr>
      <vt:lpstr>g. Janez </vt:lpstr>
      <vt:lpstr>g. Janez</vt:lpstr>
      <vt:lpstr>Iz transdermalnega zdravljenja bolečine                           v podkožno infuzijo zdravil</vt:lpstr>
      <vt:lpstr>transdermalno / s.c. inf.</vt:lpstr>
      <vt:lpstr>g. Tone</vt:lpstr>
      <vt:lpstr>Tabela primerljivih odmerkov opioidov</vt:lpstr>
      <vt:lpstr>g. Tone </vt:lpstr>
      <vt:lpstr>g. Tone</vt:lpstr>
      <vt:lpstr>g. Tone </vt:lpstr>
      <vt:lpstr>Iz invazivnega zdravljenja bolečine                                 v podkožno infuzijo zdravil</vt:lpstr>
      <vt:lpstr>EK / s.c. inf.</vt:lpstr>
      <vt:lpstr>g. Zorko</vt:lpstr>
      <vt:lpstr>g. Zorko</vt:lpstr>
      <vt:lpstr>g. Zorko </vt:lpstr>
      <vt:lpstr>Tabela primerljivih odmerkov opioidov</vt:lpstr>
      <vt:lpstr>g. Zorko</vt:lpstr>
      <vt:lpstr>g. Zorko </vt:lpstr>
      <vt:lpstr>Hvala za pozornost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