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6" r:id="rId16"/>
    <p:sldId id="277" r:id="rId17"/>
    <p:sldId id="278" r:id="rId18"/>
    <p:sldId id="296" r:id="rId19"/>
    <p:sldId id="294" r:id="rId20"/>
    <p:sldId id="295" r:id="rId21"/>
    <p:sldId id="279" r:id="rId22"/>
    <p:sldId id="302" r:id="rId23"/>
    <p:sldId id="280" r:id="rId24"/>
    <p:sldId id="281" r:id="rId25"/>
    <p:sldId id="297" r:id="rId26"/>
    <p:sldId id="300" r:id="rId27"/>
    <p:sldId id="301" r:id="rId28"/>
    <p:sldId id="298" r:id="rId29"/>
    <p:sldId id="282" r:id="rId30"/>
    <p:sldId id="292" r:id="rId31"/>
    <p:sldId id="288" r:id="rId32"/>
    <p:sldId id="299" r:id="rId33"/>
    <p:sldId id="283" r:id="rId34"/>
    <p:sldId id="286" r:id="rId35"/>
    <p:sldId id="289" r:id="rId36"/>
    <p:sldId id="303" r:id="rId37"/>
    <p:sldId id="291" r:id="rId38"/>
    <p:sldId id="29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eja Strbad" userId="f07a733f-f20e-48a7-8fac-d740fda852f8" providerId="ADAL" clId="{5AAB9105-0474-48BE-89F2-E1305E803991}"/>
    <pc:docChg chg="custSel modSld">
      <pc:chgData name="Mateja Strbad" userId="f07a733f-f20e-48a7-8fac-d740fda852f8" providerId="ADAL" clId="{5AAB9105-0474-48BE-89F2-E1305E803991}" dt="2024-01-30T18:11:30.159" v="30" actId="2711"/>
      <pc:docMkLst>
        <pc:docMk/>
      </pc:docMkLst>
      <pc:sldChg chg="modSp">
        <pc:chgData name="Mateja Strbad" userId="f07a733f-f20e-48a7-8fac-d740fda852f8" providerId="ADAL" clId="{5AAB9105-0474-48BE-89F2-E1305E803991}" dt="2024-01-30T18:09:03.089" v="17" actId="2711"/>
        <pc:sldMkLst>
          <pc:docMk/>
          <pc:sldMk cId="1688517782" sldId="282"/>
        </pc:sldMkLst>
        <pc:spChg chg="mod">
          <ac:chgData name="Mateja Strbad" userId="f07a733f-f20e-48a7-8fac-d740fda852f8" providerId="ADAL" clId="{5AAB9105-0474-48BE-89F2-E1305E803991}" dt="2024-01-30T18:09:03.089" v="17" actId="2711"/>
          <ac:spMkLst>
            <pc:docMk/>
            <pc:sldMk cId="1688517782" sldId="282"/>
            <ac:spMk id="3" creationId="{00000000-0000-0000-0000-000000000000}"/>
          </ac:spMkLst>
        </pc:spChg>
      </pc:sldChg>
      <pc:sldChg chg="modSp">
        <pc:chgData name="Mateja Strbad" userId="f07a733f-f20e-48a7-8fac-d740fda852f8" providerId="ADAL" clId="{5AAB9105-0474-48BE-89F2-E1305E803991}" dt="2024-01-30T18:10:45.951" v="25" actId="113"/>
        <pc:sldMkLst>
          <pc:docMk/>
          <pc:sldMk cId="4000350607" sldId="286"/>
        </pc:sldMkLst>
        <pc:spChg chg="mod">
          <ac:chgData name="Mateja Strbad" userId="f07a733f-f20e-48a7-8fac-d740fda852f8" providerId="ADAL" clId="{5AAB9105-0474-48BE-89F2-E1305E803991}" dt="2024-01-30T18:10:45.951" v="25" actId="113"/>
          <ac:spMkLst>
            <pc:docMk/>
            <pc:sldMk cId="4000350607" sldId="286"/>
            <ac:spMk id="3" creationId="{00000000-0000-0000-0000-000000000000}"/>
          </ac:spMkLst>
        </pc:spChg>
      </pc:sldChg>
      <pc:sldChg chg="modSp">
        <pc:chgData name="Mateja Strbad" userId="f07a733f-f20e-48a7-8fac-d740fda852f8" providerId="ADAL" clId="{5AAB9105-0474-48BE-89F2-E1305E803991}" dt="2024-01-30T18:09:51.419" v="20" actId="20577"/>
        <pc:sldMkLst>
          <pc:docMk/>
          <pc:sldMk cId="4195514609" sldId="288"/>
        </pc:sldMkLst>
        <pc:spChg chg="mod">
          <ac:chgData name="Mateja Strbad" userId="f07a733f-f20e-48a7-8fac-d740fda852f8" providerId="ADAL" clId="{5AAB9105-0474-48BE-89F2-E1305E803991}" dt="2024-01-30T18:09:51.419" v="20" actId="20577"/>
          <ac:spMkLst>
            <pc:docMk/>
            <pc:sldMk cId="4195514609" sldId="288"/>
            <ac:spMk id="3" creationId="{00000000-0000-0000-0000-000000000000}"/>
          </ac:spMkLst>
        </pc:spChg>
      </pc:sldChg>
      <pc:sldChg chg="modSp">
        <pc:chgData name="Mateja Strbad" userId="f07a733f-f20e-48a7-8fac-d740fda852f8" providerId="ADAL" clId="{5AAB9105-0474-48BE-89F2-E1305E803991}" dt="2024-01-30T18:11:17.802" v="29" actId="27636"/>
        <pc:sldMkLst>
          <pc:docMk/>
          <pc:sldMk cId="3072717393" sldId="289"/>
        </pc:sldMkLst>
        <pc:spChg chg="mod">
          <ac:chgData name="Mateja Strbad" userId="f07a733f-f20e-48a7-8fac-d740fda852f8" providerId="ADAL" clId="{5AAB9105-0474-48BE-89F2-E1305E803991}" dt="2024-01-30T18:11:17.802" v="29" actId="27636"/>
          <ac:spMkLst>
            <pc:docMk/>
            <pc:sldMk cId="3072717393" sldId="289"/>
            <ac:spMk id="3" creationId="{00000000-0000-0000-0000-000000000000}"/>
          </ac:spMkLst>
        </pc:spChg>
      </pc:sldChg>
      <pc:sldChg chg="modSp">
        <pc:chgData name="Mateja Strbad" userId="f07a733f-f20e-48a7-8fac-d740fda852f8" providerId="ADAL" clId="{5AAB9105-0474-48BE-89F2-E1305E803991}" dt="2024-01-30T18:09:16.675" v="18" actId="2711"/>
        <pc:sldMkLst>
          <pc:docMk/>
          <pc:sldMk cId="4093963656" sldId="292"/>
        </pc:sldMkLst>
        <pc:spChg chg="mod">
          <ac:chgData name="Mateja Strbad" userId="f07a733f-f20e-48a7-8fac-d740fda852f8" providerId="ADAL" clId="{5AAB9105-0474-48BE-89F2-E1305E803991}" dt="2024-01-30T18:09:16.675" v="18" actId="2711"/>
          <ac:spMkLst>
            <pc:docMk/>
            <pc:sldMk cId="4093963656" sldId="292"/>
            <ac:spMk id="3" creationId="{00000000-0000-0000-0000-000000000000}"/>
          </ac:spMkLst>
        </pc:spChg>
      </pc:sldChg>
      <pc:sldChg chg="modSp">
        <pc:chgData name="Mateja Strbad" userId="f07a733f-f20e-48a7-8fac-d740fda852f8" providerId="ADAL" clId="{5AAB9105-0474-48BE-89F2-E1305E803991}" dt="2024-01-30T18:06:59.359" v="9" actId="20577"/>
        <pc:sldMkLst>
          <pc:docMk/>
          <pc:sldMk cId="2677039383" sldId="297"/>
        </pc:sldMkLst>
        <pc:spChg chg="mod">
          <ac:chgData name="Mateja Strbad" userId="f07a733f-f20e-48a7-8fac-d740fda852f8" providerId="ADAL" clId="{5AAB9105-0474-48BE-89F2-E1305E803991}" dt="2024-01-30T18:06:59.359" v="9" actId="20577"/>
          <ac:spMkLst>
            <pc:docMk/>
            <pc:sldMk cId="2677039383" sldId="297"/>
            <ac:spMk id="3" creationId="{00000000-0000-0000-0000-000000000000}"/>
          </ac:spMkLst>
        </pc:spChg>
      </pc:sldChg>
      <pc:sldChg chg="modSp">
        <pc:chgData name="Mateja Strbad" userId="f07a733f-f20e-48a7-8fac-d740fda852f8" providerId="ADAL" clId="{5AAB9105-0474-48BE-89F2-E1305E803991}" dt="2024-01-30T18:08:48.306" v="16" actId="5793"/>
        <pc:sldMkLst>
          <pc:docMk/>
          <pc:sldMk cId="3352224594" sldId="298"/>
        </pc:sldMkLst>
        <pc:spChg chg="mod">
          <ac:chgData name="Mateja Strbad" userId="f07a733f-f20e-48a7-8fac-d740fda852f8" providerId="ADAL" clId="{5AAB9105-0474-48BE-89F2-E1305E803991}" dt="2024-01-30T18:08:48.306" v="16" actId="5793"/>
          <ac:spMkLst>
            <pc:docMk/>
            <pc:sldMk cId="3352224594" sldId="298"/>
            <ac:spMk id="3" creationId="{00000000-0000-0000-0000-000000000000}"/>
          </ac:spMkLst>
        </pc:spChg>
      </pc:sldChg>
      <pc:sldChg chg="modSp">
        <pc:chgData name="Mateja Strbad" userId="f07a733f-f20e-48a7-8fac-d740fda852f8" providerId="ADAL" clId="{5AAB9105-0474-48BE-89F2-E1305E803991}" dt="2024-01-30T18:10:03.687" v="21" actId="2711"/>
        <pc:sldMkLst>
          <pc:docMk/>
          <pc:sldMk cId="3202267342" sldId="299"/>
        </pc:sldMkLst>
        <pc:spChg chg="mod">
          <ac:chgData name="Mateja Strbad" userId="f07a733f-f20e-48a7-8fac-d740fda852f8" providerId="ADAL" clId="{5AAB9105-0474-48BE-89F2-E1305E803991}" dt="2024-01-30T18:10:03.687" v="21" actId="2711"/>
          <ac:spMkLst>
            <pc:docMk/>
            <pc:sldMk cId="3202267342" sldId="299"/>
            <ac:spMk id="3" creationId="{00000000-0000-0000-0000-000000000000}"/>
          </ac:spMkLst>
        </pc:spChg>
      </pc:sldChg>
      <pc:sldChg chg="modSp">
        <pc:chgData name="Mateja Strbad" userId="f07a733f-f20e-48a7-8fac-d740fda852f8" providerId="ADAL" clId="{5AAB9105-0474-48BE-89F2-E1305E803991}" dt="2024-01-30T18:07:20.599" v="10" actId="2711"/>
        <pc:sldMkLst>
          <pc:docMk/>
          <pc:sldMk cId="1518047059" sldId="300"/>
        </pc:sldMkLst>
        <pc:spChg chg="mod">
          <ac:chgData name="Mateja Strbad" userId="f07a733f-f20e-48a7-8fac-d740fda852f8" providerId="ADAL" clId="{5AAB9105-0474-48BE-89F2-E1305E803991}" dt="2024-01-30T18:07:20.599" v="10" actId="2711"/>
          <ac:spMkLst>
            <pc:docMk/>
            <pc:sldMk cId="1518047059" sldId="300"/>
            <ac:spMk id="3" creationId="{00000000-0000-0000-0000-000000000000}"/>
          </ac:spMkLst>
        </pc:spChg>
      </pc:sldChg>
      <pc:sldChg chg="modSp">
        <pc:chgData name="Mateja Strbad" userId="f07a733f-f20e-48a7-8fac-d740fda852f8" providerId="ADAL" clId="{5AAB9105-0474-48BE-89F2-E1305E803991}" dt="2024-01-30T18:07:45.180" v="12" actId="27636"/>
        <pc:sldMkLst>
          <pc:docMk/>
          <pc:sldMk cId="2183812099" sldId="301"/>
        </pc:sldMkLst>
        <pc:spChg chg="mod">
          <ac:chgData name="Mateja Strbad" userId="f07a733f-f20e-48a7-8fac-d740fda852f8" providerId="ADAL" clId="{5AAB9105-0474-48BE-89F2-E1305E803991}" dt="2024-01-30T18:07:45.180" v="12" actId="27636"/>
          <ac:spMkLst>
            <pc:docMk/>
            <pc:sldMk cId="2183812099" sldId="301"/>
            <ac:spMk id="3" creationId="{00000000-0000-0000-0000-000000000000}"/>
          </ac:spMkLst>
        </pc:spChg>
      </pc:sldChg>
      <pc:sldChg chg="modSp">
        <pc:chgData name="Mateja Strbad" userId="f07a733f-f20e-48a7-8fac-d740fda852f8" providerId="ADAL" clId="{5AAB9105-0474-48BE-89F2-E1305E803991}" dt="2024-01-30T18:05:33.585" v="1" actId="255"/>
        <pc:sldMkLst>
          <pc:docMk/>
          <pc:sldMk cId="128070152" sldId="302"/>
        </pc:sldMkLst>
        <pc:spChg chg="mod">
          <ac:chgData name="Mateja Strbad" userId="f07a733f-f20e-48a7-8fac-d740fda852f8" providerId="ADAL" clId="{5AAB9105-0474-48BE-89F2-E1305E803991}" dt="2024-01-30T18:05:33.585" v="1" actId="255"/>
          <ac:spMkLst>
            <pc:docMk/>
            <pc:sldMk cId="128070152" sldId="302"/>
            <ac:spMk id="3" creationId="{00000000-0000-0000-0000-000000000000}"/>
          </ac:spMkLst>
        </pc:spChg>
      </pc:sldChg>
      <pc:sldChg chg="modSp">
        <pc:chgData name="Mateja Strbad" userId="f07a733f-f20e-48a7-8fac-d740fda852f8" providerId="ADAL" clId="{5AAB9105-0474-48BE-89F2-E1305E803991}" dt="2024-01-30T18:11:30.159" v="30" actId="2711"/>
        <pc:sldMkLst>
          <pc:docMk/>
          <pc:sldMk cId="3544290237" sldId="303"/>
        </pc:sldMkLst>
        <pc:spChg chg="mod">
          <ac:chgData name="Mateja Strbad" userId="f07a733f-f20e-48a7-8fac-d740fda852f8" providerId="ADAL" clId="{5AAB9105-0474-48BE-89F2-E1305E803991}" dt="2024-01-30T18:11:30.159" v="30" actId="2711"/>
          <ac:spMkLst>
            <pc:docMk/>
            <pc:sldMk cId="3544290237" sldId="303"/>
            <ac:spMk id="3" creationId="{00000000-0000-0000-0000-000000000000}"/>
          </ac:spMkLst>
        </pc:spChg>
      </pc:sldChg>
    </pc:docChg>
  </pc:docChgLst>
  <pc:docChgLst>
    <pc:chgData name="Mateja Strbad" userId="f07a733f-f20e-48a7-8fac-d740fda852f8" providerId="ADAL" clId="{349273D9-88D5-4139-A6B3-C817E6D73C0D}"/>
  </pc:docChgLst>
  <pc:docChgLst>
    <pc:chgData name="Mateja Strbad" userId="f07a733f-f20e-48a7-8fac-d740fda852f8" providerId="ADAL" clId="{9EA0C16C-1B25-4F06-B79B-7D65E39E908D}"/>
    <pc:docChg chg="modSld">
      <pc:chgData name="Mateja Strbad" userId="f07a733f-f20e-48a7-8fac-d740fda852f8" providerId="ADAL" clId="{9EA0C16C-1B25-4F06-B79B-7D65E39E908D}" dt="2024-01-29T06:44:23.486" v="112" actId="20577"/>
      <pc:docMkLst>
        <pc:docMk/>
      </pc:docMkLst>
      <pc:sldChg chg="modSp mod">
        <pc:chgData name="Mateja Strbad" userId="f07a733f-f20e-48a7-8fac-d740fda852f8" providerId="ADAL" clId="{9EA0C16C-1B25-4F06-B79B-7D65E39E908D}" dt="2024-01-29T06:41:50.690" v="13" actId="20577"/>
        <pc:sldMkLst>
          <pc:docMk/>
          <pc:sldMk cId="511188732" sldId="256"/>
        </pc:sldMkLst>
        <pc:spChg chg="mod">
          <ac:chgData name="Mateja Strbad" userId="f07a733f-f20e-48a7-8fac-d740fda852f8" providerId="ADAL" clId="{9EA0C16C-1B25-4F06-B79B-7D65E39E908D}" dt="2024-01-29T06:41:50.690" v="13" actId="20577"/>
          <ac:spMkLst>
            <pc:docMk/>
            <pc:sldMk cId="511188732" sldId="256"/>
            <ac:spMk id="3" creationId="{00000000-0000-0000-0000-000000000000}"/>
          </ac:spMkLst>
        </pc:spChg>
      </pc:sldChg>
      <pc:sldChg chg="modSp mod">
        <pc:chgData name="Mateja Strbad" userId="f07a733f-f20e-48a7-8fac-d740fda852f8" providerId="ADAL" clId="{9EA0C16C-1B25-4F06-B79B-7D65E39E908D}" dt="2024-01-29T06:44:23.486" v="112" actId="20577"/>
        <pc:sldMkLst>
          <pc:docMk/>
          <pc:sldMk cId="3072717393" sldId="289"/>
        </pc:sldMkLst>
        <pc:spChg chg="mod">
          <ac:chgData name="Mateja Strbad" userId="f07a733f-f20e-48a7-8fac-d740fda852f8" providerId="ADAL" clId="{9EA0C16C-1B25-4F06-B79B-7D65E39E908D}" dt="2024-01-29T06:44:23.486" v="112" actId="20577"/>
          <ac:spMkLst>
            <pc:docMk/>
            <pc:sldMk cId="3072717393" sldId="28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4307-3853-458B-BE4F-B14835C184DF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A79F-2656-46F6-AFB0-E5AC6FFB5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114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4307-3853-458B-BE4F-B14835C184DF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A79F-2656-46F6-AFB0-E5AC6FFB5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57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4307-3853-458B-BE4F-B14835C184DF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A79F-2656-46F6-AFB0-E5AC6FFB5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4307-3853-458B-BE4F-B14835C184DF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A79F-2656-46F6-AFB0-E5AC6FFB5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35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4307-3853-458B-BE4F-B14835C184DF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A79F-2656-46F6-AFB0-E5AC6FFB5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618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4307-3853-458B-BE4F-B14835C184DF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A79F-2656-46F6-AFB0-E5AC6FFB5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84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4307-3853-458B-BE4F-B14835C184DF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A79F-2656-46F6-AFB0-E5AC6FFB5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60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4307-3853-458B-BE4F-B14835C184DF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A79F-2656-46F6-AFB0-E5AC6FFB5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1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4307-3853-458B-BE4F-B14835C184DF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A79F-2656-46F6-AFB0-E5AC6FFB5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03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4307-3853-458B-BE4F-B14835C184DF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A79F-2656-46F6-AFB0-E5AC6FFB5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19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4307-3853-458B-BE4F-B14835C184DF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1A79F-2656-46F6-AFB0-E5AC6FFB5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998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04307-3853-458B-BE4F-B14835C184DF}" type="datetimeFigureOut">
              <a:rPr lang="en-GB" smtClean="0"/>
              <a:t>30/01/2024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1A79F-2656-46F6-AFB0-E5AC6FFB53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01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590896"/>
          </a:xfrm>
        </p:spPr>
        <p:txBody>
          <a:bodyPr>
            <a:normAutofit/>
          </a:bodyPr>
          <a:lstStyle/>
          <a:p>
            <a:r>
              <a:rPr lang="sl-SI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Obravnava</a:t>
            </a:r>
            <a:r>
              <a:rPr lang="en-SI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psihiatričnih simptomov – </a:t>
            </a:r>
            <a:br>
              <a:rPr lang="sl-SI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SI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dodatna znanja </a:t>
            </a:r>
            <a:r>
              <a:rPr lang="en-SI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iz PO</a:t>
            </a:r>
            <a:endParaRPr lang="en-GB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40480"/>
            <a:ext cx="9144000" cy="1417320"/>
          </a:xfrm>
        </p:spPr>
        <p:txBody>
          <a:bodyPr/>
          <a:lstStyle/>
          <a:p>
            <a:r>
              <a:rPr lang="en-SI" dirty="0"/>
              <a:t>Mateja Strbad, psihiatrinja</a:t>
            </a:r>
          </a:p>
          <a:p>
            <a:r>
              <a:rPr lang="en-SI" dirty="0"/>
              <a:t>Nevrološka klinika Ljubljana,</a:t>
            </a:r>
            <a:r>
              <a:rPr lang="sl-SI" dirty="0"/>
              <a:t> KO za </a:t>
            </a:r>
            <a:r>
              <a:rPr lang="sl-SI" dirty="0" err="1"/>
              <a:t>nevrodegenerativne</a:t>
            </a:r>
            <a:r>
              <a:rPr lang="sl-SI" dirty="0"/>
              <a:t> bolezni</a:t>
            </a:r>
            <a:endParaRPr lang="en-SI" dirty="0"/>
          </a:p>
          <a:p>
            <a:r>
              <a:rPr lang="sl-SI" dirty="0"/>
              <a:t>Izola, 2</a:t>
            </a:r>
            <a:r>
              <a:rPr lang="en-SI" dirty="0"/>
              <a:t>. </a:t>
            </a:r>
            <a:r>
              <a:rPr lang="sl-SI" dirty="0"/>
              <a:t>2.</a:t>
            </a:r>
            <a:r>
              <a:rPr lang="en-SI" dirty="0"/>
              <a:t> 202</a:t>
            </a:r>
            <a:r>
              <a:rPr lang="sl-SI" dirty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1188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efarmakološke intervence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3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SI" sz="4300" b="1" dirty="0">
                <a:latin typeface="Arial" panose="020B0604020202020204" pitchFamily="34" charset="0"/>
                <a:cs typeface="Arial" panose="020B0604020202020204" pitchFamily="34" charset="0"/>
              </a:rPr>
              <a:t>premenjen režim odmerjanja zdravil: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e pred 6h in ne po 22h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zogibanje stimulansom v večernem času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zogibanje večkratnim odmerkom, npr. deksametazon le zj, ne pa 4x dnevno</a:t>
            </a:r>
          </a:p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SI" sz="4000" b="1" dirty="0">
                <a:latin typeface="Arial" panose="020B0604020202020204" pitchFamily="34" charset="0"/>
                <a:cs typeface="Arial" panose="020B0604020202020204" pitchFamily="34" charset="0"/>
              </a:rPr>
              <a:t>elesna aktivnost čez dan</a:t>
            </a:r>
          </a:p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SI" sz="4000" b="1" dirty="0">
                <a:latin typeface="Arial" panose="020B0604020202020204" pitchFamily="34" charset="0"/>
                <a:cs typeface="Arial" panose="020B0604020202020204" pitchFamily="34" charset="0"/>
              </a:rPr>
              <a:t>pecifične intervence: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prostitvene tehnike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erapija kontrole dražljajev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erapija restrikcije spanja</a:t>
            </a:r>
          </a:p>
          <a:p>
            <a:pPr lvl="1"/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VKT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3073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Zdravila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283200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odatki iz literature ne preferirajo nobenega preparata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vetuje se pozor pri benzodiazepinih zaradi stranskih učinkov in padcev</a:t>
            </a:r>
          </a:p>
          <a:p>
            <a:endParaRPr lang="en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ebenzodiazepinski: Sanval 5-10 mg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enzodiazepinski hipnotiki: Dormicum 7,5-15 mg, Cerson 5-10 mg, Fluzepam 15-30 mg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rugi benzodiazepini: Loram do 2,5 mg, Rivotril 0,5-2 mg, Apaurin 5-10 mg, Helex 0,25-1 mg, Lexaurin 1,5 do 3 mg</a:t>
            </a:r>
          </a:p>
          <a:p>
            <a:endParaRPr lang="en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edativni antidepresivi: Mirzaten 15-30 mg, Trittico 50-150 mg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edativni antipsihotiki: Zyprexa 5-10 mg, Kvelux/Kventiax/Seroquel/Loquen 12,5-200 mg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192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Delirij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Etiološko nespecifični </a:t>
            </a:r>
            <a:r>
              <a:rPr lang="en-SI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akutni </a:t>
            </a:r>
            <a:r>
              <a:rPr lang="sl-SI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cerebralni sindrom, ki ga označujejo sočasne </a:t>
            </a:r>
            <a:r>
              <a:rPr lang="sl-SI" altLang="zh-CN" sz="2000" i="1" dirty="0">
                <a:latin typeface="Arial" panose="020B0604020202020204" pitchFamily="34" charset="0"/>
                <a:cs typeface="Arial" panose="020B0604020202020204" pitchFamily="34" charset="0"/>
              </a:rPr>
              <a:t>(de- pomeni upad, odsotnost, -lira pomeni zavest):</a:t>
            </a:r>
          </a:p>
          <a:p>
            <a:pPr lvl="1"/>
            <a:r>
              <a:rPr lang="sl-SI" altLang="zh-CN" dirty="0">
                <a:latin typeface="Arial" panose="020B0604020202020204" pitchFamily="34" charset="0"/>
                <a:cs typeface="Arial" panose="020B0604020202020204" pitchFamily="34" charset="0"/>
              </a:rPr>
              <a:t> motnje zavesti in pozornosti, 	</a:t>
            </a:r>
          </a:p>
          <a:p>
            <a:pPr lvl="1"/>
            <a:r>
              <a:rPr lang="sl-SI" altLang="zh-CN" dirty="0">
                <a:latin typeface="Arial" panose="020B0604020202020204" pitchFamily="34" charset="0"/>
                <a:cs typeface="Arial" panose="020B0604020202020204" pitchFamily="34" charset="0"/>
              </a:rPr>
              <a:t>zaznavanja, </a:t>
            </a:r>
          </a:p>
          <a:p>
            <a:pPr lvl="1"/>
            <a:r>
              <a:rPr lang="sl-SI" altLang="zh-CN" dirty="0">
                <a:latin typeface="Arial" panose="020B0604020202020204" pitchFamily="34" charset="0"/>
                <a:cs typeface="Arial" panose="020B0604020202020204" pitchFamily="34" charset="0"/>
              </a:rPr>
              <a:t>mišljenja, </a:t>
            </a:r>
          </a:p>
          <a:p>
            <a:pPr lvl="1"/>
            <a:r>
              <a:rPr lang="en-SI" altLang="zh-CN" dirty="0">
                <a:latin typeface="Arial" panose="020B0604020202020204" pitchFamily="34" charset="0"/>
                <a:cs typeface="Arial" panose="020B0604020202020204" pitchFamily="34" charset="0"/>
              </a:rPr>
              <a:t>kognitivnih funkcij: </a:t>
            </a:r>
            <a:r>
              <a:rPr lang="sl-SI" altLang="zh-CN" dirty="0">
                <a:latin typeface="Arial" panose="020B0604020202020204" pitchFamily="34" charset="0"/>
                <a:cs typeface="Arial" panose="020B0604020202020204" pitchFamily="34" charset="0"/>
              </a:rPr>
              <a:t>spomin</a:t>
            </a:r>
            <a:r>
              <a:rPr lang="en-SI" altLang="zh-CN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sl-SI" altLang="zh-CN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SI" altLang="zh-CN" dirty="0">
                <a:latin typeface="Arial" panose="020B0604020202020204" pitchFamily="34" charset="0"/>
                <a:cs typeface="Arial" panose="020B0604020202020204" pitchFamily="34" charset="0"/>
              </a:rPr>
              <a:t> izvršilnih funkcij, orientiranosti,</a:t>
            </a:r>
            <a:r>
              <a:rPr lang="sl-SI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sl-SI" altLang="zh-CN" dirty="0">
                <a:latin typeface="Arial" panose="020B0604020202020204" pitchFamily="34" charset="0"/>
                <a:cs typeface="Arial" panose="020B0604020202020204" pitchFamily="34" charset="0"/>
              </a:rPr>
              <a:t>psihomotorične aktivnosti, </a:t>
            </a:r>
          </a:p>
          <a:p>
            <a:pPr lvl="1"/>
            <a:r>
              <a:rPr lang="sl-SI" altLang="zh-CN" dirty="0">
                <a:latin typeface="Arial" panose="020B0604020202020204" pitchFamily="34" charset="0"/>
                <a:cs typeface="Arial" panose="020B0604020202020204" pitchFamily="34" charset="0"/>
              </a:rPr>
              <a:t>čustvovanja </a:t>
            </a:r>
          </a:p>
          <a:p>
            <a:pPr lvl="1"/>
            <a:r>
              <a:rPr lang="sl-SI" altLang="zh-CN" dirty="0">
                <a:latin typeface="Arial" panose="020B0604020202020204" pitchFamily="34" charset="0"/>
                <a:cs typeface="Arial" panose="020B0604020202020204" pitchFamily="34" charset="0"/>
              </a:rPr>
              <a:t>ter razporeda spanja in budnosti. </a:t>
            </a:r>
            <a:endParaRPr lang="en-SI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SI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altLang="zh-CN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SI" altLang="zh-CN" dirty="0">
                <a:latin typeface="Arial" panose="020B0604020202020204" pitchFamily="34" charset="0"/>
                <a:cs typeface="Arial" panose="020B0604020202020204" pitchFamily="34" charset="0"/>
              </a:rPr>
              <a:t>lobalna motnja v delovanju možganov</a:t>
            </a:r>
            <a:endParaRPr lang="sl-SI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832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Potek</a:t>
            </a:r>
            <a:r>
              <a:rPr lang="sl-SI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delirija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 večini bolnikov se klinična slika razvije v nekaj urah ali dneh.</a:t>
            </a:r>
          </a:p>
          <a:p>
            <a:endParaRPr lang="en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NIHAJOČ POTEK: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Tipična je časovna fluktuacija simptomov, z izrazitejšimi težavami v nočnem času</a:t>
            </a:r>
            <a:endParaRPr lang="en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Delirij je 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praviloma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prehodna motnja, ki traja nekaj dni do nekaj tednov, izjemoma več mesecev.</a:t>
            </a:r>
            <a:endParaRPr lang="en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Odvisno od narave etioloških dejavnikov in lastnosti centralnega živčevja lahko postopoma preide v demenco ali v organski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psihosindrom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sl-SI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309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Spoznavne sposobnosti - pozornost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SI" sz="2600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l-SI" sz="2600" b="1" dirty="0">
                <a:latin typeface="Arial" panose="020B0604020202020204" pitchFamily="34" charset="0"/>
                <a:cs typeface="Arial" panose="020B0604020202020204" pitchFamily="34" charset="0"/>
              </a:rPr>
              <a:t>OTENA POZORNOST</a:t>
            </a:r>
            <a:r>
              <a:rPr lang="en-SI" sz="2600" b="1" dirty="0">
                <a:latin typeface="Arial" panose="020B0604020202020204" pitchFamily="34" charset="0"/>
                <a:cs typeface="Arial" panose="020B0604020202020204" pitchFamily="34" charset="0"/>
              </a:rPr>
              <a:t> - nujni dg. kriterij</a:t>
            </a:r>
            <a:endParaRPr lang="sl-SI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težava pri usmerjanju, vzdrževanju in preusmeritvi pozornosti  </a:t>
            </a:r>
          </a:p>
          <a:p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težava vztrajati v pogovoru ali pri sledenju navodil</a:t>
            </a:r>
          </a:p>
          <a:p>
            <a:endParaRPr lang="en-SI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600" b="1" dirty="0">
                <a:latin typeface="Arial" panose="020B0604020202020204" pitchFamily="34" charset="0"/>
                <a:cs typeface="Arial" panose="020B0604020202020204" pitchFamily="34" charset="0"/>
              </a:rPr>
              <a:t>Testi</a:t>
            </a:r>
          </a:p>
          <a:p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odštevanje po 7 od 100</a:t>
            </a:r>
          </a:p>
          <a:p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črkovanje besede z zadnjega konca</a:t>
            </a:r>
          </a:p>
          <a:p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odštevanje od 20 navzdol</a:t>
            </a:r>
          </a:p>
          <a:p>
            <a:r>
              <a:rPr lang="sl-SI" sz="2600" dirty="0">
                <a:latin typeface="Arial" panose="020B0604020202020204" pitchFamily="34" charset="0"/>
                <a:cs typeface="Arial" panose="020B0604020202020204" pitchFamily="34" charset="0"/>
              </a:rPr>
              <a:t>imenovanje mesecev od 12 proti 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3081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latin typeface="Arial" panose="020B0604020202020204" pitchFamily="34" charset="0"/>
                <a:cs typeface="Arial" panose="020B0604020202020204" pitchFamily="34" charset="0"/>
              </a:rPr>
              <a:t>Spoznavne sposobnosti - spomin in orient.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otnje nedavnega spomina</a:t>
            </a:r>
          </a:p>
          <a:p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dezorientiranost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732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Motnje zaznavanja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luzije in halucinacije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ožne vse modalitete, najpogostejše vidne, scenske in slušne halucinacije</a:t>
            </a:r>
          </a:p>
          <a:p>
            <a:endParaRPr lang="en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censke: praviloma kompleksne, pacienti vidijo, slišijo, imajo nenevadne telesne senzacije in vohajo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osledično so pacienti praviloma vznemirjeni, nezaupljivi, odklonilni, večkrat tudi agresivni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703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latin typeface="Arial" panose="020B0604020202020204" pitchFamily="34" charset="0"/>
                <a:cs typeface="Arial" panose="020B0604020202020204" pitchFamily="34" charset="0"/>
              </a:rPr>
              <a:t>Motnje mišljenja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lodnje: prepičanja brez realne osnove</a:t>
            </a:r>
          </a:p>
          <a:p>
            <a:pPr lvl="1"/>
            <a:endParaRPr lang="en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SI" sz="2800" dirty="0">
                <a:latin typeface="Arial" panose="020B0604020202020204" pitchFamily="34" charset="0"/>
                <a:cs typeface="Arial" panose="020B0604020202020204" pitchFamily="34" charset="0"/>
              </a:rPr>
              <a:t>revladujejo preganjalno-nanašalne</a:t>
            </a:r>
          </a:p>
          <a:p>
            <a:pPr lvl="1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SI" sz="2800" dirty="0">
                <a:latin typeface="Arial" panose="020B0604020202020204" pitchFamily="34" charset="0"/>
                <a:cs typeface="Arial" panose="020B0604020202020204" pitchFamily="34" charset="0"/>
              </a:rPr>
              <a:t>recej bolj bežne kot pri psihotičnih motnjah (kjer so pogosto sistematizirane, kompleksne)</a:t>
            </a:r>
          </a:p>
          <a:p>
            <a:pPr lvl="1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SI" sz="2800" dirty="0">
                <a:latin typeface="Arial" panose="020B0604020202020204" pitchFamily="34" charset="0"/>
                <a:cs typeface="Arial" panose="020B0604020202020204" pitchFamily="34" charset="0"/>
              </a:rPr>
              <a:t>osledično so pacienti lahko/praviloma vznemirjeni, nezaupljivi, odklonilni, večkrat tudi agresivni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SI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2730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Oblike delirija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Glede na motnjo zavesti in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psihomotor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ičn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o vedenjsko simptomatiko delimo delirij na 4 oblike:</a:t>
            </a:r>
          </a:p>
          <a:p>
            <a:endParaRPr lang="en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hipoaktivna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oblika s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psihomotor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ič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no upočasnjenostjo (akutna zastrupitev s sedativi,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hipoksija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, hepatična ali druge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metabolne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encefalopatija)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hiperaktivna oblika s čezmerno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psihomotor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ič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no aktivnostjo (odtegnitev od alkohola ali benzodiazepinov, povzročen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antiholinergiki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mešana oblika z motorno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hipo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- in hiperaktivnostjo 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delirij brez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psihomotor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ič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ne vedenjske simptomatike.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522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SI" b="1" dirty="0">
                <a:latin typeface="Arial" panose="020B0604020202020204" pitchFamily="34" charset="0"/>
                <a:cs typeface="Arial" panose="020B0604020202020204" pitchFamily="34" charset="0"/>
              </a:rPr>
              <a:t>ipoaktivna oblika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89807"/>
          </a:xfrm>
        </p:spPr>
        <p:txBody>
          <a:bodyPr>
            <a:normAutofit/>
          </a:bodyPr>
          <a:lstStyle/>
          <a:p>
            <a:endParaRPr lang="en-SI" dirty="0"/>
          </a:p>
          <a:p>
            <a:r>
              <a:rPr lang="en-SI" sz="2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bičajno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prisotna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motnja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zavesti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apatija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Bolniki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lahko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navajajo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I" sz="2600" dirty="0">
                <a:latin typeface="Arial" panose="020B0604020202020204" pitchFamily="34" charset="0"/>
                <a:cs typeface="Arial" panose="020B0604020202020204" pitchFamily="34" charset="0"/>
              </a:rPr>
              <a:t>pretirano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zaspanost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prisilne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misli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Podoben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lahko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demenci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depresiji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vendar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nastanek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simptomov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bolj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hiter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Večja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nevarnost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nastanka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preležanin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bolnišničnih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okužb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Pogosteje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pojavlja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povezavi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presnovnimi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motnjami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organsko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odpovedjo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Lahko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znak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slabše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telesne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zmogljivosti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hiperaktivni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delirij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pojavlja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telesno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bolj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zmogljivih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n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Pogostejši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je v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paliativni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oskrbi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7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accent4">
                <a:lumMod val="60000"/>
                <a:lumOff val="40000"/>
              </a:schemeClr>
            </a:gs>
            <a:gs pos="65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vod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SI" dirty="0"/>
              <a:t>nksioznost</a:t>
            </a:r>
          </a:p>
          <a:p>
            <a:r>
              <a:rPr lang="en-SI" dirty="0"/>
              <a:t>Nespečnost</a:t>
            </a:r>
          </a:p>
          <a:p>
            <a:r>
              <a:rPr lang="en-GB" dirty="0"/>
              <a:t>D</a:t>
            </a:r>
            <a:r>
              <a:rPr lang="en-SI" dirty="0"/>
              <a:t>epresivnost</a:t>
            </a:r>
          </a:p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elirij</a:t>
            </a:r>
          </a:p>
          <a:p>
            <a:pPr marL="0" indent="0">
              <a:buNone/>
            </a:pPr>
            <a:endParaRPr lang="en-SI" dirty="0"/>
          </a:p>
          <a:p>
            <a:endParaRPr lang="en-SI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8202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Ritem spanja in budnosti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Pri bolniku z delirijem se značilno poruši ritem spanja in budnosti </a:t>
            </a:r>
            <a:endParaRPr lang="en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SI" sz="28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obdobji čezmerne zaspanosti čez dan in nespečnosti preko noči</a:t>
            </a:r>
            <a:endParaRPr lang="en-S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SI" sz="2800" dirty="0">
                <a:latin typeface="Arial" panose="020B0604020202020204" pitchFamily="34" charset="0"/>
                <a:cs typeface="Arial" panose="020B0604020202020204" pitchFamily="34" charset="0"/>
              </a:rPr>
              <a:t>ragmentirano spanje</a:t>
            </a:r>
          </a:p>
          <a:p>
            <a:pPr lvl="1"/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SI" sz="2800" dirty="0">
                <a:latin typeface="Arial" panose="020B0604020202020204" pitchFamily="34" charset="0"/>
                <a:cs typeface="Arial" panose="020B0604020202020204" pitchFamily="34" charset="0"/>
              </a:rPr>
              <a:t>dsotnost spanja</a:t>
            </a:r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S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Sanje so pogosto intenzivne, pri nekaterih bolnikih grozečih vsebin, in občasno prehajajo v obdobje budnosti kot halucinacije.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3192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Vegetativna vzdraženost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Pri deliriju, ki nastane kot posledica odtegnitve od sedativov, hipnotikov ali alkohola, zaradi terapije z 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antiholinergiki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, se pojavljajo tudi izrazite motnje v delovanju vegetativnega živčevja: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tahikardija 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hipertenzija 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povišana telesna temperatura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čezmerno znojenje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tremor </a:t>
            </a:r>
          </a:p>
          <a:p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midriaza</a:t>
            </a: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slabost in bruhanje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360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latin typeface="Arial" panose="020B0604020202020204" pitchFamily="34" charset="0"/>
                <a:cs typeface="Arial" panose="020B0604020202020204" pitchFamily="34" charset="0"/>
              </a:rPr>
              <a:t>Slovenska priporočila za obravnavo delirija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SI" dirty="0"/>
          </a:p>
          <a:p>
            <a:r>
              <a:rPr lang="en-SI" sz="3600" b="1" dirty="0">
                <a:latin typeface="Arial" panose="020B0604020202020204" pitchFamily="34" charset="0"/>
                <a:cs typeface="Arial" panose="020B0604020202020204" pitchFamily="34" charset="0"/>
              </a:rPr>
              <a:t>Obravnava delirija pri bolniku z napredovalim rakom avtorjev 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Maja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Ivanetič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Pantar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Jernej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Benedik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Maja Ebert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Moltara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Delirij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kot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znak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globalne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motnje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delovanju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možganov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motene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notranje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homeostaze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povezan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kratkim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preživetjem</a:t>
            </a:r>
            <a:r>
              <a:rPr lang="en-SI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l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PPI (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paliativni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prognostični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indeks-priloga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1)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epizoda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delirija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z 80%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senzitivnostjo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in 85%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specifičnostjo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napove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krajše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preživetje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bolnikih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napredovalim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rakom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0393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Dg. kriteriji po DSM-V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0814"/>
          </a:xfr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 lnSpcReduction="10000"/>
          </a:bodyPr>
          <a:lstStyle/>
          <a:p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A.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otnja pozornosti (usmerjanje, osredotočanje vzdrževanje, preusmerjanje ...) in zavesti</a:t>
            </a:r>
          </a:p>
          <a:p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otnja se razvije hitro, po navadi v urah ali dneh, simptomi nihajo skozi dan</a:t>
            </a:r>
          </a:p>
          <a:p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ruge kognitivne motnje (spomin, jezik, orinetacija, vidno-prostorske sposobnosti) ali motnje zaznavanja</a:t>
            </a:r>
          </a:p>
          <a:p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Motnje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ne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moremo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razložiti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z drug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prej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obstoječ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nevrokognitivno motnjo; tudi ne, če je pacient v komi</a:t>
            </a:r>
          </a:p>
          <a:p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anamnezi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telesnem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pregledu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laboratorijskih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preiskavah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dovolj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podatkov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klinično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oceno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da je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motnja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posledica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osnovne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bolezni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zastrupitve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določeno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substanco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njeno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odtegnitvijo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neželenega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učinka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zdravila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8047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latin typeface="Arial" panose="020B0604020202020204" pitchFamily="34" charset="0"/>
                <a:cs typeface="Arial" panose="020B0604020202020204" pitchFamily="34" charset="0"/>
              </a:rPr>
              <a:t>Lestvic</a:t>
            </a:r>
            <a:r>
              <a:rPr lang="sl-SI" b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SI" b="1">
                <a:latin typeface="Arial" panose="020B0604020202020204" pitchFamily="34" charset="0"/>
                <a:cs typeface="Arial" panose="020B0604020202020204" pitchFamily="34" charset="0"/>
              </a:rPr>
              <a:t> CAM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1. Nenaden začetek: nenedna sprememba psihičnega stanja, nihanje</a:t>
            </a:r>
          </a:p>
          <a:p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otnje pozornosti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acient težko sledi pogovoru, vsak malenkosten dražljaj ga zmoti - odkrenljiv</a:t>
            </a:r>
          </a:p>
          <a:p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3. Motnje mišljenja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epovezan, nesmiseln govor (inkoherentnost), blodnjavost, nelogičnosti, preskakuje s teme na temo</a:t>
            </a:r>
          </a:p>
          <a:p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otnje zavesti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značilnost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kaže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kot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vse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običajna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pozornost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vključno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pretirano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pozornostjo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letargijo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stuporjem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komo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). 	</a:t>
            </a:r>
          </a:p>
          <a:p>
            <a:pPr lvl="1"/>
            <a:endParaRPr lang="en-SI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8120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latin typeface="Arial" panose="020B0604020202020204" pitchFamily="34" charset="0"/>
                <a:cs typeface="Arial" panose="020B0604020202020204" pitchFamily="34" charset="0"/>
              </a:rPr>
              <a:t>Obravnava delirija pri bolniku z napredovalim rakom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0478"/>
          </a:xfrm>
        </p:spPr>
        <p:txBody>
          <a:bodyPr>
            <a:normAutofit/>
          </a:bodyPr>
          <a:lstStyle/>
          <a:p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oceni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PaP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paliativna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prognostična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ocena-priloga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2)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dodatek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delirija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neodvisno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napove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pomembno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skrajšanje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preživetja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bolnikih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napredovalim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rakom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18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dni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manj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kot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mesec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dni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n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paliativni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oskrbi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je s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krajšim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preživetjem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bolj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povezan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hipoaktivni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delirij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tudi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najpogostejši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do 70%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bolnikov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ostane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neprepoznan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Povezan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je s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slabšim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stanjem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zmogljivosti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večjim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bremenom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bolezni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izraženostjo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simptomov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ter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daljšim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časom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hospitalizacije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sl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SI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Delirij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predstavlja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urgentno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b="1" dirty="0" err="1">
                <a:latin typeface="Arial" panose="020B0604020202020204" pitchFamily="34" charset="0"/>
                <a:cs typeface="Arial" panose="020B0604020202020204" pitchFamily="34" charset="0"/>
              </a:rPr>
              <a:t>stanje</a:t>
            </a:r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paliativni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oskrbi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potrebuje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takojšnje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ukrepanje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Poleg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tega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sindrom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stisko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spravlja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ne le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bolnike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pač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pa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tudi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njegove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bližnje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skrbnike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zdravstveno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600" dirty="0" err="1">
                <a:latin typeface="Arial" panose="020B0604020202020204" pitchFamily="34" charset="0"/>
                <a:cs typeface="Arial" panose="020B0604020202020204" pitchFamily="34" charset="0"/>
              </a:rPr>
              <a:t>osebje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22245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Prevalenca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10-15 % vseh hospitaliziranih pacientov, pri starejših od 65 let tudi nad 50 %</a:t>
            </a: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internistični oddelki: 25 %</a:t>
            </a: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več kot 50 % pri bolnikih po zlomu stegnenice</a:t>
            </a: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več kot 30 % pri bolnikih po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kardiotomijah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hospitalizirani bolniki z rakom (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16 do 18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%) </a:t>
            </a:r>
            <a:endParaRPr lang="en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I" b="1" dirty="0">
                <a:latin typeface="Arial" panose="020B0604020202020204" pitchFamily="34" charset="0"/>
                <a:cs typeface="Arial" panose="020B0604020202020204" pitchFamily="34" charset="0"/>
              </a:rPr>
              <a:t>bolniki na paliativnih hospitalnih enotah (26 do 47 %)</a:t>
            </a:r>
            <a:endParaRPr lang="sl-SI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I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sl-SI" b="1" dirty="0" err="1">
                <a:latin typeface="Arial" panose="020B0604020202020204" pitchFamily="34" charset="0"/>
                <a:cs typeface="Arial" panose="020B0604020202020204" pitchFamily="34" charset="0"/>
              </a:rPr>
              <a:t>olni</a:t>
            </a:r>
            <a:r>
              <a:rPr lang="en-SI" b="1" dirty="0">
                <a:latin typeface="Arial" panose="020B0604020202020204" pitchFamily="34" charset="0"/>
                <a:cs typeface="Arial" panose="020B0604020202020204" pitchFamily="34" charset="0"/>
              </a:rPr>
              <a:t>ki v zadnjih tednih do urah življenja</a:t>
            </a: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SI" b="1" dirty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SI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 %)</a:t>
            </a: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intenzivne enote: 20-80 %</a:t>
            </a:r>
          </a:p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Pogosto neprepoznan - od 33 do 66 %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5177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Prevalenca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im večja je starost in čim hujša je bolezen, višja je pogostost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ri umirajočih blizu 100 %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9636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Etiologija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Dejavnik tveganja → ranljivost posameznika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Sprožilec ali vzrok → “</a:t>
            </a:r>
            <a:r>
              <a:rPr 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trigger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>
              <a:buFont typeface="Wingdings" panose="05000000000000000000" pitchFamily="2" charset="2"/>
              <a:buNone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Majhen sprožilec lahko povzroči delirij pri posamezniku z velik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dejavnik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tveganja.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514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latin typeface="Arial" panose="020B0604020202020204" pitchFamily="34" charset="0"/>
                <a:cs typeface="Arial" panose="020B0604020202020204" pitchFamily="34" charset="0"/>
              </a:rPr>
              <a:t>Dejavniki tveganja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apredovalost bolezni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išja starost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ognitivni upad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olifarmacija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labši vid, slabši sluh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267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1) Anksioznost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esnoba je naraven odziv človeka na stres oz. neugoden dražljaj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ogosta spremljevalka pri bolnikih s hudimi boleznimi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ontinuum od normalnih, prilagoditvenih reakcij na stres (vsak je zaskrbljen) pa do hudih, izčrpavajočih klinično pomembnih anksioznih sindromov</a:t>
            </a:r>
          </a:p>
          <a:p>
            <a:endParaRPr lang="en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udo izraženi simptomi pomnožijo človekovo trpljenje zaradi osnovne bolezni </a:t>
            </a:r>
          </a:p>
          <a:p>
            <a:endParaRPr lang="en-SI" dirty="0"/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ognitivni/telesni/čustveni/vedenjski simptomi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6148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Vzroki ali sprožilci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0814"/>
          </a:xfrm>
        </p:spPr>
        <p:txBody>
          <a:bodyPr>
            <a:normAutofit lnSpcReduction="10000"/>
          </a:bodyPr>
          <a:lstStyle/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Več sprožilnih vzrokov (več hkrati).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Najpogostejša posamezna vzroka: </a:t>
            </a:r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zdravila 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(40-50%) in </a:t>
            </a:r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okužbe</a:t>
            </a:r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2400" dirty="0">
                <a:latin typeface="Arial" panose="020B0604020202020204" pitchFamily="34" charset="0"/>
                <a:cs typeface="Arial" panose="020B0604020202020204" pitchFamily="34" charset="0"/>
              </a:rPr>
              <a:t>Pogosti: </a:t>
            </a:r>
            <a:r>
              <a:rPr lang="sl-SI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metabolni</a:t>
            </a:r>
            <a:r>
              <a:rPr lang="sl-SI" sz="2400" b="1" dirty="0">
                <a:latin typeface="Arial" panose="020B0604020202020204" pitchFamily="34" charset="0"/>
                <a:cs typeface="Arial" panose="020B0604020202020204" pitchFamily="34" charset="0"/>
              </a:rPr>
              <a:t> vzroki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, dehidracija</a:t>
            </a:r>
          </a:p>
          <a:p>
            <a:endParaRPr lang="en-S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 PO: kompleksni zdravstveni problemi, bolniki pogosto dobivajo številna zdravila 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SI" sz="2000" dirty="0">
                <a:latin typeface="Arial" panose="020B0604020202020204" pitchFamily="34" charset="0"/>
                <a:cs typeface="Arial" panose="020B0604020202020204" pitchFamily="34" charset="0"/>
              </a:rPr>
              <a:t>etabolne motnje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SI" sz="2000" dirty="0">
                <a:latin typeface="Arial" panose="020B0604020202020204" pitchFamily="34" charset="0"/>
                <a:cs typeface="Arial" panose="020B0604020202020204" pitchFamily="34" charset="0"/>
              </a:rPr>
              <a:t>dpovedovanje organov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SI" sz="2000" dirty="0">
                <a:latin typeface="Arial" panose="020B0604020202020204" pitchFamily="34" charset="0"/>
                <a:cs typeface="Arial" panose="020B0604020202020204" pitchFamily="34" charset="0"/>
              </a:rPr>
              <a:t>dravila (opioidi, steroidi, antiholinergiki, benzodiazepini)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SI" sz="2000" dirty="0">
                <a:latin typeface="Arial" panose="020B0604020202020204" pitchFamily="34" charset="0"/>
                <a:cs typeface="Arial" panose="020B0604020202020204" pitchFamily="34" charset="0"/>
              </a:rPr>
              <a:t>kužbe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SI" sz="2000" dirty="0">
                <a:latin typeface="Arial" panose="020B0604020202020204" pitchFamily="34" charset="0"/>
                <a:cs typeface="Arial" panose="020B0604020202020204" pitchFamily="34" charset="0"/>
              </a:rPr>
              <a:t>atologija možganov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SI" sz="2000" dirty="0">
                <a:latin typeface="Arial" panose="020B0604020202020204" pitchFamily="34" charset="0"/>
                <a:cs typeface="Arial" panose="020B0604020202020204" pitchFamily="34" charset="0"/>
              </a:rPr>
              <a:t>emoterapija in radioterapija</a:t>
            </a:r>
          </a:p>
          <a:p>
            <a:pPr lvl="1"/>
            <a:r>
              <a:rPr lang="en-SI" sz="2000" dirty="0">
                <a:latin typeface="Arial" panose="020B0604020202020204" pitchFamily="34" charset="0"/>
                <a:cs typeface="Arial" panose="020B0604020202020204" pitchFamily="34" charset="0"/>
              </a:rPr>
              <a:t>Bolečina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889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Reverzibilnost vzrokov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4502"/>
            <a:ext cx="10515600" cy="4984955"/>
          </a:xfrm>
        </p:spPr>
        <p:txBody>
          <a:bodyPr>
            <a:normAutofit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SI" b="1" dirty="0">
                <a:latin typeface="Arial" panose="020B0604020202020204" pitchFamily="34" charset="0"/>
                <a:cs typeface="Arial" panose="020B0604020202020204" pitchFamily="34" charset="0"/>
              </a:rPr>
              <a:t>ogosti, po navadi reverzibilni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dravila in odtegnitev od zdravil, alkohola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kužbe (uroinfekt, pljučnica)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aprtje, retenca urina, dehidracija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SI" b="1" dirty="0">
                <a:latin typeface="Arial" panose="020B0604020202020204" pitchFamily="34" charset="0"/>
                <a:cs typeface="Arial" panose="020B0604020202020204" pitchFamily="34" charset="0"/>
              </a:rPr>
              <a:t>anj pogosti, po navadi reverzibilni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etabolne motnje (hipo- ali hipernatriemija, hipo- ali hiperglikemija, hiperkalcemija)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nemija, hipoksemija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SI" b="1" dirty="0">
                <a:latin typeface="Arial" panose="020B0604020202020204" pitchFamily="34" charset="0"/>
                <a:cs typeface="Arial" panose="020B0604020202020204" pitchFamily="34" charset="0"/>
              </a:rPr>
              <a:t>anj pogosti, po navadi ireverzibilni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dpovedi organov (jetra, ledvice, pljuča)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atolgija centralnega živčevja (tumorji/metastaze, nekonvulzivni epileptični status)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3506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Zdravljenje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altLang="sl-SI" dirty="0">
                <a:latin typeface="Arial" panose="020B0604020202020204" pitchFamily="34" charset="0"/>
                <a:cs typeface="Arial" panose="020B0604020202020204" pitchFamily="34" charset="0"/>
              </a:rPr>
              <a:t>Etiološko: z odstranitvijo osnovnega vzroka delirij spontano izzveni!?</a:t>
            </a:r>
          </a:p>
          <a:p>
            <a:r>
              <a:rPr lang="en-SI" altLang="sl-SI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l-SI" altLang="sl-SI" dirty="0" err="1">
                <a:latin typeface="Arial" panose="020B0604020202020204" pitchFamily="34" charset="0"/>
                <a:cs typeface="Arial" panose="020B0604020202020204" pitchFamily="34" charset="0"/>
              </a:rPr>
              <a:t>agotovitev</a:t>
            </a:r>
            <a:r>
              <a:rPr lang="sl-SI" altLang="sl-SI" dirty="0">
                <a:latin typeface="Arial" panose="020B0604020202020204" pitchFamily="34" charset="0"/>
                <a:cs typeface="Arial" panose="020B0604020202020204" pitchFamily="34" charset="0"/>
              </a:rPr>
              <a:t> ustreznega okolja</a:t>
            </a:r>
            <a:r>
              <a:rPr lang="en-SI" altLang="sl-SI" dirty="0">
                <a:latin typeface="Arial" panose="020B0604020202020204" pitchFamily="34" charset="0"/>
                <a:cs typeface="Arial" panose="020B0604020202020204" pitchFamily="34" charset="0"/>
              </a:rPr>
              <a:t>, varnosti</a:t>
            </a:r>
            <a:r>
              <a:rPr lang="sl-SI" altLang="sl-SI" dirty="0">
                <a:latin typeface="Arial" panose="020B0604020202020204" pitchFamily="34" charset="0"/>
                <a:cs typeface="Arial" panose="020B0604020202020204" pitchFamily="34" charset="0"/>
              </a:rPr>
              <a:t> in podpora </a:t>
            </a:r>
            <a:endParaRPr lang="en-SI" alt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l-SI" altLang="sl-SI" sz="2000" dirty="0">
                <a:latin typeface="Arial" panose="020B0604020202020204" pitchFamily="34" charset="0"/>
                <a:cs typeface="Arial" panose="020B0604020202020204" pitchFamily="34" charset="0"/>
              </a:rPr>
              <a:t>miren dobro osvetljen prostor, ustrezna prehrana, bilanca tekočin, elektrolitov, spodbujati orientiranost, očala, slušni aparat</a:t>
            </a:r>
            <a:endParaRPr lang="en-SI" alt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altLang="sl-SI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SI" altLang="sl-SI" sz="2000" dirty="0">
                <a:latin typeface="Arial" panose="020B0604020202020204" pitchFamily="34" charset="0"/>
                <a:cs typeface="Arial" panose="020B0604020202020204" pitchFamily="34" charset="0"/>
              </a:rPr>
              <a:t>dstraniti potencialno nevarne predmete</a:t>
            </a:r>
          </a:p>
          <a:p>
            <a:pPr lvl="1"/>
            <a:r>
              <a:rPr lang="en-GB" altLang="sl-SI" sz="2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SI" altLang="sl-SI" sz="2000" dirty="0">
                <a:latin typeface="Arial" panose="020B0604020202020204" pitchFamily="34" charset="0"/>
                <a:cs typeface="Arial" panose="020B0604020202020204" pitchFamily="34" charset="0"/>
              </a:rPr>
              <a:t>nižati posteljo, uporaba ograjic</a:t>
            </a:r>
          </a:p>
          <a:p>
            <a:pPr lvl="1"/>
            <a:r>
              <a:rPr lang="en-GB" altLang="sl-SI" sz="2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SI" altLang="sl-SI" sz="2000" dirty="0">
                <a:latin typeface="Arial" panose="020B0604020202020204" pitchFamily="34" charset="0"/>
                <a:cs typeface="Arial" panose="020B0604020202020204" pitchFamily="34" charset="0"/>
              </a:rPr>
              <a:t>dstranitev cevk (urinski kateter, i.v. poti) in kablov (TV, internet ...)</a:t>
            </a:r>
            <a:endParaRPr lang="en-SI" altLang="sl-SI" sz="2000" dirty="0"/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SI" sz="2000" dirty="0">
                <a:latin typeface="Arial" panose="020B0604020202020204" pitchFamily="34" charset="0"/>
                <a:cs typeface="Arial" panose="020B0604020202020204" pitchFamily="34" charset="0"/>
              </a:rPr>
              <a:t>inimalna uporaba PVU</a:t>
            </a:r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sl-SI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l-SI" sz="2800" dirty="0">
                <a:latin typeface="Arial" panose="020B0604020202020204" pitchFamily="34" charset="0"/>
                <a:cs typeface="Arial" panose="020B0604020202020204" pitchFamily="34" charset="0"/>
              </a:rPr>
              <a:t>Zdravila (podrobneje kasneje)</a:t>
            </a:r>
          </a:p>
        </p:txBody>
      </p:sp>
    </p:spTree>
    <p:extLst>
      <p:ext uri="{BB962C8B-B14F-4D97-AF65-F5344CB8AC3E}">
        <p14:creationId xmlns:p14="http://schemas.microsoft.com/office/powerpoint/2010/main" val="30727173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D.E.L.I.R.I.U.M.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rugs/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ehidration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lectrolyte/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tanol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iver </a:t>
            </a:r>
            <a:endParaRPr lang="en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nfection </a:t>
            </a:r>
            <a:endParaRPr lang="en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espiratory/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etention of urine, constipation </a:t>
            </a:r>
            <a:endParaRPr lang="en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ntracranial </a:t>
            </a:r>
            <a:endParaRPr lang="en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remia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ndertreated pain </a:t>
            </a:r>
            <a:endParaRPr lang="en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etabolic </a:t>
            </a:r>
          </a:p>
        </p:txBody>
      </p:sp>
    </p:spTree>
    <p:extLst>
      <p:ext uri="{BB962C8B-B14F-4D97-AF65-F5344CB8AC3E}">
        <p14:creationId xmlns:p14="http://schemas.microsoft.com/office/powerpoint/2010/main" val="35442902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Zdravljenje z </a:t>
            </a:r>
            <a:r>
              <a:rPr lang="en-SI" alt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antipsihotiki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I" altLang="sl-SI" dirty="0">
                <a:latin typeface="Arial" panose="020B0604020202020204" pitchFamily="34" charset="0"/>
                <a:cs typeface="Arial" panose="020B0604020202020204" pitchFamily="34" charset="0"/>
              </a:rPr>
              <a:t>Hiperaktivna oblika (+/-reverzibilni) z</a:t>
            </a:r>
            <a:r>
              <a:rPr lang="sl-SI" altLang="sl-SI" dirty="0" err="1">
                <a:latin typeface="Arial" panose="020B0604020202020204" pitchFamily="34" charset="0"/>
                <a:cs typeface="Arial" panose="020B0604020202020204" pitchFamily="34" charset="0"/>
              </a:rPr>
              <a:t>dravilo</a:t>
            </a:r>
            <a:r>
              <a:rPr lang="sl-SI" altLang="sl-SI" dirty="0">
                <a:latin typeface="Arial" panose="020B0604020202020204" pitchFamily="34" charset="0"/>
                <a:cs typeface="Arial" panose="020B0604020202020204" pitchFamily="34" charset="0"/>
              </a:rPr>
              <a:t> izbora antipsihotiki: </a:t>
            </a:r>
          </a:p>
          <a:p>
            <a:pPr marL="0" indent="0">
              <a:buNone/>
            </a:pPr>
            <a:r>
              <a:rPr lang="en-SI" altLang="sl-SI" dirty="0">
                <a:latin typeface="Arial" panose="020B0604020202020204" pitchFamily="34" charset="0"/>
                <a:cs typeface="Arial" panose="020B0604020202020204" pitchFamily="34" charset="0"/>
              </a:rPr>
              <a:t>	*</a:t>
            </a:r>
            <a:r>
              <a:rPr lang="sl-SI" alt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kvetiapin</a:t>
            </a:r>
            <a:r>
              <a:rPr lang="sl-SI" alt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I" altLang="sl-SI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l-SI" altLang="sl-SI" sz="2400" dirty="0">
                <a:latin typeface="Arial" panose="020B0604020202020204" pitchFamily="34" charset="0"/>
                <a:cs typeface="Arial" panose="020B0604020202020204" pitchFamily="34" charset="0"/>
              </a:rPr>
              <a:t>5 mg</a:t>
            </a:r>
            <a:r>
              <a:rPr lang="en-SI" altLang="sl-SI" sz="2400" dirty="0">
                <a:latin typeface="Arial" panose="020B0604020202020204" pitchFamily="34" charset="0"/>
                <a:cs typeface="Arial" panose="020B0604020202020204" pitchFamily="34" charset="0"/>
              </a:rPr>
              <a:t>/h pri agitaciji ....do 800 mg/dan </a:t>
            </a:r>
            <a:r>
              <a:rPr lang="en-SI" altLang="sl-SI" sz="1400" dirty="0">
                <a:latin typeface="Arial" panose="020B0604020202020204" pitchFamily="34" charset="0"/>
                <a:cs typeface="Arial" panose="020B0604020202020204" pitchFamily="34" charset="0"/>
              </a:rPr>
              <a:t>(po)</a:t>
            </a:r>
            <a:r>
              <a:rPr lang="sl-SI" altLang="sl-SI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SI" altLang="sl-S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SI" altLang="sl-SI" dirty="0">
                <a:latin typeface="Arial" panose="020B0604020202020204" pitchFamily="34" charset="0"/>
                <a:cs typeface="Arial" panose="020B0604020202020204" pitchFamily="34" charset="0"/>
              </a:rPr>
              <a:t>	*</a:t>
            </a:r>
            <a:r>
              <a:rPr lang="sl-SI" alt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risperidon</a:t>
            </a:r>
            <a:r>
              <a:rPr lang="sl-SI" alt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0,5 mg</a:t>
            </a:r>
            <a:r>
              <a:rPr lang="en-SI" altLang="sl-SI" sz="2400" dirty="0">
                <a:latin typeface="Arial" panose="020B0604020202020204" pitchFamily="34" charset="0"/>
                <a:cs typeface="Arial" panose="020B0604020202020204" pitchFamily="34" charset="0"/>
              </a:rPr>
              <a:t>/ pri agitaciji .... do 16 mg/dan </a:t>
            </a:r>
            <a:r>
              <a:rPr lang="en-SI" altLang="sl-SI" sz="1400" dirty="0">
                <a:latin typeface="Arial" panose="020B0604020202020204" pitchFamily="34" charset="0"/>
                <a:cs typeface="Arial" panose="020B0604020202020204" pitchFamily="34" charset="0"/>
              </a:rPr>
              <a:t>(po, tekočina, ODT)</a:t>
            </a:r>
            <a:r>
              <a:rPr lang="sl-SI" alt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SI" alt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SI" altLang="sl-SI" dirty="0">
                <a:latin typeface="Arial" panose="020B0604020202020204" pitchFamily="34" charset="0"/>
                <a:cs typeface="Arial" panose="020B0604020202020204" pitchFamily="34" charset="0"/>
              </a:rPr>
              <a:t>	*</a:t>
            </a:r>
            <a:r>
              <a:rPr lang="sl-SI" altLang="sl-SI" sz="2400" dirty="0" err="1">
                <a:latin typeface="Arial" panose="020B0604020202020204" pitchFamily="34" charset="0"/>
                <a:cs typeface="Arial" panose="020B0604020202020204" pitchFamily="34" charset="0"/>
              </a:rPr>
              <a:t>olanzapin</a:t>
            </a:r>
            <a:r>
              <a:rPr lang="sl-SI" altLang="sl-SI" sz="2400" dirty="0">
                <a:latin typeface="Arial" panose="020B0604020202020204" pitchFamily="34" charset="0"/>
                <a:cs typeface="Arial" panose="020B0604020202020204" pitchFamily="34" charset="0"/>
              </a:rPr>
              <a:t> 2,5 mg</a:t>
            </a:r>
            <a:r>
              <a:rPr lang="en-SI" altLang="sl-SI" sz="2400" dirty="0">
                <a:latin typeface="Arial" panose="020B0604020202020204" pitchFamily="34" charset="0"/>
                <a:cs typeface="Arial" panose="020B0604020202020204" pitchFamily="34" charset="0"/>
              </a:rPr>
              <a:t>/h pri agitaciji .... do 40 mg/dan </a:t>
            </a:r>
            <a:r>
              <a:rPr lang="en-SI" altLang="sl-SI" sz="1400" dirty="0">
                <a:latin typeface="Arial" panose="020B0604020202020204" pitchFamily="34" charset="0"/>
                <a:cs typeface="Arial" panose="020B0604020202020204" pitchFamily="34" charset="0"/>
              </a:rPr>
              <a:t>(po, ODT, im)</a:t>
            </a:r>
            <a:r>
              <a:rPr lang="sl-SI" altLang="sl-SI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None/>
            </a:pPr>
            <a:r>
              <a:rPr lang="sl-SI" altLang="sl-SI" dirty="0">
                <a:latin typeface="Arial" panose="020B0604020202020204" pitchFamily="34" charset="0"/>
                <a:cs typeface="Arial" panose="020B0604020202020204" pitchFamily="34" charset="0"/>
              </a:rPr>
              <a:t> 	* </a:t>
            </a:r>
            <a:r>
              <a:rPr lang="sl-SI" altLang="sl-SI" dirty="0" err="1">
                <a:latin typeface="Arial" panose="020B0604020202020204" pitchFamily="34" charset="0"/>
                <a:cs typeface="Arial" panose="020B0604020202020204" pitchFamily="34" charset="0"/>
              </a:rPr>
              <a:t>haloperidol</a:t>
            </a:r>
            <a:r>
              <a:rPr lang="en-SI" altLang="sl-SI" dirty="0">
                <a:latin typeface="Arial" panose="020B0604020202020204" pitchFamily="34" charset="0"/>
                <a:cs typeface="Arial" panose="020B0604020202020204" pitchFamily="34" charset="0"/>
              </a:rPr>
              <a:t> 1-2 mg/h pri agitaciji ...do 100 mg/dan </a:t>
            </a:r>
            <a:r>
              <a:rPr lang="en-SI" altLang="sl-SI" sz="1400" dirty="0">
                <a:latin typeface="Arial" panose="020B0604020202020204" pitchFamily="34" charset="0"/>
                <a:cs typeface="Arial" panose="020B0604020202020204" pitchFamily="34" charset="0"/>
              </a:rPr>
              <a:t>(po, im, iv, sc)</a:t>
            </a:r>
          </a:p>
          <a:p>
            <a:pPr>
              <a:buNone/>
            </a:pPr>
            <a:r>
              <a:rPr lang="sl-SI" alt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SI" alt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udi pri hipoaktivni obliki uporabljani in pomagajo, če imajo pacienti halucinacije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8353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Benzodiazepini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ri ireverzibilnem deliriju, še posebej pri umirajočih (sedacija, mišična relaksacija, antiepileptični učinek)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ri deliriju zaradi odtegnitve od alkohola ali benzodiazepinov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ri hudi vedenjski simptomatiki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SI" sz="2000" dirty="0">
                <a:latin typeface="Arial" panose="020B0604020202020204" pitchFamily="34" charset="0"/>
                <a:cs typeface="Arial" panose="020B0604020202020204" pitchFamily="34" charset="0"/>
              </a:rPr>
              <a:t>isti, ki kronično prejemajo benzodiazepine, so lahko rezistentni pri obravnavi vedenjske simptomatike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orazepam (Loram, Lorsilan)</a:t>
            </a:r>
          </a:p>
          <a:p>
            <a:pPr marL="0" indent="0">
              <a:buNone/>
            </a:pP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	1-2 mg/h pri agitaciji ...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o 40 mg/dan </a:t>
            </a:r>
            <a:r>
              <a:rPr lang="en-SI" sz="1400" dirty="0">
                <a:latin typeface="Arial" panose="020B0604020202020204" pitchFamily="34" charset="0"/>
                <a:cs typeface="Arial" panose="020B0604020202020204" pitchFamily="34" charset="0"/>
              </a:rPr>
              <a:t>(po (tbl ali tekočina, sc, im, iv, rektalno)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idazolam (Dormicum)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SI" sz="2000" dirty="0">
                <a:latin typeface="Arial" panose="020B0604020202020204" pitchFamily="34" charset="0"/>
                <a:cs typeface="Arial" panose="020B0604020202020204" pitchFamily="34" charset="0"/>
              </a:rPr>
              <a:t>olus 0,2 mg/kg sc + kontinuirana infuzija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rugi sedativi: propofol, fenobarbital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15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Anksioznost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</a:t>
            </a:r>
            <a:r>
              <a:rPr lang="en-SI" dirty="0"/>
              <a:t>olniki so zaskrbljeni/prestrašeni/preobremenjeni zaradi</a:t>
            </a:r>
          </a:p>
          <a:p>
            <a:pPr lvl="1"/>
            <a:r>
              <a:rPr lang="en-GB" dirty="0"/>
              <a:t>N</a:t>
            </a:r>
            <a:r>
              <a:rPr lang="en-SI" dirty="0"/>
              <a:t>apredovanja bolezni: bolečina, odvisnost od pomoči drugih</a:t>
            </a:r>
          </a:p>
          <a:p>
            <a:pPr lvl="1"/>
            <a:r>
              <a:rPr lang="en-GB" dirty="0"/>
              <a:t>V</a:t>
            </a:r>
            <a:r>
              <a:rPr lang="en-SI" dirty="0"/>
              <a:t>sakdanjih zadev: finančne skrbi, nezmožnost hoditi v službo</a:t>
            </a:r>
          </a:p>
          <a:p>
            <a:pPr lvl="1"/>
            <a:r>
              <a:rPr lang="en-GB" dirty="0"/>
              <a:t>D</a:t>
            </a:r>
            <a:r>
              <a:rPr lang="en-SI" dirty="0"/>
              <a:t>uhovne krize</a:t>
            </a:r>
          </a:p>
          <a:p>
            <a:pPr lvl="1"/>
            <a:r>
              <a:rPr lang="en-GB" dirty="0"/>
              <a:t>E</a:t>
            </a:r>
            <a:r>
              <a:rPr lang="en-SI" dirty="0"/>
              <a:t>ksistencialnih tem ob bližajoči se smrti</a:t>
            </a:r>
          </a:p>
          <a:p>
            <a:pPr lvl="2"/>
            <a:r>
              <a:rPr lang="en-SI" dirty="0"/>
              <a:t>IZGUBE</a:t>
            </a:r>
          </a:p>
          <a:p>
            <a:pPr marL="914400" lvl="2" indent="0">
              <a:buNone/>
            </a:pPr>
            <a:endParaRPr lang="en-SI" dirty="0"/>
          </a:p>
          <a:p>
            <a:pPr lvl="1"/>
            <a:r>
              <a:rPr lang="en-GB" dirty="0"/>
              <a:t>P</a:t>
            </a:r>
            <a:r>
              <a:rPr lang="en-SI" dirty="0"/>
              <a:t>repričanje, da je to normalna oz. pričakovana spremljevalka neozdravljive bolezni, zato velikokrat prezrta oz. neustrezno obravnavana</a:t>
            </a:r>
          </a:p>
          <a:p>
            <a:pPr marL="457200" lvl="1" indent="0">
              <a:buNone/>
            </a:pPr>
            <a:endParaRPr lang="en-SI" dirty="0"/>
          </a:p>
          <a:p>
            <a:pPr marL="457200" lvl="1" indent="0">
              <a:buNone/>
            </a:pPr>
            <a:r>
              <a:rPr lang="en-SI" dirty="0"/>
              <a:t>&gt;&gt;&gt; </a:t>
            </a:r>
            <a:r>
              <a:rPr lang="en-GB" dirty="0"/>
              <a:t>P</a:t>
            </a:r>
            <a:r>
              <a:rPr lang="en-SI" dirty="0"/>
              <a:t>rezrtje hudih simptomov še poveča trpljenje tako pacienta kot svojcev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18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Psihološka obravnava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Psihoedukacija o bolezni, poteku zdravljenja, stranskih učinkih zdravljenja, prognozi bolezni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acient se lažje prilagodi na nov položaj, ponovno vzpostavi kontrolo nad svojim življenjem</a:t>
            </a:r>
          </a:p>
          <a:p>
            <a:endParaRPr lang="en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Pogovor s pacientom o vzrokih anksioznosti in kako se ljudje prilagajamo na stres oz. se z njim soočamo, navedba primerov velikokrat zelo olajša stisko </a:t>
            </a:r>
            <a:r>
              <a:rPr lang="en-SI" sz="2000" dirty="0">
                <a:latin typeface="Arial" panose="020B0604020202020204" pitchFamily="34" charset="0"/>
                <a:cs typeface="Arial" panose="020B0604020202020204" pitchFamily="34" charset="0"/>
              </a:rPr>
              <a:t>(strah pred boleznijo, trpljenjem, smrtjo je univerzalen)</a:t>
            </a:r>
          </a:p>
          <a:p>
            <a:pPr marL="0" indent="0">
              <a:buNone/>
            </a:pPr>
            <a:endParaRPr lang="en-SI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627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Zdravila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4001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elo malo raziskav na paliativni populaciji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ntidepresivi in benzodiazepini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ratkoročno zdravljenje s hitrim olajšanjem simptomov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olgoročno zdravljenje anksioznih motenj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ed antidepresivi pri anksioznosti 1. izbor SSRI (sertralin, escitalopram, fluoksetin, citalopram)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enzodiazepini hitro prinesejo olajšanje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lprazolam in lorazepam delujeta hitro, prekineta panični napad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lonazepam in diazepam sta dolgodelujoča</a:t>
            </a:r>
          </a:p>
          <a:p>
            <a:pPr lvl="1"/>
            <a:endParaRPr lang="en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ruga zdravila: pregabalin, sedativni antipsihotiki (olanzapin, risperidon, Prazine)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215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2) Nespečnost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450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</a:t>
            </a:r>
            <a:r>
              <a:rPr lang="en-SI" dirty="0"/>
              <a:t>ogosta, vendar obvladljiva</a:t>
            </a:r>
          </a:p>
          <a:p>
            <a:r>
              <a:rPr lang="en-SI" dirty="0"/>
              <a:t>30 do 70 % paliativnih pacientov (Mercadante, 2004)</a:t>
            </a:r>
          </a:p>
          <a:p>
            <a:r>
              <a:rPr lang="en-GB" dirty="0"/>
              <a:t>Z</a:t>
            </a:r>
            <a:r>
              <a:rPr lang="en-SI" dirty="0"/>
              <a:t>elo slabša kakovost življenja, negativno vpliva na kognitivne funkcije, dnevno funkcioniranje, na telesno in duševno zdravje</a:t>
            </a:r>
          </a:p>
          <a:p>
            <a:r>
              <a:rPr lang="en-SI" dirty="0"/>
              <a:t>Vzroki: </a:t>
            </a:r>
          </a:p>
          <a:p>
            <a:r>
              <a:rPr lang="en-SI" sz="2400" dirty="0"/>
              <a:t>psihiatrične bolezni, delirij, </a:t>
            </a:r>
          </a:p>
          <a:p>
            <a:r>
              <a:rPr lang="en-SI" sz="2400" dirty="0"/>
              <a:t>somatske bolezni (KOPB, PB, hepatopatije, dispnea, pogoste mikcije, slabost ...)</a:t>
            </a:r>
          </a:p>
          <a:p>
            <a:r>
              <a:rPr lang="en-SI" sz="2400" dirty="0"/>
              <a:t>bolečina, tudi duhovna in eksistencialna, </a:t>
            </a:r>
          </a:p>
          <a:p>
            <a:r>
              <a:rPr lang="en-SI" sz="2400" dirty="0"/>
              <a:t>stranski učinki zdravil (opioidi, steroidi, stimulansi, beta agonisti)</a:t>
            </a:r>
          </a:p>
          <a:p>
            <a:r>
              <a:rPr lang="en-SI" sz="2400" dirty="0"/>
              <a:t>okolje: alarmi, črpalke, piski monitorja, luči ...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6547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efarmakološke intervence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4800"/>
            <a:ext cx="10515600" cy="4876799"/>
          </a:xfrm>
        </p:spPr>
        <p:txBody>
          <a:bodyPr>
            <a:norm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SI" sz="4000" b="1" dirty="0">
                <a:latin typeface="Arial" panose="020B0604020202020204" pitchFamily="34" charset="0"/>
                <a:cs typeface="Arial" panose="020B0604020202020204" pitchFamily="34" charset="0"/>
              </a:rPr>
              <a:t>ptimizacija higiene spanja: </a:t>
            </a:r>
          </a:p>
          <a:p>
            <a:pPr marL="0" indent="0">
              <a:buNone/>
            </a:pP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- izogibanje kofeinu po 14h </a:t>
            </a:r>
          </a:p>
          <a:p>
            <a:pPr marL="0" indent="0">
              <a:buNone/>
            </a:pP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- jasna struktura dneva 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(čim manj dnevnega poležavanja in        dremanja), </a:t>
            </a:r>
          </a:p>
          <a:p>
            <a:pPr>
              <a:buFontTx/>
              <a:buChar char="-"/>
            </a:pP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sprostitvene dejavnosti pred spanjem </a:t>
            </a:r>
            <a:r>
              <a:rPr lang="en-SI" sz="2400" dirty="0">
                <a:latin typeface="Arial" panose="020B0604020202020204" pitchFamily="34" charset="0"/>
                <a:cs typeface="Arial" panose="020B0604020202020204" pitchFamily="34" charset="0"/>
              </a:rPr>
              <a:t>(brez intenzivnih naporov)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buFontTx/>
              <a:buChar char="-"/>
            </a:pP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omejitev raznoraznih elektronskih naprav vsaj 30 minut pred spanjem</a:t>
            </a:r>
          </a:p>
          <a:p>
            <a:pPr>
              <a:buFontTx/>
              <a:buChar char="-"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postelj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 brez TV, branja, če po 20 minutah ni spanja, vstani iz postelje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032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200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6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efarmakološke intervence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SI" sz="4000" b="1" dirty="0">
                <a:latin typeface="Arial" panose="020B0604020202020204" pitchFamily="34" charset="0"/>
                <a:cs typeface="Arial" panose="020B0604020202020204" pitchFamily="34" charset="0"/>
              </a:rPr>
              <a:t>koljske modifikacije:</a:t>
            </a:r>
          </a:p>
          <a:p>
            <a:pPr marL="0" indent="0">
              <a:buNone/>
            </a:pP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	- čim manj hrupa med le nujnimi intervencami pri drugih bolnikih v sobi</a:t>
            </a:r>
          </a:p>
          <a:p>
            <a:pPr marL="0" indent="0">
              <a:buNone/>
            </a:pP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	- izogibanje nenujni negi</a:t>
            </a:r>
          </a:p>
          <a:p>
            <a:pPr marL="0" indent="0">
              <a:buNone/>
            </a:pP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	- spodbujanje k aktivnostim čez dan</a:t>
            </a:r>
          </a:p>
          <a:p>
            <a:pPr marL="0" indent="0">
              <a:buNone/>
            </a:pP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	- naj prevladuje naravna svetloba čez dan</a:t>
            </a:r>
          </a:p>
          <a:p>
            <a:pPr marL="0" indent="0">
              <a:buNone/>
            </a:pPr>
            <a:r>
              <a:rPr lang="en-SI" dirty="0">
                <a:latin typeface="Arial" panose="020B0604020202020204" pitchFamily="34" charset="0"/>
                <a:cs typeface="Arial" panose="020B0604020202020204" pitchFamily="34" charset="0"/>
              </a:rPr>
              <a:t>	- omejitev Tv, telefonov pred spanjem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092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27F4297C738AF4BBF27970015D38D41" ma:contentTypeVersion="13" ma:contentTypeDescription="Ustvari nov dokument." ma:contentTypeScope="" ma:versionID="7714a622d17ab9b908394116ecf75aed">
  <xsd:schema xmlns:xsd="http://www.w3.org/2001/XMLSchema" xmlns:xs="http://www.w3.org/2001/XMLSchema" xmlns:p="http://schemas.microsoft.com/office/2006/metadata/properties" xmlns:ns3="b12fcb04-e1fc-459d-a5d0-97ab1d14739d" xmlns:ns4="bd4ead8d-6e76-4fa8-a333-cf10cbde876a" targetNamespace="http://schemas.microsoft.com/office/2006/metadata/properties" ma:root="true" ma:fieldsID="42c82a3c37d80950efa9b5ee64d4623e" ns3:_="" ns4:_="">
    <xsd:import namespace="b12fcb04-e1fc-459d-a5d0-97ab1d14739d"/>
    <xsd:import namespace="bd4ead8d-6e76-4fa8-a333-cf10cbde876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2fcb04-e1fc-459d-a5d0-97ab1d1473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4ead8d-6e76-4fa8-a333-cf10cbde876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Razprševanje namiga za skupno rab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0B7532-494A-4C9B-96D6-91B0CC21D093}">
  <ds:schemaRefs>
    <ds:schemaRef ds:uri="http://schemas.openxmlformats.org/package/2006/metadata/core-properties"/>
    <ds:schemaRef ds:uri="http://www.w3.org/XML/1998/namespace"/>
    <ds:schemaRef ds:uri="bd4ead8d-6e76-4fa8-a333-cf10cbde876a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b12fcb04-e1fc-459d-a5d0-97ab1d14739d"/>
  </ds:schemaRefs>
</ds:datastoreItem>
</file>

<file path=customXml/itemProps2.xml><?xml version="1.0" encoding="utf-8"?>
<ds:datastoreItem xmlns:ds="http://schemas.openxmlformats.org/officeDocument/2006/customXml" ds:itemID="{5F5FFC94-EA32-403C-8BF5-A7A3B4246E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BE5A7-9D24-4717-81A9-7899F3AE1D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2fcb04-e1fc-459d-a5d0-97ab1d14739d"/>
    <ds:schemaRef ds:uri="bd4ead8d-6e76-4fa8-a333-cf10cbde87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2235</Words>
  <Application>Microsoft Office PowerPoint</Application>
  <PresentationFormat>Širokozaslonsko</PresentationFormat>
  <Paragraphs>281</Paragraphs>
  <Slides>35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35</vt:i4>
      </vt:variant>
    </vt:vector>
  </HeadingPairs>
  <TitlesOfParts>
    <vt:vector size="41" baseType="lpstr">
      <vt:lpstr>等线</vt:lpstr>
      <vt:lpstr>Arial</vt:lpstr>
      <vt:lpstr>Calibri</vt:lpstr>
      <vt:lpstr>Calibri Light</vt:lpstr>
      <vt:lpstr>Wingdings</vt:lpstr>
      <vt:lpstr>Office Theme</vt:lpstr>
      <vt:lpstr>Obravnava psihiatričnih simptomov –  dodatna znanja iz PO</vt:lpstr>
      <vt:lpstr>Uvod</vt:lpstr>
      <vt:lpstr>1) Anksioznost</vt:lpstr>
      <vt:lpstr>Anksioznost</vt:lpstr>
      <vt:lpstr>Psihološka obravnava</vt:lpstr>
      <vt:lpstr>Zdravila</vt:lpstr>
      <vt:lpstr>2) Nespečnost</vt:lpstr>
      <vt:lpstr>Nefarmakološke intervence</vt:lpstr>
      <vt:lpstr>Nefarmakološke intervence</vt:lpstr>
      <vt:lpstr>Nefarmakološke intervence</vt:lpstr>
      <vt:lpstr>Zdravila</vt:lpstr>
      <vt:lpstr>Delirij</vt:lpstr>
      <vt:lpstr>Potek delirija</vt:lpstr>
      <vt:lpstr>Spoznavne sposobnosti - pozornost</vt:lpstr>
      <vt:lpstr>Spoznavne sposobnosti - spomin in orient.</vt:lpstr>
      <vt:lpstr>Motnje zaznavanja</vt:lpstr>
      <vt:lpstr>Motnje mišljenja</vt:lpstr>
      <vt:lpstr>Oblike delirija</vt:lpstr>
      <vt:lpstr>Hipoaktivna oblika</vt:lpstr>
      <vt:lpstr>Ritem spanja in budnosti</vt:lpstr>
      <vt:lpstr>Vegetativna vzdraženost</vt:lpstr>
      <vt:lpstr>Slovenska priporočila za obravnavo delirija </vt:lpstr>
      <vt:lpstr>Dg. kriteriji po DSM-V</vt:lpstr>
      <vt:lpstr>Lestvica CAM</vt:lpstr>
      <vt:lpstr>Obravnava delirija pri bolniku z napredovalim rakom</vt:lpstr>
      <vt:lpstr>Prevalenca</vt:lpstr>
      <vt:lpstr>Prevalenca </vt:lpstr>
      <vt:lpstr>Etiologija</vt:lpstr>
      <vt:lpstr>Dejavniki tveganja</vt:lpstr>
      <vt:lpstr>Vzroki ali sprožilci</vt:lpstr>
      <vt:lpstr>Reverzibilnost vzrokov</vt:lpstr>
      <vt:lpstr>Zdravljenje</vt:lpstr>
      <vt:lpstr>D.E.L.I.R.I.U.M.</vt:lpstr>
      <vt:lpstr>Zdravljenje z antipsihotiki</vt:lpstr>
      <vt:lpstr>Benzodiazepini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Lajšanje nevropsihiatričnih simptomov</dc:title>
  <dc:creator>Andrej Mrvar</dc:creator>
  <cp:lastModifiedBy>Mateja Strbad</cp:lastModifiedBy>
  <cp:revision>151</cp:revision>
  <dcterms:created xsi:type="dcterms:W3CDTF">2019-01-28T18:17:10Z</dcterms:created>
  <dcterms:modified xsi:type="dcterms:W3CDTF">2024-01-30T18:11:42Z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0x010100727F4297C738AF4BBF27970015D38D41</vt:lpwstr>
  </property>
</Properties>
</file>