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  <p:sldMasterId id="2147483708" r:id="rId2"/>
    <p:sldMasterId id="2147483744" r:id="rId3"/>
  </p:sldMasterIdLst>
  <p:notesMasterIdLst>
    <p:notesMasterId r:id="rId27"/>
  </p:notesMasterIdLst>
  <p:handoutMasterIdLst>
    <p:handoutMasterId r:id="rId28"/>
  </p:handoutMasterIdLst>
  <p:sldIdLst>
    <p:sldId id="256" r:id="rId4"/>
    <p:sldId id="324" r:id="rId5"/>
    <p:sldId id="349" r:id="rId6"/>
    <p:sldId id="350" r:id="rId7"/>
    <p:sldId id="1089" r:id="rId8"/>
    <p:sldId id="1091" r:id="rId9"/>
    <p:sldId id="332" r:id="rId10"/>
    <p:sldId id="314" r:id="rId11"/>
    <p:sldId id="333" r:id="rId12"/>
    <p:sldId id="334" r:id="rId13"/>
    <p:sldId id="351" r:id="rId14"/>
    <p:sldId id="352" r:id="rId15"/>
    <p:sldId id="335" r:id="rId16"/>
    <p:sldId id="318" r:id="rId17"/>
    <p:sldId id="336" r:id="rId18"/>
    <p:sldId id="319" r:id="rId19"/>
    <p:sldId id="320" r:id="rId20"/>
    <p:sldId id="337" r:id="rId21"/>
    <p:sldId id="342" r:id="rId22"/>
    <p:sldId id="343" r:id="rId23"/>
    <p:sldId id="345" r:id="rId24"/>
    <p:sldId id="321" r:id="rId25"/>
    <p:sldId id="1074" r:id="rId26"/>
  </p:sldIdLst>
  <p:sldSz cx="12192000" cy="6858000"/>
  <p:notesSz cx="6669088" cy="9753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072">
          <p15:clr>
            <a:srgbClr val="A4A3A4"/>
          </p15:clr>
        </p15:guide>
        <p15:guide id="4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AC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92878" autoAdjust="0"/>
  </p:normalViewPr>
  <p:slideViewPr>
    <p:cSldViewPr snapToGrid="0">
      <p:cViewPr varScale="1">
        <p:scale>
          <a:sx n="104" d="100"/>
          <a:sy n="104" d="100"/>
        </p:scale>
        <p:origin x="920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604"/>
    </p:cViewPr>
  </p:sorterViewPr>
  <p:notesViewPr>
    <p:cSldViewPr snapToGrid="0">
      <p:cViewPr varScale="1">
        <p:scale>
          <a:sx n="48" d="100"/>
          <a:sy n="48" d="100"/>
        </p:scale>
        <p:origin x="-2874" y="-102"/>
      </p:cViewPr>
      <p:guideLst>
        <p:guide orient="horz" pos="2880"/>
        <p:guide pos="2160"/>
        <p:guide orient="horz" pos="3072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568" cy="487918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776946" y="0"/>
            <a:ext cx="2890568" cy="487918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>
              <a:defRPr sz="1200"/>
            </a:lvl1pPr>
          </a:lstStyle>
          <a:p>
            <a:fld id="{56F7F340-9E70-41AC-B384-ABE575E8A208}" type="datetimeFigureOut">
              <a:rPr lang="sl-SI" smtClean="0"/>
              <a:t>7. 2. 25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9264098"/>
            <a:ext cx="2890568" cy="487918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776946" y="9264098"/>
            <a:ext cx="2890568" cy="487918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>
              <a:defRPr sz="1200"/>
            </a:lvl1pPr>
          </a:lstStyle>
          <a:p>
            <a:fld id="{817D74AE-0775-4458-AB8D-D23241A8F1F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862859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8937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>
              <a:defRPr sz="1200"/>
            </a:lvl1pPr>
          </a:lstStyle>
          <a:p>
            <a:fld id="{AED4CC88-9A6F-4254-A9D8-D800710B951F}" type="datetimeFigureOut">
              <a:rPr lang="en-GB" smtClean="0"/>
              <a:pPr/>
              <a:t>07/02/2025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19200"/>
            <a:ext cx="5853112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10" tIns="45505" rIns="91010" bIns="45505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010" tIns="45505" rIns="91010" bIns="4550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264227"/>
            <a:ext cx="2889938" cy="489373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264227"/>
            <a:ext cx="2889938" cy="489373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>
              <a:defRPr sz="1200"/>
            </a:lvl1pPr>
          </a:lstStyle>
          <a:p>
            <a:fld id="{FB5A1571-7B80-4DB4-81DE-694DAD7F15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060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975877-801D-4227-B010-9CA44F473C2D}" type="slidenum">
              <a:rPr kumimoji="0" lang="sl-S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l-S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829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A1571-7B80-4DB4-81DE-694DAD7F1597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030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5A1571-7B80-4DB4-81DE-694DAD7F1597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968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8F7357-7E23-48A5-AEAA-EEB53980A1A5}" type="datetime1">
              <a:rPr lang="en-GB" smtClean="0"/>
              <a:pPr/>
              <a:t>07/02/2025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4A27F-9BBE-451A-8BE9-EC3A54783F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6227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1798D7-33D4-431E-BDD1-0CB92BFB5F90}" type="datetime1">
              <a:rPr lang="en-GB" smtClean="0"/>
              <a:pPr/>
              <a:t>07/02/2025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4A27F-9BBE-451A-8BE9-EC3A54783F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457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D2155-5E86-4207-8462-AE29DFEE2ECE}" type="datetime1">
              <a:rPr lang="en-GB" smtClean="0"/>
              <a:pPr/>
              <a:t>07/02/2025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4A27F-9BBE-451A-8BE9-EC3A54783F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7326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12800" y="4572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D27382A-64E0-A142-9ACC-538B7F3A402D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 / 47</a:t>
            </a: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77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788F30-7730-E243-AD87-ABC5025CB7CC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14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253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1B24CD-06D2-FA43-8E5C-9DAF829B6112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94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371600"/>
            <a:ext cx="508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71600"/>
            <a:ext cx="5080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E0FE99-C0A8-F144-A790-224357A7E49D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068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233451-E443-E846-89C6-8DDB52C123C6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7587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6F058E-CB01-7544-9A7C-F16DD91F9ACE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590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4509FA-F34A-1B42-A22B-AC241E83C71B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1556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D21A0E-3227-9149-9837-DDF772626EA6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965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2257C8-EBE4-4D68-A867-E657787429C7}" type="datetime1">
              <a:rPr lang="en-GB" smtClean="0"/>
              <a:pPr/>
              <a:t>07/02/2025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4A27F-9BBE-451A-8BE9-EC3A54783F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935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l-SI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1A304-0204-FE43-8FAD-23D1E8E4494E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324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A4A2B4A-831C-4F4E-A2C9-D986C4C36943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11079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228600"/>
            <a:ext cx="2590800" cy="5867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l-SI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28600"/>
            <a:ext cx="75692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l-SI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400800"/>
            <a:ext cx="3149600" cy="30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C64726-5CD0-2C4E-BD3E-3085A02A3E5B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/</a:t>
            </a:r>
            <a:r>
              <a:rPr kumimoji="0" lang="sl-SI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charset="0"/>
                <a:cs typeface="Arial" charset="0"/>
              </a:rPr>
              <a:t>21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67157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56EDF-D473-2540-B6B7-17702AFDAA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F6F217-E562-544A-B7A6-B2346CB68B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ADB18E-BACF-8546-99D4-834AE1104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9D49-D09A-6848-9A72-4EA99075EFBB}" type="datetimeFigureOut">
              <a:rPr lang="en-US" smtClean="0"/>
              <a:t>2/7/25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589F-59BB-804C-9E61-A2E801AFC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5D284-70E4-0A4A-900B-31B996E6B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B0730-87C9-4649-BFE8-289E6368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501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AF5FD-BE7B-7E43-93F9-3857162CC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A6F62F-3808-CE43-A94D-6A8844BE49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9B441E-14AF-9F46-9C60-CB3AC413C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9D49-D09A-6848-9A72-4EA99075EFBB}" type="datetimeFigureOut">
              <a:rPr lang="en-US" smtClean="0"/>
              <a:t>2/7/25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51EC0-2283-5842-B7B6-01EE03CB7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7CD355-63BA-304C-87A5-66A0B6628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B0730-87C9-4649-BFE8-289E6368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0645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43E69-BA6A-D045-8F92-4BBAC90B1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A79B4-5795-8D48-82A1-0E28945E6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40D1D-0FCD-CA4C-97A6-3D9745DB1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9D49-D09A-6848-9A72-4EA99075EFBB}" type="datetimeFigureOut">
              <a:rPr lang="en-US" smtClean="0"/>
              <a:t>2/7/25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28E39-34D6-2044-8B83-8A46B745E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5E795-9580-7E47-B36A-101E9E64E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B0730-87C9-4649-BFE8-289E6368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9881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F82C2-AE84-A840-92FD-A0C900CA1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F1B9B-A871-5D49-B2C5-D0EB658EF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3C9A52-7640-DD4A-A32E-3872FE99B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683FF-24D1-B747-967F-90130ECFA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9D49-D09A-6848-9A72-4EA99075EFBB}" type="datetimeFigureOut">
              <a:rPr lang="en-US" smtClean="0"/>
              <a:t>2/7/25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64DA6-9222-A34D-B6A9-FA0BAA55E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8BCEB9-AB32-774B-A167-1864BEFF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B0730-87C9-4649-BFE8-289E6368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9622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DF45E-B56C-3C49-A9EC-41661018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36D209-EDB6-3A46-BE1B-5941B0AC7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56361D-E2A2-E94D-8E7D-6630633676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149EB8-E89E-994E-8560-198CDDC552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ECB47E-08A6-CC40-9020-ECF5553F5F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12462C-3CC3-F541-97E5-377348D26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9D49-D09A-6848-9A72-4EA99075EFBB}" type="datetimeFigureOut">
              <a:rPr lang="en-US" smtClean="0"/>
              <a:t>2/7/25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4C3854-1D2D-9442-B9A1-3DBB6F0B8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897C21-90C9-1E46-8552-67E94B956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B0730-87C9-4649-BFE8-289E6368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0766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FA7A8-479A-E742-B8C7-5D09F7250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A2EACA-677F-8D41-B138-D1CEAA679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9D49-D09A-6848-9A72-4EA99075EFBB}" type="datetimeFigureOut">
              <a:rPr lang="en-US" smtClean="0"/>
              <a:t>2/7/25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7BF432-A474-3B4C-98B1-5F91F2C9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B2B20-BFCB-2145-BDBD-D757CF6BD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B0730-87C9-4649-BFE8-289E6368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5109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50DB5D-1655-F647-9BF3-D3BDD2796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9D49-D09A-6848-9A72-4EA99075EFBB}" type="datetimeFigureOut">
              <a:rPr lang="en-US" smtClean="0"/>
              <a:t>2/7/25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36FF78-55CD-2842-B418-C3396E2A1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19B65C-E53F-C54F-98B3-3F476343B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B0730-87C9-4649-BFE8-289E6368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532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EA6C3-243F-4167-B29D-1EB04E45F8A2}" type="datetime1">
              <a:rPr lang="en-GB" smtClean="0"/>
              <a:pPr/>
              <a:t>07/02/2025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4A27F-9BBE-451A-8BE9-EC3A54783F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1203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DA41E-9285-BD4C-93F2-691F03591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6E5D6-2A9F-674B-AF37-DC0391605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BF83B4-8E2F-134C-AEF3-0C722E6AE6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A1C18-2AF3-0248-8A2C-48232FCE2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9D49-D09A-6848-9A72-4EA99075EFBB}" type="datetimeFigureOut">
              <a:rPr lang="en-US" smtClean="0"/>
              <a:t>2/7/25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9F1D5D-F0A3-204A-80CD-0305829C2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3E09A2-07BD-174D-B428-AE9B5EC66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B0730-87C9-4649-BFE8-289E6368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5076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1F327-83F2-1047-85AB-F29700C97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CB0C51-F0A7-324C-AB49-7EA1B7E420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95FDA-F9ED-FB43-8823-D04E702D67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9C3D10-30C2-A14E-BC1D-121AD8F66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9D49-D09A-6848-9A72-4EA99075EFBB}" type="datetimeFigureOut">
              <a:rPr lang="en-US" smtClean="0"/>
              <a:t>2/7/25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BACF0-50E5-9845-95D8-9E4A49F34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C42E6-FF79-4E49-BDD0-9C65CBB3DA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B0730-87C9-4649-BFE8-289E6368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3020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957B9-D602-5143-A6BF-71D358407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1136B6-72EC-A94E-AC25-5057F3C32C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6268C-F1A4-FD4F-8143-CC21C4A7E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9D49-D09A-6848-9A72-4EA99075EFBB}" type="datetimeFigureOut">
              <a:rPr lang="en-US" smtClean="0"/>
              <a:t>2/7/25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2D1A83-D79C-D943-8292-98F6DFF57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925D5-46CE-F847-80E1-7D31FD560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B0730-87C9-4649-BFE8-289E6368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714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751DF1-9D08-4040-9C3C-7B1E5D6FF9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768C82-E8CD-A744-8D64-5256EE34A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443C9D-A33D-4C4C-8A43-C3E9BE939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9D49-D09A-6848-9A72-4EA99075EFBB}" type="datetimeFigureOut">
              <a:rPr lang="en-US" smtClean="0"/>
              <a:t>2/7/25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3E80D-931E-A94A-83FA-3A1D58A80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E832F-1169-514F-9FAA-A2DBF30B3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7B0730-87C9-4649-BFE8-289E6368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24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65968-D34E-48F5-B3AB-8E41B0FA3A12}" type="datetime1">
              <a:rPr lang="en-GB" smtClean="0"/>
              <a:pPr/>
              <a:t>07/02/2025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4A27F-9BBE-451A-8BE9-EC3A54783F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936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62F07-9EF6-4343-8D24-B05267236A61}" type="datetime1">
              <a:rPr lang="en-GB" smtClean="0"/>
              <a:pPr/>
              <a:t>07/02/2025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4A27F-9BBE-451A-8BE9-EC3A54783F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4376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FA6FF-5742-4CFF-8C76-0D847037BD2F}" type="datetime1">
              <a:rPr lang="en-GB" smtClean="0"/>
              <a:pPr/>
              <a:t>07/02/2025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4A27F-9BBE-451A-8BE9-EC3A54783F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087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CCC91-1EDB-4EE6-87AE-CEEAB7DD6E99}" type="datetime1">
              <a:rPr lang="en-GB" smtClean="0"/>
              <a:pPr/>
              <a:t>07/02/2025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4A27F-9BBE-451A-8BE9-EC3A54783F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331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8A2F-CA0D-40C3-BF1B-B15337A5AFE6}" type="datetime1">
              <a:rPr lang="en-GB" smtClean="0"/>
              <a:pPr/>
              <a:t>07/02/2025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4A27F-9BBE-451A-8BE9-EC3A54783F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0507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4535A-6165-4FA9-A989-B0317AD21180}" type="datetime1">
              <a:rPr lang="en-GB" smtClean="0"/>
              <a:pPr/>
              <a:t>07/02/2025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B4A27F-9BBE-451A-8BE9-EC3A54783F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988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65968-D34E-48F5-B3AB-8E41B0FA3A12}" type="datetime1">
              <a:rPr lang="en-GB" smtClean="0"/>
              <a:pPr/>
              <a:t>07/02/2025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B4A27F-9BBE-451A-8BE9-EC3A54783F1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958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E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28600"/>
            <a:ext cx="10363200" cy="838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371600"/>
            <a:ext cx="10363200" cy="47244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449066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Calibri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438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895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352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10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EAEA4D-14F9-CD42-BE20-FCD66CF28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8A08DC-47F7-4647-99DB-3A5AB76E3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4C882-5E40-E348-8D34-0910BC58CE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4A9D49-D09A-6848-9A72-4EA99075EFBB}" type="datetimeFigureOut">
              <a:rPr lang="en-US" smtClean="0"/>
              <a:t>2/7/25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F6B3B-951F-954A-AE59-95C1A2A3EC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DD827-2AA0-F142-BBAA-B78D7F76A6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B0730-87C9-4649-BFE8-289E6368F5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01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/Users/blaz/Dropbox/media/Boris_Prasnikar_UZ.mp4" TargetMode="External"/><Relationship Id="rId1" Type="http://schemas.microsoft.com/office/2007/relationships/media" Target="file:////Users/blaz/Dropbox/media/Boris_Prasnikar_UZ.mp4" TargetMode="Externa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file:////Users/blaz/Dropbox/media/Novo_upanje_za_bolnike_z_ALS.mp4" TargetMode="External"/><Relationship Id="rId1" Type="http://schemas.microsoft.com/office/2007/relationships/media" Target="file:////Users/blaz/Dropbox/media/Novo_upanje_za_bolnike_z_ALS.mp4" TargetMode="External"/><Relationship Id="rId5" Type="http://schemas.openxmlformats.org/officeDocument/2006/relationships/image" Target="../media/image31.png"/><Relationship Id="rId4" Type="http://schemas.openxmlformats.org/officeDocument/2006/relationships/hyperlink" Target="https://www.rtvslo.si/zdravje/novo-upanje-za-bolnike-z-amiotroficno-lateralno-sklerozo/676241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001" y="1385186"/>
            <a:ext cx="9145998" cy="664308"/>
          </a:xfrm>
        </p:spPr>
        <p:txBody>
          <a:bodyPr>
            <a:normAutofit/>
          </a:bodyPr>
          <a:lstStyle/>
          <a:p>
            <a:r>
              <a:rPr lang="sl-SI" sz="4000" b="1" dirty="0">
                <a:ea typeface="Verdana" panose="020B0604030504040204" pitchFamily="34" charset="0"/>
                <a:cs typeface="Verdana" panose="020B0604030504040204" pitchFamily="34" charset="0"/>
              </a:rPr>
              <a:t>Paliativna oskrba pri bolnikih z ALS</a:t>
            </a:r>
            <a:endParaRPr lang="en-GB" sz="3600" b="1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4185" y="4990630"/>
            <a:ext cx="10683630" cy="1695798"/>
          </a:xfrm>
        </p:spPr>
        <p:txBody>
          <a:bodyPr>
            <a:noAutofit/>
          </a:bodyPr>
          <a:lstStyle/>
          <a:p>
            <a:r>
              <a:rPr lang="sl-SI" dirty="0">
                <a:ea typeface="Verdana" panose="020B0604030504040204" pitchFamily="34" charset="0"/>
                <a:cs typeface="Verdana" panose="020B0604030504040204" pitchFamily="34" charset="0"/>
              </a:rPr>
              <a:t>Blaž Koritnik</a:t>
            </a:r>
            <a:br>
              <a:rPr lang="sl-SI" dirty="0"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sl-SI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sl-SI" dirty="0">
                <a:ea typeface="Verdana" panose="020B0604030504040204" pitchFamily="34" charset="0"/>
                <a:cs typeface="Verdana" panose="020B0604030504040204" pitchFamily="34" charset="0"/>
              </a:rPr>
              <a:t>Tim za ALS, Inštitut za klinično </a:t>
            </a:r>
            <a:r>
              <a:rPr lang="sl-SI" dirty="0" err="1">
                <a:ea typeface="Verdana" panose="020B0604030504040204" pitchFamily="34" charset="0"/>
                <a:cs typeface="Verdana" panose="020B0604030504040204" pitchFamily="34" charset="0"/>
              </a:rPr>
              <a:t>nevrofiziologijo</a:t>
            </a:r>
            <a:r>
              <a:rPr lang="sl-SI" dirty="0">
                <a:ea typeface="Verdana" panose="020B0604030504040204" pitchFamily="34" charset="0"/>
                <a:cs typeface="Verdana" panose="020B0604030504040204" pitchFamily="34" charset="0"/>
              </a:rPr>
              <a:t>, UKC Ljubljana</a:t>
            </a:r>
          </a:p>
          <a:p>
            <a:r>
              <a:rPr lang="en-GB" dirty="0" err="1">
                <a:ea typeface="Verdana" panose="020B0604030504040204" pitchFamily="34" charset="0"/>
                <a:cs typeface="Verdana" panose="020B0604030504040204" pitchFamily="34" charset="0"/>
              </a:rPr>
              <a:t>Korak</a:t>
            </a:r>
            <a:r>
              <a:rPr lang="en-GB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dirty="0" err="1">
                <a:ea typeface="Verdana" panose="020B0604030504040204" pitchFamily="34" charset="0"/>
                <a:cs typeface="Verdana" panose="020B0604030504040204" pitchFamily="34" charset="0"/>
              </a:rPr>
              <a:t>za</a:t>
            </a:r>
            <a:r>
              <a:rPr lang="en-GB" dirty="0"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GB" dirty="0" err="1">
                <a:ea typeface="Verdana" panose="020B0604030504040204" pitchFamily="34" charset="0"/>
                <a:cs typeface="Verdana" panose="020B0604030504040204" pitchFamily="34" charset="0"/>
              </a:rPr>
              <a:t>korakom</a:t>
            </a:r>
            <a:r>
              <a:rPr lang="sl-SI" dirty="0">
                <a:ea typeface="Verdana" panose="020B0604030504040204" pitchFamily="34" charset="0"/>
                <a:cs typeface="Verdana" panose="020B0604030504040204" pitchFamily="34" charset="0"/>
              </a:rPr>
              <a:t>, Ljubljana, 7. februar 2025</a:t>
            </a:r>
            <a:endParaRPr lang="en-GB" dirty="0"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14" y="162451"/>
            <a:ext cx="3888195" cy="1152000"/>
          </a:xfrm>
          <a:prstGeom prst="rect">
            <a:avLst/>
          </a:prstGeom>
        </p:spPr>
      </p:pic>
      <p:grpSp>
        <p:nvGrpSpPr>
          <p:cNvPr id="9" name="Group 2"/>
          <p:cNvGrpSpPr/>
          <p:nvPr/>
        </p:nvGrpSpPr>
        <p:grpSpPr>
          <a:xfrm>
            <a:off x="4847914" y="2213833"/>
            <a:ext cx="2496171" cy="2612458"/>
            <a:chOff x="3555345" y="1874723"/>
            <a:chExt cx="2496171" cy="2612458"/>
          </a:xfrm>
        </p:grpSpPr>
        <p:pic>
          <p:nvPicPr>
            <p:cNvPr id="10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799" t="15927"/>
            <a:stretch/>
          </p:blipFill>
          <p:spPr bwMode="auto">
            <a:xfrm>
              <a:off x="3555345" y="1874723"/>
              <a:ext cx="2496171" cy="261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6"/>
            <p:cNvSpPr/>
            <p:nvPr/>
          </p:nvSpPr>
          <p:spPr>
            <a:xfrm>
              <a:off x="3555345" y="2090663"/>
              <a:ext cx="186107" cy="926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27999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/>
              <a:t>Multidisciplinarni</a:t>
            </a:r>
            <a:r>
              <a:rPr lang="en-US" sz="2800" b="1" dirty="0"/>
              <a:t> </a:t>
            </a:r>
            <a:r>
              <a:rPr lang="en-US" sz="2800" b="1" dirty="0" err="1"/>
              <a:t>tim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Ocenjevanje</a:t>
            </a:r>
            <a:r>
              <a:rPr lang="en-US" sz="2400" dirty="0"/>
              <a:t> in </a:t>
            </a:r>
            <a:r>
              <a:rPr lang="en-US" sz="2400" dirty="0" err="1"/>
              <a:t>oskrbo</a:t>
            </a:r>
            <a:r>
              <a:rPr lang="en-US" sz="2400" dirty="0"/>
              <a:t> </a:t>
            </a:r>
            <a:r>
              <a:rPr lang="en-US" sz="2400" dirty="0" err="1"/>
              <a:t>bolnikov</a:t>
            </a:r>
            <a:r>
              <a:rPr lang="en-US" sz="2400" dirty="0"/>
              <a:t> </a:t>
            </a:r>
            <a:r>
              <a:rPr lang="en-US" sz="2400" dirty="0" err="1"/>
              <a:t>naj</a:t>
            </a:r>
            <a:r>
              <a:rPr lang="en-US" sz="2400" dirty="0"/>
              <a:t> </a:t>
            </a:r>
            <a:r>
              <a:rPr lang="en-US" sz="2400" dirty="0" err="1"/>
              <a:t>izvaja</a:t>
            </a:r>
            <a:r>
              <a:rPr lang="en-US" sz="2400" dirty="0"/>
              <a:t> </a:t>
            </a:r>
            <a:r>
              <a:rPr lang="en-US" sz="2400" dirty="0" err="1"/>
              <a:t>multidisciplinarni</a:t>
            </a:r>
            <a:r>
              <a:rPr lang="en-US" sz="2400" dirty="0"/>
              <a:t> </a:t>
            </a:r>
            <a:r>
              <a:rPr lang="en-US" sz="2400" dirty="0" err="1"/>
              <a:t>tim</a:t>
            </a:r>
            <a:r>
              <a:rPr lang="en-US" sz="2400" dirty="0"/>
              <a:t>, </a:t>
            </a:r>
            <a:r>
              <a:rPr lang="en-US" sz="2400" dirty="0" err="1"/>
              <a:t>ki</a:t>
            </a:r>
            <a:r>
              <a:rPr lang="en-US" sz="2400" dirty="0"/>
              <a:t> </a:t>
            </a:r>
            <a:r>
              <a:rPr lang="en-US" sz="2400" dirty="0" err="1"/>
              <a:t>ga</a:t>
            </a:r>
            <a:r>
              <a:rPr lang="en-US" sz="2400" dirty="0"/>
              <a:t> </a:t>
            </a:r>
            <a:r>
              <a:rPr lang="en-US" sz="2400" dirty="0" err="1"/>
              <a:t>sestavljajo</a:t>
            </a:r>
            <a:r>
              <a:rPr lang="en-US" sz="2400" dirty="0"/>
              <a:t> </a:t>
            </a:r>
            <a:r>
              <a:rPr lang="en-US" sz="2400" dirty="0" err="1"/>
              <a:t>strokovnjaki</a:t>
            </a:r>
            <a:r>
              <a:rPr lang="en-US" sz="2400" dirty="0"/>
              <a:t> </a:t>
            </a:r>
            <a:r>
              <a:rPr lang="en-US" sz="2400" dirty="0" err="1"/>
              <a:t>najmanj</a:t>
            </a:r>
            <a:r>
              <a:rPr lang="en-US" sz="2400" dirty="0"/>
              <a:t> </a:t>
            </a:r>
            <a:r>
              <a:rPr lang="en-US" sz="2400" dirty="0" err="1"/>
              <a:t>treh</a:t>
            </a:r>
            <a:r>
              <a:rPr lang="en-US" sz="2400" dirty="0"/>
              <a:t> </a:t>
            </a:r>
            <a:r>
              <a:rPr lang="en-US" sz="2400" dirty="0" err="1"/>
              <a:t>različnih</a:t>
            </a:r>
            <a:r>
              <a:rPr lang="en-US" sz="2400" dirty="0"/>
              <a:t> </a:t>
            </a:r>
            <a:r>
              <a:rPr lang="en-US" sz="2400" dirty="0" err="1"/>
              <a:t>poklicev</a:t>
            </a:r>
            <a:r>
              <a:rPr lang="en-US" sz="2400" dirty="0"/>
              <a:t>: </a:t>
            </a:r>
            <a:r>
              <a:rPr lang="en-US" sz="2400" dirty="0" err="1"/>
              <a:t>zdravniki</a:t>
            </a:r>
            <a:r>
              <a:rPr lang="en-US" sz="2400" dirty="0"/>
              <a:t>, </a:t>
            </a:r>
            <a:r>
              <a:rPr lang="en-US" sz="2400" dirty="0" err="1"/>
              <a:t>medicinske</a:t>
            </a:r>
            <a:r>
              <a:rPr lang="en-US" sz="2400" dirty="0"/>
              <a:t> </a:t>
            </a:r>
            <a:r>
              <a:rPr lang="en-US" sz="2400" dirty="0" err="1"/>
              <a:t>sestre</a:t>
            </a:r>
            <a:r>
              <a:rPr lang="en-US" sz="2400" dirty="0"/>
              <a:t> in </a:t>
            </a:r>
            <a:r>
              <a:rPr lang="en-US" sz="2400" dirty="0" err="1"/>
              <a:t>socialni</a:t>
            </a:r>
            <a:r>
              <a:rPr lang="en-US" sz="2400" dirty="0"/>
              <a:t> </a:t>
            </a:r>
            <a:r>
              <a:rPr lang="en-US" sz="2400" dirty="0" err="1"/>
              <a:t>delavci</a:t>
            </a:r>
            <a:r>
              <a:rPr lang="en-US" sz="2400" dirty="0"/>
              <a:t> </a:t>
            </a:r>
            <a:r>
              <a:rPr lang="en-US" sz="2400" dirty="0" err="1"/>
              <a:t>ali</a:t>
            </a:r>
            <a:r>
              <a:rPr lang="en-US" sz="2400" dirty="0"/>
              <a:t> </a:t>
            </a:r>
            <a:r>
              <a:rPr lang="en-US" sz="2400" dirty="0" err="1"/>
              <a:t>psihologi</a:t>
            </a:r>
            <a:r>
              <a:rPr lang="en-US" sz="2400" dirty="0"/>
              <a:t> / </a:t>
            </a:r>
            <a:r>
              <a:rPr lang="en-US" sz="2400" dirty="0" err="1"/>
              <a:t>svetovalci</a:t>
            </a:r>
            <a:r>
              <a:rPr lang="en-US" sz="2400" dirty="0"/>
              <a:t>.</a:t>
            </a:r>
            <a:endParaRPr lang="sl-SI" sz="2400" dirty="0"/>
          </a:p>
          <a:p>
            <a:r>
              <a:rPr lang="en-US" sz="2400" dirty="0" err="1"/>
              <a:t>Bolniki</a:t>
            </a:r>
            <a:r>
              <a:rPr lang="en-US" sz="2400" dirty="0"/>
              <a:t> </a:t>
            </a:r>
            <a:r>
              <a:rPr lang="en-US" sz="2400" dirty="0" err="1"/>
              <a:t>morajo</a:t>
            </a:r>
            <a:r>
              <a:rPr lang="en-US" sz="2400" dirty="0"/>
              <a:t> </a:t>
            </a:r>
            <a:r>
              <a:rPr lang="en-US" sz="2400" dirty="0" err="1"/>
              <a:t>ves</a:t>
            </a:r>
            <a:r>
              <a:rPr lang="en-US" sz="2400" dirty="0"/>
              <a:t> </a:t>
            </a:r>
            <a:r>
              <a:rPr lang="en-US" sz="2400" dirty="0" err="1"/>
              <a:t>čas</a:t>
            </a:r>
            <a:r>
              <a:rPr lang="en-US" sz="2400" dirty="0"/>
              <a:t> </a:t>
            </a:r>
            <a:r>
              <a:rPr lang="en-US" sz="2400" dirty="0" err="1"/>
              <a:t>zdravljenja</a:t>
            </a:r>
            <a:r>
              <a:rPr lang="en-US" sz="2400" dirty="0"/>
              <a:t> </a:t>
            </a:r>
            <a:r>
              <a:rPr lang="en-US" sz="2400" dirty="0" err="1"/>
              <a:t>imeti</a:t>
            </a:r>
            <a:r>
              <a:rPr lang="en-US" sz="2400" dirty="0"/>
              <a:t> </a:t>
            </a:r>
            <a:r>
              <a:rPr lang="en-US" sz="2400" dirty="0" err="1"/>
              <a:t>možnost</a:t>
            </a:r>
            <a:r>
              <a:rPr lang="en-US" sz="2400" dirty="0"/>
              <a:t> </a:t>
            </a:r>
            <a:r>
              <a:rPr lang="en-US" sz="2400" dirty="0" err="1"/>
              <a:t>multidisciplinarne</a:t>
            </a:r>
            <a:r>
              <a:rPr lang="en-US" sz="2400" dirty="0"/>
              <a:t> </a:t>
            </a:r>
            <a:r>
              <a:rPr lang="en-US" sz="2400" dirty="0" err="1"/>
              <a:t>ocene</a:t>
            </a:r>
            <a:r>
              <a:rPr lang="en-US" sz="2400" dirty="0"/>
              <a:t> </a:t>
            </a:r>
            <a:r>
              <a:rPr lang="en-US" sz="2400" dirty="0" err="1"/>
              <a:t>paliativne</a:t>
            </a:r>
            <a:r>
              <a:rPr lang="en-US" sz="2400" dirty="0"/>
              <a:t> </a:t>
            </a:r>
            <a:r>
              <a:rPr lang="en-US" sz="2400" dirty="0" err="1"/>
              <a:t>oskrbe</a:t>
            </a:r>
            <a:r>
              <a:rPr lang="en-US" sz="2400" dirty="0"/>
              <a:t> in </a:t>
            </a:r>
            <a:r>
              <a:rPr lang="en-US" sz="2400" dirty="0" err="1"/>
              <a:t>dostop</a:t>
            </a:r>
            <a:r>
              <a:rPr lang="en-US" sz="2400" dirty="0"/>
              <a:t> do </a:t>
            </a:r>
            <a:r>
              <a:rPr lang="en-US" sz="2400" dirty="0" err="1"/>
              <a:t>specializirane</a:t>
            </a:r>
            <a:r>
              <a:rPr lang="en-US" sz="2400" dirty="0"/>
              <a:t> </a:t>
            </a:r>
            <a:r>
              <a:rPr lang="en-US" sz="2400" dirty="0" err="1"/>
              <a:t>paliativne</a:t>
            </a:r>
            <a:r>
              <a:rPr lang="en-US" sz="2400" dirty="0"/>
              <a:t> </a:t>
            </a:r>
            <a:r>
              <a:rPr lang="en-US" sz="2400" dirty="0" err="1"/>
              <a:t>oskrbe</a:t>
            </a:r>
            <a:r>
              <a:rPr lang="en-US" sz="2400" dirty="0"/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8AA265-4CC4-2543-9BA5-4365CE842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7165" y="1825625"/>
            <a:ext cx="5405403" cy="26984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8642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/>
              <a:t>Obiski</a:t>
            </a:r>
            <a:r>
              <a:rPr lang="en-US" sz="2800" b="1" dirty="0"/>
              <a:t> </a:t>
            </a:r>
            <a:r>
              <a:rPr lang="en-US" sz="2800" b="1" dirty="0" err="1"/>
              <a:t>na</a:t>
            </a:r>
            <a:r>
              <a:rPr lang="en-US" sz="2800" b="1" dirty="0"/>
              <a:t> </a:t>
            </a:r>
            <a:r>
              <a:rPr lang="en-US" sz="2800" b="1" dirty="0" err="1"/>
              <a:t>domu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1825625"/>
            <a:ext cx="5356847" cy="4351338"/>
          </a:xfrm>
        </p:spPr>
        <p:txBody>
          <a:bodyPr>
            <a:normAutofit fontScale="85000" lnSpcReduction="20000"/>
          </a:bodyPr>
          <a:lstStyle/>
          <a:p>
            <a:r>
              <a:rPr lang="en-US" sz="2400" dirty="0" err="1"/>
              <a:t>začetek</a:t>
            </a:r>
            <a:r>
              <a:rPr lang="en-US" sz="2400" dirty="0"/>
              <a:t> </a:t>
            </a:r>
            <a:r>
              <a:rPr lang="en-US" sz="2400" dirty="0" err="1"/>
              <a:t>programa</a:t>
            </a:r>
            <a:r>
              <a:rPr lang="en-US" sz="2400" dirty="0"/>
              <a:t> v </a:t>
            </a:r>
            <a:r>
              <a:rPr lang="en-US" sz="2400" dirty="0" err="1"/>
              <a:t>času</a:t>
            </a:r>
            <a:r>
              <a:rPr lang="en-US" sz="2400" dirty="0"/>
              <a:t> </a:t>
            </a:r>
            <a:r>
              <a:rPr lang="en-US" sz="2400" dirty="0" err="1"/>
              <a:t>epidemije</a:t>
            </a:r>
            <a:r>
              <a:rPr lang="en-US" sz="2400" dirty="0"/>
              <a:t> COVID-19</a:t>
            </a:r>
          </a:p>
          <a:p>
            <a:r>
              <a:rPr lang="en-US" sz="2400" dirty="0" err="1"/>
              <a:t>vključitveni</a:t>
            </a:r>
            <a:r>
              <a:rPr lang="en-US" sz="2400" dirty="0"/>
              <a:t> </a:t>
            </a:r>
            <a:r>
              <a:rPr lang="en-US" sz="2400" dirty="0" err="1"/>
              <a:t>kriteriji</a:t>
            </a:r>
            <a:r>
              <a:rPr lang="en-US" sz="2400" dirty="0"/>
              <a:t>: </a:t>
            </a:r>
            <a:br>
              <a:rPr lang="en-US" sz="2400" dirty="0"/>
            </a:br>
            <a:r>
              <a:rPr lang="en-US" sz="2400" dirty="0" err="1"/>
              <a:t>težaven</a:t>
            </a:r>
            <a:r>
              <a:rPr lang="en-US" sz="2400" dirty="0"/>
              <a:t> transport </a:t>
            </a:r>
            <a:r>
              <a:rPr lang="en-US" sz="2400" dirty="0" err="1"/>
              <a:t>bolnika</a:t>
            </a:r>
            <a:r>
              <a:rPr lang="en-US" sz="2400" dirty="0"/>
              <a:t> </a:t>
            </a:r>
            <a:r>
              <a:rPr lang="en-US" sz="2400" dirty="0" err="1"/>
              <a:t>zaradi</a:t>
            </a:r>
            <a:r>
              <a:rPr lang="en-US" sz="2400" dirty="0"/>
              <a:t> </a:t>
            </a:r>
            <a:r>
              <a:rPr lang="en-US" sz="2400" dirty="0" err="1"/>
              <a:t>nepokretnosti</a:t>
            </a:r>
            <a:r>
              <a:rPr lang="en-US" sz="2400" dirty="0"/>
              <a:t>, </a:t>
            </a:r>
            <a:r>
              <a:rPr lang="en-US" sz="2400" dirty="0" err="1"/>
              <a:t>uporaba</a:t>
            </a:r>
            <a:r>
              <a:rPr lang="en-US" sz="2400" dirty="0"/>
              <a:t> </a:t>
            </a:r>
            <a:r>
              <a:rPr lang="en-US" sz="2400" dirty="0" err="1"/>
              <a:t>mehanske</a:t>
            </a:r>
            <a:r>
              <a:rPr lang="en-US" sz="2400" dirty="0"/>
              <a:t> </a:t>
            </a:r>
            <a:r>
              <a:rPr lang="en-US" sz="2400" dirty="0" err="1"/>
              <a:t>ventilacije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 err="1"/>
              <a:t>težave</a:t>
            </a:r>
            <a:r>
              <a:rPr lang="en-US" sz="2400" dirty="0"/>
              <a:t> z </a:t>
            </a:r>
            <a:r>
              <a:rPr lang="en-US" sz="2400" dirty="0" err="1"/>
              <a:t>gastrostomo</a:t>
            </a:r>
            <a:r>
              <a:rPr lang="en-US" sz="2400" dirty="0"/>
              <a:t>. </a:t>
            </a:r>
            <a:br>
              <a:rPr lang="en-US" sz="2400" dirty="0"/>
            </a:br>
            <a:r>
              <a:rPr lang="en-US" sz="2400" dirty="0" err="1"/>
              <a:t>potreba</a:t>
            </a:r>
            <a:r>
              <a:rPr lang="en-US" sz="2400" dirty="0"/>
              <a:t> </a:t>
            </a:r>
            <a:r>
              <a:rPr lang="en-US" sz="2400" dirty="0" err="1"/>
              <a:t>po</a:t>
            </a:r>
            <a:r>
              <a:rPr lang="en-US" sz="2400" dirty="0"/>
              <a:t> </a:t>
            </a:r>
            <a:r>
              <a:rPr lang="en-US" sz="2400" dirty="0" err="1"/>
              <a:t>pogovoru</a:t>
            </a:r>
            <a:r>
              <a:rPr lang="en-US" sz="2400" dirty="0"/>
              <a:t> o </a:t>
            </a:r>
            <a:r>
              <a:rPr lang="en-US" sz="2400" dirty="0" err="1"/>
              <a:t>vnaprejšnji</a:t>
            </a:r>
            <a:r>
              <a:rPr lang="en-US" sz="2400" dirty="0"/>
              <a:t> </a:t>
            </a:r>
            <a:r>
              <a:rPr lang="en-US" sz="2400" dirty="0" err="1"/>
              <a:t>volji</a:t>
            </a:r>
            <a:endParaRPr lang="en-US" sz="2400" dirty="0"/>
          </a:p>
          <a:p>
            <a:r>
              <a:rPr lang="en-US" sz="2400" dirty="0"/>
              <a:t>med </a:t>
            </a:r>
            <a:r>
              <a:rPr lang="en-US" sz="2400" dirty="0" err="1"/>
              <a:t>marcem</a:t>
            </a:r>
            <a:r>
              <a:rPr lang="en-US" sz="2400" dirty="0"/>
              <a:t> 2020 in </a:t>
            </a:r>
            <a:r>
              <a:rPr lang="en-US" sz="2400" dirty="0" err="1"/>
              <a:t>marcem</a:t>
            </a:r>
            <a:r>
              <a:rPr lang="en-US" sz="2400" dirty="0"/>
              <a:t> 2022 </a:t>
            </a:r>
            <a:r>
              <a:rPr lang="en-US" sz="2400" dirty="0" err="1"/>
              <a:t>opravili</a:t>
            </a:r>
            <a:r>
              <a:rPr lang="en-US" sz="2400" dirty="0"/>
              <a:t> 190 </a:t>
            </a:r>
            <a:r>
              <a:rPr lang="en-US" sz="2400" dirty="0" err="1"/>
              <a:t>obiskov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domu</a:t>
            </a:r>
            <a:r>
              <a:rPr lang="en-US" sz="2400" dirty="0"/>
              <a:t> </a:t>
            </a:r>
            <a:r>
              <a:rPr lang="en-US" sz="2400" dirty="0" err="1"/>
              <a:t>pri</a:t>
            </a:r>
            <a:r>
              <a:rPr lang="en-US" sz="2400" dirty="0"/>
              <a:t> 67 </a:t>
            </a:r>
            <a:r>
              <a:rPr lang="en-US" sz="2400" dirty="0" err="1"/>
              <a:t>bolnikih</a:t>
            </a:r>
            <a:r>
              <a:rPr lang="en-US" sz="2400" dirty="0"/>
              <a:t> z ALS, </a:t>
            </a:r>
            <a:r>
              <a:rPr lang="en-US" sz="2400" dirty="0" err="1"/>
              <a:t>kar</a:t>
            </a:r>
            <a:r>
              <a:rPr lang="en-US" sz="2400" dirty="0"/>
              <a:t> </a:t>
            </a:r>
            <a:r>
              <a:rPr lang="en-US" sz="2400" dirty="0" err="1"/>
              <a:t>predstavlja</a:t>
            </a:r>
            <a:r>
              <a:rPr lang="en-US" sz="2400" dirty="0"/>
              <a:t> 20 % </a:t>
            </a:r>
            <a:r>
              <a:rPr lang="en-US" sz="2400" dirty="0" err="1"/>
              <a:t>vseh</a:t>
            </a:r>
            <a:r>
              <a:rPr lang="en-US" sz="2400" dirty="0"/>
              <a:t> </a:t>
            </a:r>
            <a:r>
              <a:rPr lang="en-US" sz="2400" dirty="0" err="1"/>
              <a:t>ambulantnih</a:t>
            </a:r>
            <a:r>
              <a:rPr lang="en-US" sz="2400" dirty="0"/>
              <a:t> </a:t>
            </a:r>
            <a:r>
              <a:rPr lang="en-US" sz="2400" dirty="0" err="1"/>
              <a:t>pregledov</a:t>
            </a:r>
            <a:r>
              <a:rPr lang="en-US" sz="2400" dirty="0"/>
              <a:t> in 30 % </a:t>
            </a:r>
            <a:r>
              <a:rPr lang="en-US" sz="2400" dirty="0" err="1"/>
              <a:t>vseh</a:t>
            </a:r>
            <a:r>
              <a:rPr lang="en-US" sz="2400" dirty="0"/>
              <a:t> </a:t>
            </a:r>
            <a:r>
              <a:rPr lang="en-US" sz="2400" dirty="0" err="1"/>
              <a:t>bolnikov</a:t>
            </a:r>
            <a:r>
              <a:rPr lang="en-US" sz="2400" dirty="0"/>
              <a:t> z ALS</a:t>
            </a:r>
          </a:p>
          <a:p>
            <a:r>
              <a:rPr lang="en-US" sz="2400" dirty="0" err="1"/>
              <a:t>obisk</a:t>
            </a:r>
            <a:r>
              <a:rPr lang="en-US" sz="2400" dirty="0"/>
              <a:t> </a:t>
            </a:r>
            <a:r>
              <a:rPr lang="en-US" sz="2400" dirty="0" err="1"/>
              <a:t>opravi</a:t>
            </a:r>
            <a:r>
              <a:rPr lang="en-US" sz="2400" dirty="0"/>
              <a:t> </a:t>
            </a:r>
            <a:r>
              <a:rPr lang="en-US" sz="2400" dirty="0" err="1"/>
              <a:t>nevrolog</a:t>
            </a:r>
            <a:r>
              <a:rPr lang="en-US" sz="2400" dirty="0"/>
              <a:t> v </a:t>
            </a:r>
            <a:r>
              <a:rPr lang="en-US" sz="2400" dirty="0" err="1"/>
              <a:t>spremstvu</a:t>
            </a:r>
            <a:r>
              <a:rPr lang="en-US" sz="2400" dirty="0"/>
              <a:t> </a:t>
            </a:r>
            <a:r>
              <a:rPr lang="en-US" sz="2400" dirty="0" err="1"/>
              <a:t>respiratornega</a:t>
            </a:r>
            <a:r>
              <a:rPr lang="en-US" sz="2400" dirty="0"/>
              <a:t> </a:t>
            </a:r>
            <a:r>
              <a:rPr lang="en-US" sz="2400" dirty="0" err="1"/>
              <a:t>fizioterapevta</a:t>
            </a:r>
            <a:r>
              <a:rPr lang="en-US" sz="2400" dirty="0"/>
              <a:t>, </a:t>
            </a:r>
            <a:r>
              <a:rPr lang="en-US" sz="2400" dirty="0" err="1"/>
              <a:t>medicinske</a:t>
            </a:r>
            <a:r>
              <a:rPr lang="en-US" sz="2400" dirty="0"/>
              <a:t> </a:t>
            </a:r>
            <a:r>
              <a:rPr lang="en-US" sz="2400" dirty="0" err="1"/>
              <a:t>sestre</a:t>
            </a:r>
            <a:r>
              <a:rPr lang="en-US" sz="2400" dirty="0"/>
              <a:t>, </a:t>
            </a:r>
            <a:r>
              <a:rPr lang="en-US" sz="2400" dirty="0" err="1"/>
              <a:t>socialne</a:t>
            </a:r>
            <a:r>
              <a:rPr lang="en-US" sz="2400" dirty="0"/>
              <a:t> </a:t>
            </a:r>
            <a:r>
              <a:rPr lang="en-US" sz="2400" dirty="0" err="1"/>
              <a:t>delavke</a:t>
            </a:r>
            <a:r>
              <a:rPr lang="en-US" sz="2400" dirty="0"/>
              <a:t> </a:t>
            </a:r>
            <a:r>
              <a:rPr lang="en-US" sz="2400" dirty="0" err="1"/>
              <a:t>ali</a:t>
            </a:r>
            <a:r>
              <a:rPr lang="en-US" sz="2400" dirty="0"/>
              <a:t> </a:t>
            </a:r>
            <a:r>
              <a:rPr lang="en-US" sz="2400" dirty="0" err="1"/>
              <a:t>koordinatorja</a:t>
            </a:r>
            <a:r>
              <a:rPr lang="en-US" sz="2400" dirty="0"/>
              <a:t> </a:t>
            </a:r>
            <a:r>
              <a:rPr lang="en-US" sz="2400" dirty="0" err="1"/>
              <a:t>multidisciplinarnega</a:t>
            </a:r>
            <a:r>
              <a:rPr lang="en-US" sz="2400" dirty="0"/>
              <a:t> </a:t>
            </a:r>
            <a:r>
              <a:rPr lang="en-US" sz="2400" dirty="0" err="1"/>
              <a:t>tima</a:t>
            </a:r>
            <a:endParaRPr lang="en-US" sz="2400" dirty="0"/>
          </a:p>
          <a:p>
            <a:r>
              <a:rPr lang="en-US" sz="2400" dirty="0"/>
              <a:t>58 % </a:t>
            </a:r>
            <a:r>
              <a:rPr lang="en-US" sz="2400" dirty="0" err="1"/>
              <a:t>bolnikov</a:t>
            </a:r>
            <a:r>
              <a:rPr lang="en-US" sz="2400" dirty="0"/>
              <a:t> </a:t>
            </a:r>
            <a:r>
              <a:rPr lang="en-US" sz="2400" dirty="0" err="1"/>
              <a:t>je</a:t>
            </a:r>
            <a:r>
              <a:rPr lang="en-US" sz="2400" dirty="0"/>
              <a:t> </a:t>
            </a:r>
            <a:r>
              <a:rPr lang="en-US" sz="2400" dirty="0" err="1"/>
              <a:t>imelo</a:t>
            </a:r>
            <a:r>
              <a:rPr lang="en-US" sz="2400" dirty="0"/>
              <a:t> </a:t>
            </a:r>
            <a:r>
              <a:rPr lang="en-US" sz="2400" dirty="0" err="1"/>
              <a:t>gastrostomo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/>
              <a:t>72 % </a:t>
            </a:r>
            <a:r>
              <a:rPr lang="en-US" sz="2400" dirty="0" err="1"/>
              <a:t>je</a:t>
            </a:r>
            <a:r>
              <a:rPr lang="en-US" sz="2400" dirty="0"/>
              <a:t> </a:t>
            </a:r>
            <a:r>
              <a:rPr lang="en-US" sz="2400" dirty="0" err="1"/>
              <a:t>uporabljalo</a:t>
            </a:r>
            <a:r>
              <a:rPr lang="en-US" sz="2400" dirty="0"/>
              <a:t> </a:t>
            </a:r>
            <a:r>
              <a:rPr lang="en-US" sz="2400" dirty="0" err="1"/>
              <a:t>neinvazivno</a:t>
            </a:r>
            <a:r>
              <a:rPr lang="en-US" sz="2400" dirty="0"/>
              <a:t> </a:t>
            </a:r>
            <a:r>
              <a:rPr lang="en-US" sz="2400" dirty="0" err="1"/>
              <a:t>ventilacijo</a:t>
            </a:r>
            <a:r>
              <a:rPr lang="en-US" sz="2400" dirty="0"/>
              <a:t>, </a:t>
            </a:r>
            <a:br>
              <a:rPr lang="en-US" sz="2400" dirty="0"/>
            </a:br>
            <a:r>
              <a:rPr lang="en-US" sz="2400" dirty="0"/>
              <a:t>9 % </a:t>
            </a:r>
            <a:r>
              <a:rPr lang="en-US" sz="2400" dirty="0" err="1"/>
              <a:t>je</a:t>
            </a:r>
            <a:r>
              <a:rPr lang="en-US" sz="2400" dirty="0"/>
              <a:t> </a:t>
            </a:r>
            <a:r>
              <a:rPr lang="en-US" sz="2400" dirty="0" err="1"/>
              <a:t>uporabljalo</a:t>
            </a:r>
            <a:r>
              <a:rPr lang="en-US" sz="2400" dirty="0"/>
              <a:t> </a:t>
            </a:r>
            <a:r>
              <a:rPr lang="en-US" sz="2400" dirty="0" err="1"/>
              <a:t>invazivno</a:t>
            </a:r>
            <a:r>
              <a:rPr lang="en-US" sz="2400" dirty="0"/>
              <a:t> </a:t>
            </a:r>
            <a:r>
              <a:rPr lang="en-US" sz="2400" dirty="0" err="1"/>
              <a:t>ventilacijo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775593-0F7D-7B46-B906-492E71C97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973" y="2170906"/>
            <a:ext cx="5589470" cy="3660775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558923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err="1"/>
              <a:t>Posegi</a:t>
            </a:r>
            <a:r>
              <a:rPr lang="en-US" sz="2800" dirty="0"/>
              <a:t> / </a:t>
            </a:r>
            <a:r>
              <a:rPr lang="en-US" sz="2800" dirty="0" err="1"/>
              <a:t>storitve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domu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1825625"/>
            <a:ext cx="5356847" cy="4351338"/>
          </a:xfrm>
        </p:spPr>
        <p:txBody>
          <a:bodyPr>
            <a:normAutofit/>
          </a:bodyPr>
          <a:lstStyle/>
          <a:p>
            <a:pPr marL="298450" lvl="1" indent="-285750"/>
            <a:r>
              <a:rPr lang="en-US" sz="1600" dirty="0" err="1"/>
              <a:t>plinska</a:t>
            </a:r>
            <a:r>
              <a:rPr lang="en-US" sz="1600" dirty="0"/>
              <a:t> </a:t>
            </a:r>
            <a:r>
              <a:rPr lang="en-US" sz="1600" dirty="0" err="1"/>
              <a:t>analiza</a:t>
            </a:r>
            <a:r>
              <a:rPr lang="en-US" sz="1600" dirty="0"/>
              <a:t> </a:t>
            </a:r>
            <a:r>
              <a:rPr lang="en-US" sz="1600" dirty="0" err="1"/>
              <a:t>arterijske</a:t>
            </a:r>
            <a:r>
              <a:rPr lang="en-US" sz="1600" dirty="0"/>
              <a:t> </a:t>
            </a:r>
            <a:r>
              <a:rPr lang="en-US" sz="1600" dirty="0" err="1"/>
              <a:t>krvi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72 % </a:t>
            </a:r>
            <a:r>
              <a:rPr lang="en-US" sz="1600" dirty="0" err="1"/>
              <a:t>obiskov</a:t>
            </a:r>
            <a:r>
              <a:rPr lang="en-US" sz="1600" dirty="0"/>
              <a:t>)</a:t>
            </a:r>
          </a:p>
          <a:p>
            <a:pPr marL="298450" lvl="1" indent="-285750"/>
            <a:r>
              <a:rPr lang="en-US" sz="1600" dirty="0" err="1"/>
              <a:t>kontrola</a:t>
            </a:r>
            <a:r>
              <a:rPr lang="en-US" sz="1600" dirty="0"/>
              <a:t> </a:t>
            </a:r>
            <a:r>
              <a:rPr lang="en-US" sz="1600" dirty="0" err="1"/>
              <a:t>neinvazivne</a:t>
            </a:r>
            <a:r>
              <a:rPr lang="en-US" sz="1600" dirty="0"/>
              <a:t> </a:t>
            </a:r>
            <a:r>
              <a:rPr lang="en-US" sz="1600" dirty="0" err="1"/>
              <a:t>ventilacije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60 %)</a:t>
            </a:r>
          </a:p>
          <a:p>
            <a:pPr marL="298450" lvl="1" indent="-285750"/>
            <a:r>
              <a:rPr lang="en-US" sz="1600" dirty="0" err="1"/>
              <a:t>prilagoditev</a:t>
            </a:r>
            <a:r>
              <a:rPr lang="en-US" sz="1600" dirty="0"/>
              <a:t> </a:t>
            </a:r>
            <a:r>
              <a:rPr lang="en-US" sz="1600" dirty="0" err="1"/>
              <a:t>simptomatske</a:t>
            </a:r>
            <a:r>
              <a:rPr lang="en-US" sz="1600" dirty="0"/>
              <a:t> </a:t>
            </a:r>
            <a:r>
              <a:rPr lang="en-US" sz="1600" dirty="0" err="1"/>
              <a:t>terapije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41 %)</a:t>
            </a:r>
          </a:p>
          <a:p>
            <a:pPr marL="298450" lvl="1" indent="-285750"/>
            <a:r>
              <a:rPr lang="en-US" sz="1600" dirty="0" err="1"/>
              <a:t>vnaprejšnja</a:t>
            </a:r>
            <a:r>
              <a:rPr lang="en-US" sz="1600" dirty="0"/>
              <a:t> </a:t>
            </a:r>
            <a:r>
              <a:rPr lang="en-US" sz="1600" dirty="0" err="1"/>
              <a:t>volja</a:t>
            </a:r>
            <a:r>
              <a:rPr lang="en-US" sz="1600" dirty="0"/>
              <a:t> glede </a:t>
            </a:r>
            <a:r>
              <a:rPr lang="en-US" sz="1600" dirty="0" err="1"/>
              <a:t>mehanske</a:t>
            </a:r>
            <a:r>
              <a:rPr lang="en-US" sz="1600" dirty="0"/>
              <a:t> </a:t>
            </a:r>
            <a:r>
              <a:rPr lang="en-US" sz="1600" dirty="0" err="1"/>
              <a:t>ventilacije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28%)</a:t>
            </a:r>
          </a:p>
          <a:p>
            <a:pPr marL="298450" lvl="1" indent="-285750"/>
            <a:r>
              <a:rPr lang="en-US" sz="1600" dirty="0" err="1"/>
              <a:t>predpis</a:t>
            </a:r>
            <a:r>
              <a:rPr lang="en-US" sz="1600" dirty="0"/>
              <a:t> </a:t>
            </a:r>
            <a:r>
              <a:rPr lang="en-US" sz="1600" dirty="0" err="1"/>
              <a:t>obstoječe</a:t>
            </a:r>
            <a:r>
              <a:rPr lang="en-US" sz="1600" dirty="0"/>
              <a:t> </a:t>
            </a:r>
            <a:r>
              <a:rPr lang="en-US" sz="1600" dirty="0" err="1"/>
              <a:t>terapije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13 %)</a:t>
            </a:r>
          </a:p>
          <a:p>
            <a:pPr marL="298450" lvl="1" indent="-285750"/>
            <a:r>
              <a:rPr lang="en-US" sz="1600" dirty="0" err="1"/>
              <a:t>pogovor</a:t>
            </a:r>
            <a:r>
              <a:rPr lang="en-US" sz="1600" dirty="0"/>
              <a:t> o </a:t>
            </a:r>
            <a:r>
              <a:rPr lang="en-US" sz="1600" dirty="0" err="1"/>
              <a:t>gastrostomi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13 %)</a:t>
            </a:r>
          </a:p>
          <a:p>
            <a:pPr marL="298450" lvl="1" indent="-285750"/>
            <a:r>
              <a:rPr lang="en-US" sz="1600" dirty="0" err="1"/>
              <a:t>pregled</a:t>
            </a:r>
            <a:r>
              <a:rPr lang="en-US" sz="1600" dirty="0"/>
              <a:t> </a:t>
            </a:r>
            <a:r>
              <a:rPr lang="en-US" sz="1600" dirty="0" err="1"/>
              <a:t>gastrostome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10 %)</a:t>
            </a:r>
          </a:p>
          <a:p>
            <a:pPr marL="298450" lvl="1" indent="-285750"/>
            <a:r>
              <a:rPr lang="en-US" sz="1600" dirty="0" err="1"/>
              <a:t>oskrba</a:t>
            </a:r>
            <a:r>
              <a:rPr lang="en-US" sz="1600" dirty="0"/>
              <a:t> </a:t>
            </a:r>
            <a:r>
              <a:rPr lang="en-US" sz="1600" dirty="0" err="1"/>
              <a:t>gastrostome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10%)</a:t>
            </a:r>
          </a:p>
          <a:p>
            <a:pPr marL="298450" lvl="1" indent="-285750"/>
            <a:r>
              <a:rPr lang="en-US" sz="1600" dirty="0" err="1"/>
              <a:t>menjava</a:t>
            </a:r>
            <a:r>
              <a:rPr lang="en-US" sz="1600" dirty="0"/>
              <a:t> </a:t>
            </a:r>
            <a:r>
              <a:rPr lang="en-US" sz="1600" dirty="0" err="1"/>
              <a:t>gastrostome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5 %)</a:t>
            </a:r>
          </a:p>
          <a:p>
            <a:pPr marL="298450" lvl="1" indent="-285750"/>
            <a:r>
              <a:rPr lang="en-US" sz="1600" dirty="0" err="1"/>
              <a:t>kontrola</a:t>
            </a:r>
            <a:r>
              <a:rPr lang="en-US" sz="1600" dirty="0"/>
              <a:t> </a:t>
            </a:r>
            <a:r>
              <a:rPr lang="en-US" sz="1600" dirty="0" err="1"/>
              <a:t>invazivne</a:t>
            </a:r>
            <a:r>
              <a:rPr lang="en-US" sz="1600" dirty="0"/>
              <a:t> </a:t>
            </a:r>
            <a:r>
              <a:rPr lang="en-US" sz="1600" dirty="0" err="1"/>
              <a:t>ventilacije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5 %)</a:t>
            </a:r>
          </a:p>
          <a:p>
            <a:pPr marL="298450" lvl="1" indent="-285750"/>
            <a:r>
              <a:rPr lang="en-US" sz="1600" dirty="0" err="1"/>
              <a:t>aplikacija</a:t>
            </a:r>
            <a:r>
              <a:rPr lang="en-US" sz="1600" dirty="0"/>
              <a:t> </a:t>
            </a:r>
            <a:r>
              <a:rPr lang="en-US" sz="1600" dirty="0" err="1"/>
              <a:t>botulina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5 %)</a:t>
            </a:r>
          </a:p>
          <a:p>
            <a:pPr marL="298450" lvl="1" indent="-285750"/>
            <a:r>
              <a:rPr lang="en-US" sz="1600" dirty="0" err="1"/>
              <a:t>odločitev</a:t>
            </a:r>
            <a:r>
              <a:rPr lang="en-US" sz="1600" dirty="0"/>
              <a:t> o </a:t>
            </a:r>
            <a:r>
              <a:rPr lang="en-US" sz="1600" dirty="0" err="1"/>
              <a:t>opustitvi</a:t>
            </a:r>
            <a:r>
              <a:rPr lang="en-US" sz="1600" dirty="0"/>
              <a:t> </a:t>
            </a:r>
            <a:r>
              <a:rPr lang="en-US" sz="1600" dirty="0" err="1"/>
              <a:t>aktivnega</a:t>
            </a:r>
            <a:r>
              <a:rPr lang="en-US" sz="1600" dirty="0"/>
              <a:t> </a:t>
            </a:r>
            <a:r>
              <a:rPr lang="en-US" sz="1600" dirty="0" err="1"/>
              <a:t>zdravljenja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4 %)</a:t>
            </a:r>
          </a:p>
          <a:p>
            <a:pPr marL="298450" lvl="1" indent="-285750"/>
            <a:r>
              <a:rPr lang="en-US" sz="1600" dirty="0" err="1"/>
              <a:t>uvedba</a:t>
            </a:r>
            <a:r>
              <a:rPr lang="en-US" sz="1600" dirty="0"/>
              <a:t> </a:t>
            </a:r>
            <a:r>
              <a:rPr lang="en-US" sz="1600" dirty="0" err="1"/>
              <a:t>neinvazinve</a:t>
            </a:r>
            <a:r>
              <a:rPr lang="en-US" sz="1600" dirty="0"/>
              <a:t> </a:t>
            </a:r>
            <a:r>
              <a:rPr lang="en-US" sz="1600" dirty="0" err="1"/>
              <a:t>ventilacije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2 %)</a:t>
            </a:r>
          </a:p>
          <a:p>
            <a:pPr marL="298450" lvl="1" indent="-285750"/>
            <a:r>
              <a:rPr lang="en-US" sz="1600" dirty="0" err="1"/>
              <a:t>uvedba</a:t>
            </a:r>
            <a:r>
              <a:rPr lang="en-US" sz="1600" dirty="0"/>
              <a:t> </a:t>
            </a:r>
            <a:r>
              <a:rPr lang="en-US" sz="1600" dirty="0" err="1"/>
              <a:t>izkašljevalnika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2 %)</a:t>
            </a:r>
          </a:p>
          <a:p>
            <a:pPr marL="298450" lvl="1" indent="-285750"/>
            <a:r>
              <a:rPr lang="en-US" sz="1600" dirty="0" err="1"/>
              <a:t>pogovor</a:t>
            </a:r>
            <a:r>
              <a:rPr lang="en-US" sz="1600" dirty="0"/>
              <a:t> o </a:t>
            </a:r>
            <a:r>
              <a:rPr lang="en-US" sz="1600" dirty="0" err="1"/>
              <a:t>odtegnitvi</a:t>
            </a:r>
            <a:r>
              <a:rPr lang="en-US" sz="1600" dirty="0"/>
              <a:t> </a:t>
            </a:r>
            <a:r>
              <a:rPr lang="en-US" sz="1600" dirty="0" err="1"/>
              <a:t>zdravljenja</a:t>
            </a:r>
            <a:r>
              <a:rPr lang="en-US" sz="1600" dirty="0"/>
              <a:t> (</a:t>
            </a:r>
            <a:r>
              <a:rPr lang="en-US" sz="1600" dirty="0" err="1"/>
              <a:t>pri</a:t>
            </a:r>
            <a:r>
              <a:rPr lang="en-US" sz="1600" dirty="0"/>
              <a:t> 1 %)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F14736-B592-2B41-83B3-59E4B6BD3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046" y="1939636"/>
            <a:ext cx="5566307" cy="423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1292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Komunikacija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sz="2400" dirty="0" err="1"/>
              <a:t>Komunikacija</a:t>
            </a:r>
            <a:r>
              <a:rPr lang="en-US" sz="2400" dirty="0"/>
              <a:t> s </a:t>
            </a:r>
            <a:r>
              <a:rPr lang="en-US" sz="2400" dirty="0" err="1"/>
              <a:t>pacienti</a:t>
            </a:r>
            <a:r>
              <a:rPr lang="en-US" sz="2400" dirty="0"/>
              <a:t> in </a:t>
            </a:r>
            <a:r>
              <a:rPr lang="en-US" sz="2400" dirty="0" err="1"/>
              <a:t>družino</a:t>
            </a:r>
            <a:r>
              <a:rPr lang="en-US" sz="2400" dirty="0"/>
              <a:t> </a:t>
            </a:r>
            <a:r>
              <a:rPr lang="en-US" sz="2400" dirty="0" err="1"/>
              <a:t>naj</a:t>
            </a:r>
            <a:r>
              <a:rPr lang="en-US" sz="2400" dirty="0"/>
              <a:t> bi </a:t>
            </a:r>
            <a:r>
              <a:rPr lang="en-US" sz="2400" dirty="0" err="1"/>
              <a:t>bila</a:t>
            </a:r>
            <a:r>
              <a:rPr lang="en-US" sz="2400" dirty="0"/>
              <a:t> </a:t>
            </a:r>
            <a:r>
              <a:rPr lang="en-US" sz="2400" dirty="0" err="1"/>
              <a:t>odprta</a:t>
            </a:r>
            <a:r>
              <a:rPr lang="en-US" sz="2400" dirty="0"/>
              <a:t> in </a:t>
            </a:r>
            <a:r>
              <a:rPr lang="en-US" sz="2400" dirty="0" err="1"/>
              <a:t>naj</a:t>
            </a:r>
            <a:r>
              <a:rPr lang="en-US" sz="2400" dirty="0"/>
              <a:t> </a:t>
            </a:r>
            <a:r>
              <a:rPr lang="en-US" sz="2400" dirty="0" err="1"/>
              <a:t>vključuje</a:t>
            </a:r>
            <a:r>
              <a:rPr lang="en-US" sz="2400" dirty="0"/>
              <a:t> </a:t>
            </a:r>
            <a:r>
              <a:rPr lang="en-US" sz="2400" dirty="0" err="1"/>
              <a:t>določitev</a:t>
            </a:r>
            <a:r>
              <a:rPr lang="en-US" sz="2400" dirty="0"/>
              <a:t> </a:t>
            </a:r>
            <a:r>
              <a:rPr lang="en-US" sz="2400" dirty="0" err="1"/>
              <a:t>ciljev</a:t>
            </a:r>
            <a:r>
              <a:rPr lang="en-US" sz="2400" dirty="0"/>
              <a:t> </a:t>
            </a:r>
            <a:r>
              <a:rPr lang="en-US" sz="2400" dirty="0" err="1"/>
              <a:t>ter</a:t>
            </a:r>
            <a:r>
              <a:rPr lang="en-US" sz="2400" dirty="0"/>
              <a:t> </a:t>
            </a:r>
            <a:r>
              <a:rPr lang="en-US" sz="2400" dirty="0" err="1"/>
              <a:t>razpravo</a:t>
            </a:r>
            <a:r>
              <a:rPr lang="en-US" sz="2400" dirty="0"/>
              <a:t> o </a:t>
            </a:r>
            <a:r>
              <a:rPr lang="en-US" sz="2400" dirty="0" err="1"/>
              <a:t>terapevtskih</a:t>
            </a:r>
            <a:r>
              <a:rPr lang="en-US" sz="2400" dirty="0"/>
              <a:t> </a:t>
            </a:r>
            <a:r>
              <a:rPr lang="en-US" sz="2400" dirty="0" err="1"/>
              <a:t>možnostih</a:t>
            </a:r>
            <a:r>
              <a:rPr lang="en-US" sz="2400" dirty="0"/>
              <a:t>. </a:t>
            </a:r>
            <a:r>
              <a:rPr lang="en-US" sz="2400" dirty="0" err="1"/>
              <a:t>Strukturirana</a:t>
            </a:r>
            <a:r>
              <a:rPr lang="en-US" sz="2400" dirty="0"/>
              <a:t> </a:t>
            </a:r>
            <a:r>
              <a:rPr lang="en-US" sz="2400" dirty="0" err="1"/>
              <a:t>naj</a:t>
            </a:r>
            <a:r>
              <a:rPr lang="en-US" sz="2400" dirty="0"/>
              <a:t> </a:t>
            </a:r>
            <a:r>
              <a:rPr lang="en-US" sz="2400" dirty="0" err="1"/>
              <a:t>bo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podlagi</a:t>
            </a:r>
            <a:r>
              <a:rPr lang="en-US" sz="2400" dirty="0"/>
              <a:t> </a:t>
            </a:r>
            <a:r>
              <a:rPr lang="en-US" sz="2400" dirty="0" err="1"/>
              <a:t>potrjenih</a:t>
            </a:r>
            <a:r>
              <a:rPr lang="en-US" sz="2400" dirty="0"/>
              <a:t> </a:t>
            </a:r>
            <a:r>
              <a:rPr lang="en-US" sz="2400" dirty="0" err="1"/>
              <a:t>modelov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Zgodnje</a:t>
            </a:r>
            <a:r>
              <a:rPr lang="en-US" sz="2400" dirty="0"/>
              <a:t> </a:t>
            </a:r>
            <a:r>
              <a:rPr lang="en-US" sz="2400" dirty="0" err="1"/>
              <a:t>izražanje</a:t>
            </a:r>
            <a:r>
              <a:rPr lang="en-US" sz="2400" dirty="0"/>
              <a:t> </a:t>
            </a:r>
            <a:r>
              <a:rPr lang="en-US" sz="2400" dirty="0" err="1"/>
              <a:t>vnaprejšnje</a:t>
            </a:r>
            <a:r>
              <a:rPr lang="en-US" sz="2400" dirty="0"/>
              <a:t> </a:t>
            </a:r>
            <a:r>
              <a:rPr lang="en-US" sz="2400" dirty="0" err="1"/>
              <a:t>volje</a:t>
            </a:r>
            <a:r>
              <a:rPr lang="en-US" sz="2400" dirty="0"/>
              <a:t> je </a:t>
            </a:r>
            <a:r>
              <a:rPr lang="en-US" sz="2400" dirty="0" err="1"/>
              <a:t>zelo</a:t>
            </a:r>
            <a:r>
              <a:rPr lang="en-US" sz="2400" dirty="0"/>
              <a:t> </a:t>
            </a:r>
            <a:r>
              <a:rPr lang="en-US" sz="2400" dirty="0" err="1"/>
              <a:t>priporočljivo</a:t>
            </a:r>
            <a:r>
              <a:rPr lang="en-US" sz="2400" dirty="0"/>
              <a:t>, </a:t>
            </a:r>
            <a:r>
              <a:rPr lang="en-US" sz="2400" dirty="0" err="1"/>
              <a:t>še</a:t>
            </a:r>
            <a:r>
              <a:rPr lang="en-US" sz="2400" dirty="0"/>
              <a:t> </a:t>
            </a:r>
            <a:r>
              <a:rPr lang="en-US" sz="2400" dirty="0" err="1"/>
              <a:t>posebej</a:t>
            </a:r>
            <a:r>
              <a:rPr lang="en-US" sz="2400" dirty="0"/>
              <a:t>, </a:t>
            </a:r>
            <a:r>
              <a:rPr lang="en-US" sz="2400" dirty="0" err="1"/>
              <a:t>če</a:t>
            </a:r>
            <a:r>
              <a:rPr lang="en-US" sz="2400" dirty="0"/>
              <a:t> </a:t>
            </a:r>
            <a:r>
              <a:rPr lang="en-US" sz="2400" dirty="0" err="1"/>
              <a:t>sta</a:t>
            </a:r>
            <a:r>
              <a:rPr lang="en-US" sz="2400" dirty="0"/>
              <a:t> </a:t>
            </a:r>
            <a:r>
              <a:rPr lang="en-US" sz="2400" dirty="0" err="1"/>
              <a:t>zaradi</a:t>
            </a:r>
            <a:r>
              <a:rPr lang="en-US" sz="2400" dirty="0"/>
              <a:t> </a:t>
            </a:r>
            <a:r>
              <a:rPr lang="en-US" sz="2400" dirty="0" err="1"/>
              <a:t>poteka</a:t>
            </a:r>
            <a:r>
              <a:rPr lang="en-US" sz="2400" dirty="0"/>
              <a:t> </a:t>
            </a:r>
            <a:r>
              <a:rPr lang="en-US" sz="2400" dirty="0" err="1"/>
              <a:t>bolezni</a:t>
            </a:r>
            <a:r>
              <a:rPr lang="en-US" sz="2400" dirty="0"/>
              <a:t> </a:t>
            </a:r>
            <a:r>
              <a:rPr lang="en-US" sz="2400" dirty="0" err="1"/>
              <a:t>lahko</a:t>
            </a:r>
            <a:r>
              <a:rPr lang="en-US" sz="2400" dirty="0"/>
              <a:t> </a:t>
            </a:r>
            <a:r>
              <a:rPr lang="en-US" sz="2400" dirty="0" err="1"/>
              <a:t>okvarjeni</a:t>
            </a:r>
            <a:r>
              <a:rPr lang="en-US" sz="2400" dirty="0"/>
              <a:t> </a:t>
            </a:r>
            <a:r>
              <a:rPr lang="en-US" sz="2400" dirty="0" err="1"/>
              <a:t>komunikacija</a:t>
            </a:r>
            <a:r>
              <a:rPr lang="en-US" sz="2400" dirty="0"/>
              <a:t> in </a:t>
            </a:r>
            <a:r>
              <a:rPr lang="en-US" sz="2400" dirty="0" err="1"/>
              <a:t>kognicija</a:t>
            </a:r>
            <a:r>
              <a:rPr lang="en-US" sz="2400" dirty="0"/>
              <a:t>.</a:t>
            </a:r>
          </a:p>
          <a:p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AB658B-4C9F-B542-90F2-5538DCABF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1" y="1690688"/>
            <a:ext cx="4378234" cy="36599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6862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/>
              <a:t>Simptomatsko</a:t>
            </a:r>
            <a:r>
              <a:rPr lang="en-US" sz="2800" b="1" dirty="0"/>
              <a:t> zdravljenje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Fizični simptomi zahtevajo temeljito diferencialno diagnozo, farmakološko in </a:t>
            </a:r>
            <a:r>
              <a:rPr lang="en-US" sz="2400" dirty="0" err="1"/>
              <a:t>nefarmakološko</a:t>
            </a:r>
            <a:r>
              <a:rPr lang="en-US" sz="2400" dirty="0"/>
              <a:t> zdravljenje ter redne </a:t>
            </a:r>
            <a:r>
              <a:rPr lang="en-US" sz="2400" dirty="0" err="1"/>
              <a:t>preglede</a:t>
            </a:r>
            <a:r>
              <a:rPr lang="en-US" sz="2400" dirty="0"/>
              <a:t>.</a:t>
            </a:r>
            <a:endParaRPr lang="sl-SI" sz="2400" dirty="0"/>
          </a:p>
          <a:p>
            <a:endParaRPr lang="en-US" sz="2400" dirty="0"/>
          </a:p>
          <a:p>
            <a:r>
              <a:rPr lang="en-US" sz="2400" dirty="0"/>
              <a:t>Priporočljiva je </a:t>
            </a:r>
            <a:r>
              <a:rPr lang="en-US" sz="2400" dirty="0" err="1"/>
              <a:t>proaktivna</a:t>
            </a:r>
            <a:r>
              <a:rPr lang="en-US" sz="2400" dirty="0"/>
              <a:t> ocena fizičnih in psihosocialnih vprašanj, da zmanjšamo intenzivnost, pogostost in potrebo po kriznih intervencijah ter nenačrtovano </a:t>
            </a:r>
            <a:r>
              <a:rPr lang="en-US" sz="2400" dirty="0" err="1"/>
              <a:t>oskrbo</a:t>
            </a:r>
            <a:r>
              <a:rPr lang="en-US" sz="2400" dirty="0"/>
              <a:t>.</a:t>
            </a:r>
            <a:endParaRPr lang="sl-SI" sz="2400" dirty="0"/>
          </a:p>
          <a:p>
            <a:endParaRPr lang="en-US" sz="2400" dirty="0"/>
          </a:p>
          <a:p>
            <a:r>
              <a:rPr lang="en-US" sz="2400" dirty="0"/>
              <a:t>Pri nevrološki oskrbi je treba uporabiti načela </a:t>
            </a:r>
            <a:r>
              <a:rPr lang="en-US" sz="2400" dirty="0" err="1"/>
              <a:t>paliativne</a:t>
            </a:r>
            <a:r>
              <a:rPr lang="en-US" sz="2400" dirty="0"/>
              <a:t> oskrbe za obvladovanje simptomov.</a:t>
            </a:r>
          </a:p>
        </p:txBody>
      </p:sp>
    </p:spTree>
    <p:extLst>
      <p:ext uri="{BB962C8B-B14F-4D97-AF65-F5344CB8AC3E}">
        <p14:creationId xmlns:p14="http://schemas.microsoft.com/office/powerpoint/2010/main" val="101728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/>
              <a:t>Simptomatsko</a:t>
            </a:r>
            <a:r>
              <a:rPr lang="en-US" sz="2800" b="1" dirty="0"/>
              <a:t> </a:t>
            </a:r>
            <a:r>
              <a:rPr lang="sl-SI" sz="2800" b="1" dirty="0"/>
              <a:t>zdravljenje</a:t>
            </a:r>
            <a:endParaRPr lang="en-US" sz="2800" b="1" dirty="0"/>
          </a:p>
        </p:txBody>
      </p:sp>
      <p:pic>
        <p:nvPicPr>
          <p:cNvPr id="9" name="Picture 4" descr="Repinc_pomagajte">
            <a:extLst>
              <a:ext uri="{FF2B5EF4-FFF2-40B4-BE49-F238E27FC236}">
                <a16:creationId xmlns:a16="http://schemas.microsoft.com/office/drawing/2014/main" id="{A9DE582F-6A1D-1742-AAAC-F0BE385F2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101" y="2125754"/>
            <a:ext cx="3695700" cy="12017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4B7D35BE-7327-9E48-B7D8-EB60F1BA2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7190" y="6447154"/>
            <a:ext cx="3085010" cy="274321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n-US" sz="1100" dirty="0" err="1"/>
              <a:t>Radunović</a:t>
            </a:r>
            <a:r>
              <a:rPr lang="en-US" sz="1100" dirty="0"/>
              <a:t> et al, Lancet Neurology 2007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70037D-2C20-E84A-AB41-49FF7475C1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749" y="116931"/>
            <a:ext cx="3888678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7198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Podpora skrbnikom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Redno je treba ocenjevati potrebe skrbnikov.</a:t>
            </a:r>
          </a:p>
          <a:p>
            <a:r>
              <a:rPr lang="en-US" sz="2400" dirty="0"/>
              <a:t>Podpora skrbnikom (pred in po smrti) je nepogrešljiv del </a:t>
            </a:r>
            <a:r>
              <a:rPr lang="en-US" sz="2400" dirty="0" err="1"/>
              <a:t>paliativne</a:t>
            </a:r>
            <a:r>
              <a:rPr lang="en-US" sz="2400" dirty="0"/>
              <a:t> oskrbe, saj lahko zmanjša zaplete žalovanja in izboljša kakovost življenja skrbnikov.</a:t>
            </a:r>
          </a:p>
          <a:p>
            <a:r>
              <a:rPr lang="en-US" sz="2400" dirty="0"/>
              <a:t>Strokovnjakom, ki sodelujejo pri oskrbi bolnikov s progresivno nevrološko boleznijo, je treba zagotoviti izobraževanje, podporo in </a:t>
            </a:r>
            <a:r>
              <a:rPr lang="en-US" sz="2400" dirty="0" err="1"/>
              <a:t>supervizijo</a:t>
            </a:r>
            <a:r>
              <a:rPr lang="en-US" sz="2400" dirty="0"/>
              <a:t> za zmanjšanje tveganja čustvene izčrpanosti in </a:t>
            </a:r>
            <a:r>
              <a:rPr lang="en-US" sz="2400" dirty="0" err="1"/>
              <a:t>izgorelosti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8969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Oskrba ob koncu življenja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Kontinuirani in redni pogovori z bolniki so bistvenega pomena, </a:t>
            </a:r>
            <a:r>
              <a:rPr lang="en-US" sz="2400" dirty="0" err="1"/>
              <a:t>saj</a:t>
            </a:r>
            <a:r>
              <a:rPr lang="en-US" sz="2400" dirty="0"/>
              <a:t> </a:t>
            </a:r>
            <a:r>
              <a:rPr lang="sl-SI" sz="2400" dirty="0"/>
              <a:t>se </a:t>
            </a:r>
            <a:r>
              <a:rPr lang="en-US" sz="2400" dirty="0" err="1"/>
              <a:t>njihovo</a:t>
            </a:r>
            <a:r>
              <a:rPr lang="en-US" sz="2400" dirty="0"/>
              <a:t> fizično in kognitivno funkcioniranje, kot tudi njihove preference, s časom spreminjajo.</a:t>
            </a:r>
          </a:p>
          <a:p>
            <a:r>
              <a:rPr lang="en-US" sz="2400" dirty="0"/>
              <a:t>Strokovnjaki morajo spodbujati odprte pogovore o procesu umiranja in pojasniti, da z ustrezno oskrbo večina bolnikov umre mirno.</a:t>
            </a:r>
          </a:p>
          <a:p>
            <a:r>
              <a:rPr lang="en-US" sz="2400" dirty="0"/>
              <a:t>Strokovnjaki morajo spodbujati odprte in redne pogovore o željah bolnikov glede omejitev zdravljenja in posegov kot tudi želje po nagli smrti.</a:t>
            </a:r>
          </a:p>
          <a:p>
            <a:r>
              <a:rPr lang="en-US" sz="2400" dirty="0"/>
              <a:t>Za ustrezno oskrbo je pomembno prepoznati poslabšanje, ki lahko kaže, da so bolniki v svojih zadnjih tednih in mesecih življenja.</a:t>
            </a:r>
          </a:p>
          <a:p>
            <a:r>
              <a:rPr lang="en-US" sz="2400" dirty="0"/>
              <a:t>Diagnosticiranje začetka faze umiranja, čeprav ni vedno mogoče, je pomembno za ustrezno oskrbo, vključno z uporabo ustreznih zdravil in intervencij, ter za oskrbo in podporo družinam.</a:t>
            </a:r>
          </a:p>
        </p:txBody>
      </p:sp>
    </p:spTree>
    <p:extLst>
      <p:ext uri="{BB962C8B-B14F-4D97-AF65-F5344CB8AC3E}">
        <p14:creationId xmlns:p14="http://schemas.microsoft.com/office/powerpoint/2010/main" val="163769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80554" y="75496"/>
            <a:ext cx="8230891" cy="646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3383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CFE4B3-29CB-D544-B815-6E4ECA3846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149" y="483325"/>
            <a:ext cx="3704662" cy="5891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1C8974-C7C5-3347-A805-5F0BF2170F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9376" y="483325"/>
            <a:ext cx="3603643" cy="58913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38277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oris_Prasnikar_UZ.mp4">
            <a:hlinkClick r:id="" action="ppaction://media"/>
            <a:extLst>
              <a:ext uri="{FF2B5EF4-FFF2-40B4-BE49-F238E27FC236}">
                <a16:creationId xmlns:a16="http://schemas.microsoft.com/office/drawing/2014/main" id="{72F600CF-69A1-B44E-9C28-41716036EB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6" name="Rectangle 3"/>
          <p:cNvSpPr/>
          <p:nvPr/>
        </p:nvSpPr>
        <p:spPr>
          <a:xfrm>
            <a:off x="4962014" y="6090084"/>
            <a:ext cx="5705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</a:rPr>
              <a:t>https://</a:t>
            </a:r>
            <a:r>
              <a:rPr lang="en-US" dirty="0" err="1">
                <a:solidFill>
                  <a:prstClr val="black"/>
                </a:solidFill>
              </a:rPr>
              <a:t>www.facebook.com</a:t>
            </a:r>
            <a:r>
              <a:rPr lang="en-US" dirty="0">
                <a:solidFill>
                  <a:prstClr val="black"/>
                </a:solidFill>
              </a:rPr>
              <a:t>/watch/?v=1340471536037419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4347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EC16117-5A84-244B-AE3A-595EF0F44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477" y="436970"/>
            <a:ext cx="4048906" cy="5737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FAA483-A64A-DE4E-9826-D25E9A8301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052" y="436970"/>
            <a:ext cx="4603275" cy="57372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1153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282273-C2CE-3E45-871E-412D8CCA96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03" y="728598"/>
            <a:ext cx="6420394" cy="5400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6069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Usposabljanje in izobraževanje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Načela </a:t>
            </a:r>
            <a:r>
              <a:rPr lang="en-US" sz="2400" dirty="0" err="1"/>
              <a:t>paliativne</a:t>
            </a:r>
            <a:r>
              <a:rPr lang="en-US" sz="2400" dirty="0"/>
              <a:t> oskrbe morajo biti vključena v usposabljanje in stalno izobraževanje </a:t>
            </a:r>
            <a:r>
              <a:rPr lang="en-US" sz="2400" dirty="0" err="1"/>
              <a:t>nevrologov</a:t>
            </a:r>
            <a:r>
              <a:rPr lang="en-US" sz="2400" dirty="0"/>
              <a:t>.</a:t>
            </a:r>
            <a:endParaRPr lang="sl-SI" sz="2400" dirty="0"/>
          </a:p>
          <a:p>
            <a:endParaRPr lang="en-US" sz="2400" dirty="0"/>
          </a:p>
          <a:p>
            <a:r>
              <a:rPr lang="en-US" sz="2400" dirty="0"/>
              <a:t>Razumevanje in obvladovanje simptomov pri bolnikih v poznejših fazah nevroloških bolezni mora biti vključeno v usposabljanje in stalno izobraževanje strokovnjakov </a:t>
            </a:r>
            <a:r>
              <a:rPr lang="en-US" sz="2400" dirty="0" err="1"/>
              <a:t>paliativne</a:t>
            </a:r>
            <a:r>
              <a:rPr lang="en-US" sz="2400" dirty="0"/>
              <a:t> oskrbe.</a:t>
            </a:r>
          </a:p>
        </p:txBody>
      </p:sp>
    </p:spTree>
    <p:extLst>
      <p:ext uri="{BB962C8B-B14F-4D97-AF65-F5344CB8AC3E}">
        <p14:creationId xmlns:p14="http://schemas.microsoft.com/office/powerpoint/2010/main" val="60278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74BF86-DF42-CA49-BB02-55FC5733B312}"/>
              </a:ext>
            </a:extLst>
          </p:cNvPr>
          <p:cNvSpPr/>
          <p:nvPr/>
        </p:nvSpPr>
        <p:spPr>
          <a:xfrm>
            <a:off x="4655840" y="6093296"/>
            <a:ext cx="68644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https://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www.rtvslo.si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zdravje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/novo-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upanje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za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bolnike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-z-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amiotroficno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-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lateralno-sklerozo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  <a:hlinkClick r:id="rId4"/>
              </a:rPr>
              <a:t>/676241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pic>
        <p:nvPicPr>
          <p:cNvPr id="4" name="Novo_upanje_za_bolnike_z_ALS.mp4">
            <a:hlinkClick r:id="" action="ppaction://media"/>
            <a:extLst>
              <a:ext uri="{FF2B5EF4-FFF2-40B4-BE49-F238E27FC236}">
                <a16:creationId xmlns:a16="http://schemas.microsoft.com/office/drawing/2014/main" id="{17520F2F-1B2B-7A47-91C6-16BB75881F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63824" y="823782"/>
            <a:ext cx="9264352" cy="521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7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6" name="Group 4"/>
          <p:cNvGrpSpPr>
            <a:grpSpLocks/>
          </p:cNvGrpSpPr>
          <p:nvPr/>
        </p:nvGrpSpPr>
        <p:grpSpPr bwMode="auto">
          <a:xfrm>
            <a:off x="1931988" y="363539"/>
            <a:ext cx="8361362" cy="6213475"/>
            <a:chOff x="1000125" y="768494"/>
            <a:chExt cx="7143750" cy="5428787"/>
          </a:xfrm>
        </p:grpSpPr>
        <p:pic>
          <p:nvPicPr>
            <p:cNvPr id="57347" name="Picture 2" descr="Genetics of motor neuron disorders: new insights into pathogenic mechanisms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125" y="768494"/>
              <a:ext cx="7143750" cy="5114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6710243" y="5887976"/>
              <a:ext cx="1269518" cy="309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>
              <a:lvl1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msgothic" charset="0"/>
                  <a:cs typeface="msgothic" charset="0"/>
                </a:defRPr>
              </a:lvl1pPr>
              <a:lvl2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msgothic" charset="0"/>
                  <a:cs typeface="msgothic" charset="0"/>
                </a:defRPr>
              </a:lvl2pPr>
              <a:lvl3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msgothic" charset="0"/>
                  <a:cs typeface="msgothic" charset="0"/>
                </a:defRPr>
              </a:lvl3pPr>
              <a:lvl4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msgothic" charset="0"/>
                  <a:cs typeface="msgothic" charset="0"/>
                </a:defRPr>
              </a:lvl4pPr>
              <a:lvl5pPr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msgothic" charset="0"/>
                  <a:cs typeface="msgothic" charset="0"/>
                </a:defRPr>
              </a:lvl5pPr>
              <a:lvl6pPr marL="15367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msgothic" charset="0"/>
                  <a:cs typeface="msgothic" charset="0"/>
                </a:defRPr>
              </a:lvl6pPr>
              <a:lvl7pPr marL="19939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msgothic" charset="0"/>
                  <a:cs typeface="msgothic" charset="0"/>
                </a:defRPr>
              </a:lvl7pPr>
              <a:lvl8pPr marL="24511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msgothic" charset="0"/>
                  <a:cs typeface="msgothic" charset="0"/>
                </a:defRPr>
              </a:lvl8pPr>
              <a:lvl9pPr marL="2908300" indent="-215900" defTabSz="4572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2" charset="2"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 sz="2400">
                  <a:solidFill>
                    <a:srgbClr val="000000"/>
                  </a:solidFill>
                  <a:latin typeface="Times New Roman" pitchFamily="18" charset="0"/>
                  <a:ea typeface="msgothic" charset="0"/>
                  <a:cs typeface="msgothic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</a:tabLst>
                <a:defRPr/>
              </a:pPr>
              <a:r>
                <a:rPr kumimoji="0" lang="sl-SI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libri"/>
                </a:rPr>
                <a:t>Dijon</a:t>
              </a:r>
              <a:r>
                <a:rPr kumimoji="0" lang="sl-SI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sl-SI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libri"/>
                </a:rPr>
                <a:t>et</a:t>
              </a:r>
              <a:r>
                <a:rPr kumimoji="0" lang="sl-SI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libri"/>
                </a:rPr>
                <a:t> </a:t>
              </a:r>
              <a:r>
                <a:rPr kumimoji="0" lang="sl-SI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libri"/>
                </a:rPr>
                <a:t>al</a:t>
              </a:r>
              <a:r>
                <a:rPr kumimoji="0" lang="sl-SI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Calibri"/>
                </a:rPr>
                <a:t>., 2009</a:t>
              </a:r>
              <a:endPara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3299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6313B-F483-954F-A7A3-BC9BDE9E5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bg2"/>
                </a:solidFill>
                <a:effectLst/>
              </a:rPr>
              <a:t>Funkcijska</a:t>
            </a:r>
            <a:r>
              <a:rPr lang="en-US" dirty="0">
                <a:solidFill>
                  <a:schemeClr val="bg2"/>
                </a:solidFill>
                <a:effectLst/>
              </a:rPr>
              <a:t> </a:t>
            </a:r>
            <a:r>
              <a:rPr lang="en-US" dirty="0" err="1">
                <a:solidFill>
                  <a:schemeClr val="bg2"/>
                </a:solidFill>
                <a:effectLst/>
              </a:rPr>
              <a:t>lestvica</a:t>
            </a:r>
            <a:r>
              <a:rPr lang="en-US" dirty="0">
                <a:solidFill>
                  <a:schemeClr val="bg2"/>
                </a:solidFill>
                <a:effectLst/>
              </a:rPr>
              <a:t> 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5FACE-1782-7344-8B03-2617D8F42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89488" y="6557316"/>
            <a:ext cx="2199468" cy="221739"/>
          </a:xfrm>
        </p:spPr>
        <p:txBody>
          <a:bodyPr>
            <a:normAutofit fontScale="85000" lnSpcReduction="20000"/>
          </a:bodyPr>
          <a:lstStyle/>
          <a:p>
            <a:pPr marL="0" indent="0" algn="r">
              <a:buNone/>
            </a:pPr>
            <a:r>
              <a:rPr lang="sl-SI" sz="1200" dirty="0">
                <a:solidFill>
                  <a:schemeClr val="bg2"/>
                </a:solidFill>
                <a:effectLst/>
              </a:rPr>
              <a:t>Gaur et al, 2018</a:t>
            </a:r>
            <a:endParaRPr lang="en-US" sz="1200" dirty="0">
              <a:solidFill>
                <a:schemeClr val="bg2"/>
              </a:solidFill>
              <a:effectLst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744" y="2631215"/>
            <a:ext cx="6941212" cy="38349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C6C95D-6309-AD47-8C62-66D5BE663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4" t="14844" r="25781" b="8659"/>
          <a:stretch>
            <a:fillRect/>
          </a:stretch>
        </p:blipFill>
        <p:spPr bwMode="auto">
          <a:xfrm>
            <a:off x="730817" y="1690688"/>
            <a:ext cx="4228715" cy="4709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03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277DA-8DAB-6B40-9EC1-F37393700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348" y="1102179"/>
            <a:ext cx="8768444" cy="4673237"/>
          </a:xfrm>
        </p:spPr>
        <p:txBody>
          <a:bodyPr numCol="6">
            <a:normAutofit fontScale="92500" lnSpcReduction="10000"/>
          </a:bodyPr>
          <a:lstStyle/>
          <a:p>
            <a:pPr marL="0" indent="0">
              <a:buNone/>
            </a:pPr>
            <a:r>
              <a:rPr lang="en-GB" sz="700" dirty="0" err="1"/>
              <a:t>Acthar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Albumin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Albutein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Amivita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AMX0035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Anakinra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Arimoclomol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AstroRx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AVP-923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Basiliximab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BHV-0223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BIIB067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BIIB078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Biotin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Botox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Botulinum toxin type B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Caffeine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Calogen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Cannabis Sativa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CC100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Ceftriaxone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Celecoxib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Cistanche</a:t>
            </a:r>
            <a:r>
              <a:rPr lang="en-GB" sz="700" dirty="0"/>
              <a:t> Total Glycosides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CK-2017357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CK-2127107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Coenzyme Q10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Copper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Corticotropin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Creatine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Creatinine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Cu(II)ATSM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Darunavir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Deferiprone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Dexpramipexole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Dextromethorphan hydrobromide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Dronabinol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Edaravone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EH301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Endocannabinoid </a:t>
            </a:r>
            <a:r>
              <a:rPr lang="en-GB" sz="700" dirty="0" err="1"/>
              <a:t>palmitoylethanolamide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EPI-589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Erythropoetin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Escitalopram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Ezogabine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Fasudil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Filgrastim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FLX-787-ODT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Fycompa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G-CSF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GDC-0134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Gilenya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Glatiramer Acetate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GM604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GSK1223249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HK-001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HYNR-CS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Ibudilast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IC14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IL-2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ILB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ILGF 1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Incobotulinum</a:t>
            </a:r>
            <a:r>
              <a:rPr lang="en-GB" sz="700" dirty="0"/>
              <a:t> Toxin A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Inosine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Interleukin-2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IPL344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ISIS 333611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Jevity</a:t>
            </a:r>
            <a:r>
              <a:rPr lang="en-GB" sz="700" dirty="0"/>
              <a:t> 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KetoCal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KNS-760704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L-Serine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Lacosamide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Leuprolide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Levetiracetam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Levosimendan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Lithium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Masitinib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MCI-186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MD1003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Mecobalamin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Memantine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Methylcobalamin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Methylprednisolone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Mexiletine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Midazolam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Minocycline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MN-166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Moxifloxacin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Mycophenolate mofetil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Myobloc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NeuRx</a:t>
            </a:r>
            <a:r>
              <a:rPr lang="en-GB" sz="700" dirty="0"/>
              <a:t> DPS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NP001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Nuedexta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ODM-109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Olanzapine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Olesoxime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ONO-2506PO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Oxepa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Ozanezumab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Perampanel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Pimozide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Pioglitazone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Pramipexole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Prednisone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Pyrimethamine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Quinidine sulfate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Rabeprazole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Raltegravir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Ranolazine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Rapamycin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Rasagiline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Riluzole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Ritonavir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RNS60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SB-509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sNN0029 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Sodium Phenylbutyrate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Sodium Valproate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Somatropin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Spirit1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Tacrolimus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Talampanel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Tamoxifen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Tauroursodeoxycholic</a:t>
            </a:r>
            <a:r>
              <a:rPr lang="en-GB" sz="700" dirty="0"/>
              <a:t> acid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TCH346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Testosterone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Thalidomide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Tirasemtiv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Tocilizumab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Tofersen</a:t>
            </a:r>
            <a:endParaRPr lang="en-GB" sz="700" dirty="0"/>
          </a:p>
          <a:p>
            <a:pPr marL="0" indent="0">
              <a:buNone/>
            </a:pPr>
            <a:r>
              <a:rPr lang="en-GB" sz="700" dirty="0"/>
              <a:t>Tretinoin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Triheptanoin</a:t>
            </a:r>
            <a:endParaRPr lang="en-US" sz="700" dirty="0"/>
          </a:p>
          <a:p>
            <a:pPr marL="0" indent="0">
              <a:buNone/>
            </a:pPr>
            <a:r>
              <a:rPr lang="en-GB" sz="700" dirty="0" err="1"/>
              <a:t>Triumeq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TRO19622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Vitamin 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VM202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YAM80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Zidovudine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Zinc</a:t>
            </a:r>
            <a:endParaRPr lang="en-US" sz="700" dirty="0"/>
          </a:p>
          <a:p>
            <a:pPr marL="0" indent="0">
              <a:buNone/>
            </a:pPr>
            <a:r>
              <a:rPr lang="en-GB" sz="700" dirty="0"/>
              <a:t>Zoledronic Acid</a:t>
            </a:r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543307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5277DA-8DAB-6B40-9EC1-F37393700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0348" y="1102179"/>
            <a:ext cx="8768444" cy="4673237"/>
          </a:xfrm>
        </p:spPr>
        <p:txBody>
          <a:bodyPr numCol="6">
            <a:normAutofit fontScale="92500" lnSpcReduction="10000"/>
          </a:bodyPr>
          <a:lstStyle/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Acthar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Albumin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Albutein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Amivita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AMX0035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Anakinra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Arimoclomol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AstroRx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AVP-923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Basiliximab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BHV-0223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BIIB067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BIIB078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Biotin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Botox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Botulinum toxin type B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Caffeine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Calogen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Cannabis Sativa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CC100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Ceftriaxone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Celecoxib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Cistanche</a:t>
            </a:r>
            <a:r>
              <a:rPr lang="en-GB" sz="700" dirty="0">
                <a:solidFill>
                  <a:schemeClr val="bg1"/>
                </a:solidFill>
              </a:rPr>
              <a:t> Total Glycosides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CK-2017357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CK-2127107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Coenzyme Q10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Copper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Corticotropin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Creatine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Creatinine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Cu(II)ATSM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Darunavir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Deferiprone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Dexpramipexole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Dextromethorphan hydrobromide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Dronabinol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b="1" dirty="0" err="1">
                <a:solidFill>
                  <a:schemeClr val="bg1"/>
                </a:solidFill>
              </a:rPr>
              <a:t>Edaravone</a:t>
            </a:r>
            <a:endParaRPr lang="en-US" sz="7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EH301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Endocannabinoid </a:t>
            </a:r>
            <a:r>
              <a:rPr lang="en-GB" sz="700" dirty="0" err="1">
                <a:solidFill>
                  <a:schemeClr val="bg1"/>
                </a:solidFill>
              </a:rPr>
              <a:t>palmitoylethanolamide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EPI-589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Erythropoetin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Escitalopram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Ezogabine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Fasudil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Filgrastim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FLX-787-ODT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Fycompa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G-CSF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GDC-0134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Gilenya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Glatiramer Acetate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GM604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GSK1223249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HK-001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HYNR-CS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Ibudilast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IC14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IL-2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ILB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ILGF 1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Incobotulinum</a:t>
            </a:r>
            <a:r>
              <a:rPr lang="en-GB" sz="700" dirty="0">
                <a:solidFill>
                  <a:schemeClr val="bg1"/>
                </a:solidFill>
              </a:rPr>
              <a:t> Toxin A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Inosine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Interleukin-2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IPL344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ISIS 333611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Jevity</a:t>
            </a:r>
            <a:r>
              <a:rPr lang="en-GB" sz="700" dirty="0">
                <a:solidFill>
                  <a:schemeClr val="bg1"/>
                </a:solidFill>
              </a:rPr>
              <a:t> 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KetoCal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KNS-760704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L-Serine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Lacosamide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Leuprolide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Levetiracetam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Levosimendan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Lithium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b="1" dirty="0">
                <a:solidFill>
                  <a:schemeClr val="bg1"/>
                </a:solidFill>
              </a:rPr>
              <a:t>Masitinib</a:t>
            </a:r>
            <a:endParaRPr lang="en-US" sz="7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MCI-186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MD1003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Mecobalamin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Memantine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Methylcobalamin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Methylprednisolone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Mexiletine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Midazolam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Minocycline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MN-166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Moxifloxacin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Mycophenolate mofetil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Myobloc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NeuRx</a:t>
            </a:r>
            <a:r>
              <a:rPr lang="en-GB" sz="700" dirty="0">
                <a:solidFill>
                  <a:schemeClr val="bg1"/>
                </a:solidFill>
              </a:rPr>
              <a:t> DPS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NP001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Nuedexta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ODM-109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Olanzapine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Olesoxime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ONO-2506PO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Oxepa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Ozanezumab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Perampanel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Pimozide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Pioglitazone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Pramipexole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Prednisone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Pyrimethamine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Quinidine sulfate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Rabeprazole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Raltegravir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Ranolazine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Rapamycin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Rasagiline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b="1" dirty="0" err="1">
                <a:solidFill>
                  <a:srgbClr val="FF0000"/>
                </a:solidFill>
              </a:rPr>
              <a:t>Riluzole</a:t>
            </a:r>
            <a:endParaRPr lang="en-US" sz="7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Ritonavir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RNS60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SB-509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sNN0029 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Sodium Phenylbutyrate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Sodium Valproate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Somatropin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Spirit1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Tacrolimus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Talampanel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Tamoxifen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Tauroursodeoxycholic</a:t>
            </a:r>
            <a:r>
              <a:rPr lang="en-GB" sz="700" dirty="0">
                <a:solidFill>
                  <a:schemeClr val="bg1"/>
                </a:solidFill>
              </a:rPr>
              <a:t> acid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TCH346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Testosterone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Thalidomide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Tirasemtiv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Tocilizumab</a:t>
            </a:r>
          </a:p>
          <a:p>
            <a:pPr marL="0" indent="0">
              <a:buNone/>
            </a:pPr>
            <a:r>
              <a:rPr lang="en-US" sz="700" dirty="0" err="1">
                <a:solidFill>
                  <a:srgbClr val="FF0000"/>
                </a:solidFill>
              </a:rPr>
              <a:t>Tofersen</a:t>
            </a:r>
            <a:endParaRPr lang="en-US" sz="7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Tretinoin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Triheptanoin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 err="1">
                <a:solidFill>
                  <a:schemeClr val="bg1"/>
                </a:solidFill>
              </a:rPr>
              <a:t>Triumeq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TRO19622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Vitamin 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VM202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YAM80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Zidovudine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Zinc</a:t>
            </a:r>
            <a:endParaRPr lang="en-US" sz="7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700" dirty="0">
                <a:solidFill>
                  <a:schemeClr val="bg1"/>
                </a:solidFill>
              </a:rPr>
              <a:t>Zoledronic Acid</a:t>
            </a:r>
            <a:endParaRPr lang="en-US" sz="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113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065FFD-1B23-CF4B-B4A8-7C04592B7D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920" y="4178151"/>
            <a:ext cx="5152753" cy="2048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307225-CC24-2E43-A2DF-EA366C083D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509" y="4178151"/>
            <a:ext cx="5037546" cy="1762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1EDCA93-66F0-2943-A03B-0AF86B7A0355}"/>
              </a:ext>
            </a:extLst>
          </p:cNvPr>
          <p:cNvGrpSpPr/>
          <p:nvPr/>
        </p:nvGrpSpPr>
        <p:grpSpPr>
          <a:xfrm>
            <a:off x="3992605" y="3192779"/>
            <a:ext cx="7791450" cy="589044"/>
            <a:chOff x="552450" y="2949484"/>
            <a:chExt cx="11087100" cy="8382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E564DB4-632D-7B46-A36B-855E3428E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2450" y="2949484"/>
              <a:ext cx="11087100" cy="838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FE09D93-B366-8945-AC87-FA5CAB2E2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70900" y="3482884"/>
              <a:ext cx="3022600" cy="304800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CDD309-93E9-314E-86DD-32E844BE0D9A}"/>
              </a:ext>
            </a:extLst>
          </p:cNvPr>
          <p:cNvGrpSpPr/>
          <p:nvPr/>
        </p:nvGrpSpPr>
        <p:grpSpPr>
          <a:xfrm>
            <a:off x="735920" y="1514884"/>
            <a:ext cx="6931660" cy="1397486"/>
            <a:chOff x="749300" y="3695700"/>
            <a:chExt cx="9461500" cy="190752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8AAEA3D-1645-C84D-A22F-8CC6933B4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300" y="3695700"/>
              <a:ext cx="9461500" cy="18415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CC3077D-E1C4-6649-BE77-D20FD9480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3900" y="5158725"/>
              <a:ext cx="1866900" cy="444500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95B913-EABE-6344-90D0-9A9F5BBF5970}"/>
              </a:ext>
            </a:extLst>
          </p:cNvPr>
          <p:cNvGrpSpPr/>
          <p:nvPr/>
        </p:nvGrpSpPr>
        <p:grpSpPr>
          <a:xfrm>
            <a:off x="6585643" y="335315"/>
            <a:ext cx="5198412" cy="899160"/>
            <a:chOff x="4451350" y="494030"/>
            <a:chExt cx="7188200" cy="124333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E2C4BB5-063A-0049-9B8F-E2171BF4C0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51350" y="494030"/>
              <a:ext cx="7188200" cy="12433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4EF0561-C5D8-A747-84F4-A4591381D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0350" y="1365250"/>
              <a:ext cx="2120900" cy="241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4084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355" y="436703"/>
            <a:ext cx="8468525" cy="16141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179" y="2352766"/>
            <a:ext cx="1917700" cy="55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150" y="3655241"/>
            <a:ext cx="5981700" cy="749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8374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err="1"/>
              <a:t>Zgodnja</a:t>
            </a:r>
            <a:r>
              <a:rPr lang="en-US" sz="2800" b="1" dirty="0"/>
              <a:t> </a:t>
            </a:r>
            <a:r>
              <a:rPr lang="en-US" sz="2800" b="1" dirty="0" err="1"/>
              <a:t>integracija</a:t>
            </a:r>
            <a:r>
              <a:rPr lang="en-US" sz="2800" b="1" dirty="0"/>
              <a:t> </a:t>
            </a:r>
            <a:r>
              <a:rPr lang="en-US" sz="2800" b="1" dirty="0" err="1"/>
              <a:t>paliativne</a:t>
            </a:r>
            <a:r>
              <a:rPr lang="en-US" sz="2800" b="1" dirty="0"/>
              <a:t> </a:t>
            </a:r>
            <a:r>
              <a:rPr lang="en-US" sz="2800" b="1" dirty="0" err="1"/>
              <a:t>oskrbe</a:t>
            </a:r>
            <a:endParaRPr lang="en-US" sz="28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199" y="1825625"/>
            <a:ext cx="826083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Paliativno</a:t>
            </a:r>
            <a:r>
              <a:rPr lang="en-US" sz="2400" dirty="0"/>
              <a:t> </a:t>
            </a:r>
            <a:r>
              <a:rPr lang="en-US" sz="2400" dirty="0" err="1"/>
              <a:t>oskrbo</a:t>
            </a:r>
            <a:r>
              <a:rPr lang="en-US" sz="2400" dirty="0"/>
              <a:t> je </a:t>
            </a:r>
            <a:r>
              <a:rPr lang="en-US" sz="2400" dirty="0" err="1"/>
              <a:t>treba</a:t>
            </a:r>
            <a:r>
              <a:rPr lang="en-US" sz="2400" dirty="0"/>
              <a:t> </a:t>
            </a:r>
            <a:r>
              <a:rPr lang="en-US" sz="2400" dirty="0" err="1"/>
              <a:t>upoštevati</a:t>
            </a:r>
            <a:r>
              <a:rPr lang="en-US" sz="2400" dirty="0"/>
              <a:t> </a:t>
            </a:r>
            <a:r>
              <a:rPr lang="en-US" sz="2400" dirty="0" err="1"/>
              <a:t>že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začetku</a:t>
            </a:r>
            <a:r>
              <a:rPr lang="en-US" sz="2400" dirty="0"/>
              <a:t> </a:t>
            </a:r>
            <a:r>
              <a:rPr lang="en-US" sz="2400" dirty="0" err="1"/>
              <a:t>bolezenske</a:t>
            </a:r>
            <a:r>
              <a:rPr lang="en-US" sz="2400" dirty="0"/>
              <a:t> </a:t>
            </a:r>
            <a:r>
              <a:rPr lang="en-US" sz="2400" dirty="0" err="1"/>
              <a:t>poti</a:t>
            </a:r>
            <a:r>
              <a:rPr lang="en-US" sz="2400" dirty="0"/>
              <a:t>, </a:t>
            </a:r>
            <a:r>
              <a:rPr lang="en-US" sz="2400" dirty="0" err="1"/>
              <a:t>čas</a:t>
            </a:r>
            <a:r>
              <a:rPr lang="en-US" sz="2400" dirty="0"/>
              <a:t> </a:t>
            </a:r>
            <a:r>
              <a:rPr lang="en-US" sz="2400" dirty="0" err="1"/>
              <a:t>vključitve</a:t>
            </a:r>
            <a:r>
              <a:rPr lang="en-US" sz="2400" dirty="0"/>
              <a:t> je </a:t>
            </a:r>
            <a:r>
              <a:rPr lang="en-US" sz="2400" dirty="0" err="1"/>
              <a:t>odvisen</a:t>
            </a:r>
            <a:r>
              <a:rPr lang="en-US" sz="2400" dirty="0"/>
              <a:t> od </a:t>
            </a:r>
            <a:r>
              <a:rPr lang="en-US" sz="2400" dirty="0" err="1"/>
              <a:t>osnovne</a:t>
            </a:r>
            <a:r>
              <a:rPr lang="en-US" sz="2400" dirty="0"/>
              <a:t> </a:t>
            </a:r>
            <a:r>
              <a:rPr lang="en-US" sz="2400" dirty="0" err="1"/>
              <a:t>diagnoze</a:t>
            </a:r>
            <a:r>
              <a:rPr lang="en-US" sz="24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6E0820-39E9-9142-9214-069FD21413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30874" y="2963143"/>
            <a:ext cx="7081684" cy="3213820"/>
          </a:xfrm>
          <a:prstGeom prst="rect">
            <a:avLst/>
          </a:prstGeom>
        </p:spPr>
      </p:pic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B3D2E1D-3973-8744-ADA5-7DD435F3E690}"/>
              </a:ext>
            </a:extLst>
          </p:cNvPr>
          <p:cNvSpPr txBox="1">
            <a:spLocks/>
          </p:cNvSpPr>
          <p:nvPr/>
        </p:nvSpPr>
        <p:spPr>
          <a:xfrm>
            <a:off x="5086601" y="6311900"/>
            <a:ext cx="3243944" cy="2899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sz="1400" dirty="0"/>
              <a:t>Ferris FD, J Pain Symptom Manage 2002</a:t>
            </a:r>
          </a:p>
        </p:txBody>
      </p:sp>
    </p:spTree>
    <p:extLst>
      <p:ext uri="{BB962C8B-B14F-4D97-AF65-F5344CB8AC3E}">
        <p14:creationId xmlns:p14="http://schemas.microsoft.com/office/powerpoint/2010/main" val="31941701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9900"/>
        </a:lt1>
        <a:dk2>
          <a:srgbClr val="000066"/>
        </a:dk2>
        <a:lt2>
          <a:srgbClr val="FF9900"/>
        </a:lt2>
        <a:accent1>
          <a:srgbClr val="FF9900"/>
        </a:accent1>
        <a:accent2>
          <a:srgbClr val="00FFFF"/>
        </a:accent2>
        <a:accent3>
          <a:srgbClr val="AAAAB8"/>
        </a:accent3>
        <a:accent4>
          <a:srgbClr val="DA8200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9900"/>
        </a:lt1>
        <a:dk2>
          <a:srgbClr val="000036"/>
        </a:dk2>
        <a:lt2>
          <a:srgbClr val="FF9900"/>
        </a:lt2>
        <a:accent1>
          <a:srgbClr val="FF9900"/>
        </a:accent1>
        <a:accent2>
          <a:srgbClr val="FF9900"/>
        </a:accent2>
        <a:accent3>
          <a:srgbClr val="AAAAAE"/>
        </a:accent3>
        <a:accent4>
          <a:srgbClr val="DA8200"/>
        </a:accent4>
        <a:accent5>
          <a:srgbClr val="FFCAAA"/>
        </a:accent5>
        <a:accent6>
          <a:srgbClr val="E78A00"/>
        </a:accent6>
        <a:hlink>
          <a:srgbClr val="CC33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6072</TotalTime>
  <Words>1041</Words>
  <Application>Microsoft Macintosh PowerPoint</Application>
  <PresentationFormat>Widescreen</PresentationFormat>
  <Paragraphs>340</Paragraphs>
  <Slides>23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Verdana</vt:lpstr>
      <vt:lpstr>Office Theme</vt:lpstr>
      <vt:lpstr>1_Default Design</vt:lpstr>
      <vt:lpstr>3_Office Theme</vt:lpstr>
      <vt:lpstr>Paliativna oskrba pri bolnikih z ALS</vt:lpstr>
      <vt:lpstr>PowerPoint Presentation</vt:lpstr>
      <vt:lpstr>PowerPoint Presentation</vt:lpstr>
      <vt:lpstr>Funkcijska lestvica ALS</vt:lpstr>
      <vt:lpstr>PowerPoint Presentation</vt:lpstr>
      <vt:lpstr>PowerPoint Presentation</vt:lpstr>
      <vt:lpstr>PowerPoint Presentation</vt:lpstr>
      <vt:lpstr>PowerPoint Presentation</vt:lpstr>
      <vt:lpstr>Zgodnja integracija paliativne oskrbe</vt:lpstr>
      <vt:lpstr>Multidisciplinarni tim</vt:lpstr>
      <vt:lpstr>Obiski na domu</vt:lpstr>
      <vt:lpstr>Posegi / storitve na domu</vt:lpstr>
      <vt:lpstr>Komunikacija</vt:lpstr>
      <vt:lpstr>Simptomatsko zdravljenje</vt:lpstr>
      <vt:lpstr>Simptomatsko zdravljenje</vt:lpstr>
      <vt:lpstr>Podpora skrbnikom</vt:lpstr>
      <vt:lpstr>Oskrba ob koncu življenja</vt:lpstr>
      <vt:lpstr>PowerPoint Presentation</vt:lpstr>
      <vt:lpstr>PowerPoint Presentation</vt:lpstr>
      <vt:lpstr>PowerPoint Presentation</vt:lpstr>
      <vt:lpstr>PowerPoint Presentation</vt:lpstr>
      <vt:lpstr>Usposabljanje in izobraževanje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Naslov predstavitve  Ime predavatelja</dc:title>
  <dc:creator>BK</dc:creator>
  <cp:lastModifiedBy>Blaž Koritnik</cp:lastModifiedBy>
  <cp:revision>108</cp:revision>
  <cp:lastPrinted>2019-02-05T07:58:29Z</cp:lastPrinted>
  <dcterms:created xsi:type="dcterms:W3CDTF">2016-08-08T19:42:36Z</dcterms:created>
  <dcterms:modified xsi:type="dcterms:W3CDTF">2025-02-07T09:52:52Z</dcterms:modified>
</cp:coreProperties>
</file>