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03" r:id="rId4"/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1" r:id="rId20"/>
    <p:sldId id="322" r:id="rId21"/>
    <p:sldId id="323" r:id="rId22"/>
    <p:sldId id="324" r:id="rId23"/>
    <p:sldId id="325" r:id="rId24"/>
    <p:sldId id="319" r:id="rId25"/>
    <p:sldId id="320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98" autoAdjust="0"/>
  </p:normalViewPr>
  <p:slideViewPr>
    <p:cSldViewPr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32507-B931-48DE-A4E2-3ED35D7418AC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93BA-FCE7-4AC5-81A8-F20371604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93BA-FCE7-4AC5-81A8-F20371604E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93BA-FCE7-4AC5-81A8-F20371604E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7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93BA-FCE7-4AC5-81A8-F20371604E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7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1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0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DFE9-2136-7B4A-BF13-F6223E582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32586"/>
      </p:ext>
    </p:extLst>
  </p:cSld>
  <p:clrMapOvr>
    <a:masterClrMapping/>
  </p:clrMapOvr>
  <p:transition xmlns:p14="http://schemas.microsoft.com/office/powerpoint/2010/main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6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7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48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2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6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6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5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B7C4-7CD3-4C94-A174-4FF53887F363}" type="datetimeFigureOut">
              <a:rPr lang="en-GB" smtClean="0"/>
              <a:t>14/10/16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B64B-352D-43C4-8C83-F2EED976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0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Kdaj </a:t>
            </a:r>
            <a:r>
              <a:rPr lang="sl-SI" b="1" dirty="0">
                <a:solidFill>
                  <a:srgbClr val="FF0000"/>
                </a:solidFill>
              </a:rPr>
              <a:t>aktivno zdravljenje srčnega bolnika ne prinese več koristi?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2952328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Miran Šebeštjen</a:t>
            </a:r>
          </a:p>
          <a:p>
            <a:r>
              <a:rPr lang="sl-SI" sz="2800" dirty="0" smtClean="0">
                <a:solidFill>
                  <a:schemeClr val="bg1"/>
                </a:solidFill>
              </a:rPr>
              <a:t>KO  za kardiologijo</a:t>
            </a:r>
          </a:p>
          <a:p>
            <a:r>
              <a:rPr lang="sl-SI" sz="2800" dirty="0" smtClean="0">
                <a:solidFill>
                  <a:schemeClr val="bg1"/>
                </a:solidFill>
              </a:rPr>
              <a:t>UKC Ljubljana</a:t>
            </a:r>
          </a:p>
          <a:p>
            <a:endParaRPr lang="sl-SI" sz="2800" dirty="0" smtClean="0">
              <a:solidFill>
                <a:schemeClr val="bg1"/>
              </a:solidFill>
            </a:endParaRPr>
          </a:p>
          <a:p>
            <a:r>
              <a:rPr lang="sl-SI" sz="2800" dirty="0" smtClean="0">
                <a:solidFill>
                  <a:schemeClr val="bg1"/>
                </a:solidFill>
              </a:rPr>
              <a:t>Ljubljana, 14.10.2016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412776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FF00"/>
                </a:solidFill>
              </a:rPr>
              <a:t>Napredovalo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ali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terminalno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srčno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popuščanje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3999" cy="549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1" dirty="0" err="1" smtClean="0">
                <a:solidFill>
                  <a:srgbClr val="FF0000"/>
                </a:solidFill>
                <a:latin typeface="Arial" charset="0"/>
              </a:rPr>
              <a:t>Hospitalizacija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GB" sz="3600" b="1" dirty="0" err="1" smtClean="0">
                <a:solidFill>
                  <a:srgbClr val="FF0000"/>
                </a:solidFill>
                <a:latin typeface="Arial" charset="0"/>
              </a:rPr>
              <a:t>zakaj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charset="0"/>
              </a:rPr>
              <a:t>tako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Arial" charset="0"/>
              </a:rPr>
              <a:t>pomembna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</a:rPr>
              <a:t>?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9638"/>
            <a:ext cx="43799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E009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588125" y="1341438"/>
            <a:ext cx="2433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1">
                <a:solidFill>
                  <a:srgbClr val="000000"/>
                </a:solidFill>
              </a:rPr>
              <a:t>Setoguchi S</a:t>
            </a:r>
            <a:r>
              <a:rPr lang="en-GB" sz="1200" b="1" i="1">
                <a:solidFill>
                  <a:srgbClr val="000000"/>
                </a:solidFill>
              </a:rPr>
              <a:t> et al. Am Heart J 2007</a:t>
            </a:r>
          </a:p>
        </p:txBody>
      </p:sp>
      <p:grpSp>
        <p:nvGrpSpPr>
          <p:cNvPr id="24580" name="Group 6"/>
          <p:cNvGrpSpPr>
            <a:grpSpLocks/>
          </p:cNvGrpSpPr>
          <p:nvPr/>
        </p:nvGrpSpPr>
        <p:grpSpPr bwMode="auto">
          <a:xfrm>
            <a:off x="90488" y="836613"/>
            <a:ext cx="4481512" cy="4927600"/>
            <a:chOff x="64" y="598"/>
            <a:chExt cx="3176" cy="3104"/>
          </a:xfrm>
        </p:grpSpPr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2650" y="3475"/>
              <a:ext cx="2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i="1">
                  <a:solidFill>
                    <a:srgbClr val="FFFFFF"/>
                  </a:solidFill>
                  <a:latin typeface="Arial Narrow" charset="0"/>
                </a:rPr>
                <a:t>Čas</a:t>
              </a:r>
              <a:endParaRPr lang="en-GB">
                <a:latin typeface="Arial Narrow" charset="0"/>
              </a:endParaRPr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64" y="2266"/>
              <a:ext cx="13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137" y="2890"/>
              <a:ext cx="6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Rectangle 10"/>
            <p:cNvSpPr>
              <a:spLocks noChangeArrowheads="1"/>
            </p:cNvSpPr>
            <p:nvPr/>
          </p:nvSpPr>
          <p:spPr bwMode="auto">
            <a:xfrm>
              <a:off x="682" y="3107"/>
              <a:ext cx="4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Rectangle 11"/>
            <p:cNvSpPr>
              <a:spLocks noChangeArrowheads="1"/>
            </p:cNvSpPr>
            <p:nvPr/>
          </p:nvSpPr>
          <p:spPr bwMode="auto">
            <a:xfrm>
              <a:off x="905" y="3113"/>
              <a:ext cx="31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2"/>
            <p:cNvSpPr>
              <a:spLocks noChangeArrowheads="1"/>
            </p:cNvSpPr>
            <p:nvPr/>
          </p:nvSpPr>
          <p:spPr bwMode="auto">
            <a:xfrm>
              <a:off x="1394" y="3099"/>
              <a:ext cx="8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2122" y="3099"/>
              <a:ext cx="13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Rectangle 14"/>
            <p:cNvSpPr>
              <a:spLocks noChangeArrowheads="1"/>
            </p:cNvSpPr>
            <p:nvPr/>
          </p:nvSpPr>
          <p:spPr bwMode="auto">
            <a:xfrm>
              <a:off x="2854" y="3099"/>
              <a:ext cx="11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Rectangle 15"/>
            <p:cNvSpPr>
              <a:spLocks noChangeArrowheads="1"/>
            </p:cNvSpPr>
            <p:nvPr/>
          </p:nvSpPr>
          <p:spPr bwMode="auto">
            <a:xfrm>
              <a:off x="1381" y="3316"/>
              <a:ext cx="7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Rectangle 16"/>
            <p:cNvSpPr>
              <a:spLocks noChangeArrowheads="1"/>
            </p:cNvSpPr>
            <p:nvPr/>
          </p:nvSpPr>
          <p:spPr bwMode="auto">
            <a:xfrm>
              <a:off x="134" y="598"/>
              <a:ext cx="88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  <a:latin typeface="Arial Narrow" charset="0"/>
                </a:rPr>
                <a:t>Funkcija miokarda in HYHA razred</a:t>
              </a:r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auto">
            <a:xfrm>
              <a:off x="1115" y="1305"/>
              <a:ext cx="41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Rectangle 18"/>
            <p:cNvSpPr>
              <a:spLocks noChangeArrowheads="1"/>
            </p:cNvSpPr>
            <p:nvPr/>
          </p:nvSpPr>
          <p:spPr bwMode="auto">
            <a:xfrm>
              <a:off x="1113" y="1484"/>
              <a:ext cx="84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Rectangle 19"/>
            <p:cNvSpPr>
              <a:spLocks noChangeArrowheads="1"/>
            </p:cNvSpPr>
            <p:nvPr/>
          </p:nvSpPr>
          <p:spPr bwMode="auto">
            <a:xfrm>
              <a:off x="357" y="2135"/>
              <a:ext cx="8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solidFill>
                    <a:srgbClr val="FFFFFF"/>
                  </a:solidFill>
                  <a:latin typeface="Arial Narrow" charset="0"/>
                </a:rPr>
                <a:t>Hospitalizacija</a:t>
              </a:r>
            </a:p>
          </p:txBody>
        </p:sp>
        <p:sp>
          <p:nvSpPr>
            <p:cNvPr id="765972" name="Line 20"/>
            <p:cNvSpPr>
              <a:spLocks noChangeShapeType="1"/>
            </p:cNvSpPr>
            <p:nvPr/>
          </p:nvSpPr>
          <p:spPr bwMode="auto">
            <a:xfrm flipV="1">
              <a:off x="98" y="924"/>
              <a:ext cx="0" cy="27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5973" name="Line 21"/>
            <p:cNvSpPr>
              <a:spLocks noChangeShapeType="1"/>
            </p:cNvSpPr>
            <p:nvPr/>
          </p:nvSpPr>
          <p:spPr bwMode="auto">
            <a:xfrm>
              <a:off x="98" y="3700"/>
              <a:ext cx="309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5974" name="Text Box 22"/>
            <p:cNvSpPr txBox="1">
              <a:spLocks noChangeArrowheads="1"/>
            </p:cNvSpPr>
            <p:nvPr/>
          </p:nvSpPr>
          <p:spPr bwMode="auto">
            <a:xfrm>
              <a:off x="1471" y="788"/>
              <a:ext cx="1769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u="sng" dirty="0">
                  <a:solidFill>
                    <a:srgbClr val="FFFFFF"/>
                  </a:solidFill>
                </a:rPr>
                <a:t>Z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vsako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hospitalizacijo</a:t>
              </a:r>
              <a:r>
                <a:rPr lang="en-GB" sz="1600" u="sng" dirty="0">
                  <a:solidFill>
                    <a:srgbClr val="FFFFFF"/>
                  </a:solidFill>
                </a:rPr>
                <a:t> se </a:t>
              </a:r>
              <a:r>
                <a:rPr lang="en-GB" sz="1600" u="sng" dirty="0" err="1">
                  <a:solidFill>
                    <a:srgbClr val="FFFFFF"/>
                  </a:solidFill>
                </a:rPr>
                <a:t>poveča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okvara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miokarda</a:t>
              </a:r>
              <a:r>
                <a:rPr lang="en-GB" sz="1600" u="sng" dirty="0">
                  <a:solidFill>
                    <a:srgbClr val="FFFFFF"/>
                  </a:solidFill>
                </a:rPr>
                <a:t> in/</a:t>
              </a:r>
              <a:r>
                <a:rPr lang="en-GB" sz="1600" u="sng" dirty="0" err="1">
                  <a:solidFill>
                    <a:srgbClr val="FFFFFF"/>
                  </a:solidFill>
                </a:rPr>
                <a:t>ali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ledvic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kar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vodi</a:t>
              </a:r>
              <a:r>
                <a:rPr lang="en-GB" sz="1600" u="sng" dirty="0">
                  <a:solidFill>
                    <a:srgbClr val="FFFFFF"/>
                  </a:solidFill>
                </a:rPr>
                <a:t> k </a:t>
              </a:r>
              <a:r>
                <a:rPr lang="en-GB" sz="1600" u="sng" dirty="0" err="1">
                  <a:solidFill>
                    <a:srgbClr val="FFFFFF"/>
                  </a:solidFill>
                </a:rPr>
                <a:t>napredovanju</a:t>
              </a:r>
              <a:r>
                <a:rPr lang="en-GB" sz="1600" u="sng" dirty="0">
                  <a:solidFill>
                    <a:srgbClr val="FFFFFF"/>
                  </a:solidFill>
                </a:rPr>
                <a:t> </a:t>
              </a:r>
              <a:r>
                <a:rPr lang="en-GB" sz="1600" u="sng" dirty="0" err="1">
                  <a:solidFill>
                    <a:srgbClr val="FFFFFF"/>
                  </a:solidFill>
                </a:rPr>
                <a:t>bolezni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765975" name="Text Box 23"/>
            <p:cNvSpPr txBox="1">
              <a:spLocks noChangeArrowheads="1"/>
            </p:cNvSpPr>
            <p:nvPr/>
          </p:nvSpPr>
          <p:spPr bwMode="auto">
            <a:xfrm>
              <a:off x="944" y="2596"/>
              <a:ext cx="107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 err="1">
                  <a:solidFill>
                    <a:srgbClr val="FFFFFF"/>
                  </a:solidFill>
                </a:rPr>
                <a:t>Hospitalizacija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65976" name="Text Box 24"/>
            <p:cNvSpPr txBox="1">
              <a:spLocks noChangeArrowheads="1"/>
            </p:cNvSpPr>
            <p:nvPr/>
          </p:nvSpPr>
          <p:spPr bwMode="auto">
            <a:xfrm>
              <a:off x="1653" y="3193"/>
              <a:ext cx="10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dirty="0" err="1">
                  <a:solidFill>
                    <a:srgbClr val="FFFFFF"/>
                  </a:solidFill>
                </a:rPr>
                <a:t>Hospitalizacija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765977" name="Freeform 25"/>
            <p:cNvSpPr>
              <a:spLocks/>
            </p:cNvSpPr>
            <p:nvPr/>
          </p:nvSpPr>
          <p:spPr bwMode="auto">
            <a:xfrm>
              <a:off x="98" y="1176"/>
              <a:ext cx="2971" cy="2484"/>
            </a:xfrm>
            <a:custGeom>
              <a:avLst/>
              <a:gdLst>
                <a:gd name="T0" fmla="*/ 0 w 5086"/>
                <a:gd name="T1" fmla="*/ 30 h 2484"/>
                <a:gd name="T2" fmla="*/ 711 w 5086"/>
                <a:gd name="T3" fmla="*/ 134 h 2484"/>
                <a:gd name="T4" fmla="*/ 1003 w 5086"/>
                <a:gd name="T5" fmla="*/ 837 h 2484"/>
                <a:gd name="T6" fmla="*/ 1272 w 5086"/>
                <a:gd name="T7" fmla="*/ 238 h 2484"/>
                <a:gd name="T8" fmla="*/ 1726 w 5086"/>
                <a:gd name="T9" fmla="*/ 252 h 2484"/>
                <a:gd name="T10" fmla="*/ 2225 w 5086"/>
                <a:gd name="T11" fmla="*/ 539 h 2484"/>
                <a:gd name="T12" fmla="*/ 2604 w 5086"/>
                <a:gd name="T13" fmla="*/ 1257 h 2484"/>
                <a:gd name="T14" fmla="*/ 2831 w 5086"/>
                <a:gd name="T15" fmla="*/ 682 h 2484"/>
                <a:gd name="T16" fmla="*/ 3648 w 5086"/>
                <a:gd name="T17" fmla="*/ 1063 h 2484"/>
                <a:gd name="T18" fmla="*/ 3945 w 5086"/>
                <a:gd name="T19" fmla="*/ 1839 h 2484"/>
                <a:gd name="T20" fmla="*/ 4193 w 5086"/>
                <a:gd name="T21" fmla="*/ 1502 h 2484"/>
                <a:gd name="T22" fmla="*/ 4459 w 5086"/>
                <a:gd name="T23" fmla="*/ 2167 h 2484"/>
                <a:gd name="T24" fmla="*/ 4689 w 5086"/>
                <a:gd name="T25" fmla="*/ 1777 h 2484"/>
                <a:gd name="T26" fmla="*/ 5086 w 5086"/>
                <a:gd name="T27" fmla="*/ 2484 h 2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86" h="2484">
                  <a:moveTo>
                    <a:pt x="0" y="30"/>
                  </a:moveTo>
                  <a:cubicBezTo>
                    <a:pt x="119" y="47"/>
                    <a:pt x="544" y="0"/>
                    <a:pt x="711" y="134"/>
                  </a:cubicBezTo>
                  <a:cubicBezTo>
                    <a:pt x="878" y="268"/>
                    <a:pt x="910" y="820"/>
                    <a:pt x="1003" y="837"/>
                  </a:cubicBezTo>
                  <a:cubicBezTo>
                    <a:pt x="1096" y="854"/>
                    <a:pt x="1152" y="335"/>
                    <a:pt x="1272" y="238"/>
                  </a:cubicBezTo>
                  <a:cubicBezTo>
                    <a:pt x="1392" y="141"/>
                    <a:pt x="1567" y="201"/>
                    <a:pt x="1726" y="252"/>
                  </a:cubicBezTo>
                  <a:cubicBezTo>
                    <a:pt x="1885" y="302"/>
                    <a:pt x="2079" y="371"/>
                    <a:pt x="2225" y="539"/>
                  </a:cubicBezTo>
                  <a:cubicBezTo>
                    <a:pt x="2371" y="706"/>
                    <a:pt x="2503" y="1233"/>
                    <a:pt x="2604" y="1257"/>
                  </a:cubicBezTo>
                  <a:cubicBezTo>
                    <a:pt x="2704" y="1281"/>
                    <a:pt x="2657" y="715"/>
                    <a:pt x="2831" y="682"/>
                  </a:cubicBezTo>
                  <a:cubicBezTo>
                    <a:pt x="3005" y="650"/>
                    <a:pt x="3462" y="870"/>
                    <a:pt x="3648" y="1063"/>
                  </a:cubicBezTo>
                  <a:cubicBezTo>
                    <a:pt x="3834" y="1256"/>
                    <a:pt x="3854" y="1766"/>
                    <a:pt x="3945" y="1839"/>
                  </a:cubicBezTo>
                  <a:cubicBezTo>
                    <a:pt x="4036" y="1912"/>
                    <a:pt x="4107" y="1447"/>
                    <a:pt x="4193" y="1502"/>
                  </a:cubicBezTo>
                  <a:cubicBezTo>
                    <a:pt x="4279" y="1557"/>
                    <a:pt x="4376" y="2121"/>
                    <a:pt x="4459" y="2167"/>
                  </a:cubicBezTo>
                  <a:cubicBezTo>
                    <a:pt x="4542" y="2213"/>
                    <a:pt x="4585" y="1724"/>
                    <a:pt x="4689" y="1777"/>
                  </a:cubicBezTo>
                  <a:cubicBezTo>
                    <a:pt x="4793" y="1830"/>
                    <a:pt x="5003" y="2337"/>
                    <a:pt x="5086" y="2484"/>
                  </a:cubicBezTo>
                </a:path>
              </a:pathLst>
            </a:custGeom>
            <a:noFill/>
            <a:ln w="38100" cap="flat" cmpd="sng">
              <a:solidFill>
                <a:srgbClr val="99FF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5978" name="Rectangle 26"/>
            <p:cNvSpPr>
              <a:spLocks noChangeArrowheads="1"/>
            </p:cNvSpPr>
            <p:nvPr/>
          </p:nvSpPr>
          <p:spPr bwMode="auto">
            <a:xfrm>
              <a:off x="108" y="3366"/>
              <a:ext cx="150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5000"/>
                </a:lnSpc>
                <a:spcAft>
                  <a:spcPct val="50000"/>
                </a:spcAft>
                <a:buClr>
                  <a:schemeClr val="tx1"/>
                </a:buClr>
                <a:buFont typeface="Symbol" charset="0"/>
                <a:buNone/>
                <a:defRPr/>
              </a:pPr>
              <a:r>
                <a:rPr lang="en-GB" sz="1200" i="1" dirty="0" err="1">
                  <a:solidFill>
                    <a:srgbClr val="FFFFFF"/>
                  </a:solidFill>
                </a:rPr>
                <a:t>Gheorghiade</a:t>
              </a:r>
              <a:r>
                <a:rPr lang="en-GB" sz="1200" i="1" dirty="0">
                  <a:solidFill>
                    <a:srgbClr val="FFFFFF"/>
                  </a:solidFill>
                </a:rPr>
                <a:t> M et al. </a:t>
              </a:r>
              <a:br>
                <a:rPr lang="en-GB" sz="1200" i="1" dirty="0">
                  <a:solidFill>
                    <a:srgbClr val="FFFFFF"/>
                  </a:solidFill>
                </a:rPr>
              </a:br>
              <a:r>
                <a:rPr lang="en-GB" sz="1200" i="1" dirty="0">
                  <a:solidFill>
                    <a:srgbClr val="FFFFFF"/>
                  </a:solidFill>
                </a:rPr>
                <a:t>Am J </a:t>
              </a:r>
              <a:r>
                <a:rPr lang="en-GB" sz="1200" i="1" dirty="0" err="1">
                  <a:solidFill>
                    <a:srgbClr val="FFFFFF"/>
                  </a:solidFill>
                </a:rPr>
                <a:t>Cardiol</a:t>
              </a:r>
              <a:r>
                <a:rPr lang="en-GB" sz="1200" i="1" dirty="0">
                  <a:solidFill>
                    <a:srgbClr val="FFFFFF"/>
                  </a:solidFill>
                </a:rPr>
                <a:t>. 2005; 96 (6A)</a:t>
              </a:r>
            </a:p>
          </p:txBody>
        </p:sp>
      </p:grpSp>
      <p:sp>
        <p:nvSpPr>
          <p:cNvPr id="765979" name="Text Box 27"/>
          <p:cNvSpPr txBox="1">
            <a:spLocks noChangeArrowheads="1"/>
          </p:cNvSpPr>
          <p:nvPr/>
        </p:nvSpPr>
        <p:spPr bwMode="auto">
          <a:xfrm>
            <a:off x="92075" y="5949950"/>
            <a:ext cx="91598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E009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5000"/>
              </a:lnSpc>
              <a:defRPr/>
            </a:pPr>
            <a:r>
              <a:rPr lang="en-GB" sz="2000" b="0" dirty="0" err="1" smtClean="0">
                <a:solidFill>
                  <a:srgbClr val="FFFFFF"/>
                </a:solidFill>
              </a:rPr>
              <a:t>Hospitalizacije</a:t>
            </a:r>
            <a:r>
              <a:rPr lang="en-GB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err="1" smtClean="0">
                <a:solidFill>
                  <a:srgbClr val="FFFFFF"/>
                </a:solidFill>
              </a:rPr>
              <a:t>zaradi</a:t>
            </a:r>
            <a:r>
              <a:rPr lang="en-GB" sz="2000" b="0" dirty="0" smtClean="0">
                <a:solidFill>
                  <a:srgbClr val="FFFFFF"/>
                </a:solidFill>
              </a:rPr>
              <a:t> SP: </a:t>
            </a:r>
            <a:r>
              <a:rPr lang="pl-PL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smtClean="0">
                <a:solidFill>
                  <a:srgbClr val="FFFFFF"/>
                </a:solidFill>
              </a:rPr>
              <a:t>a. </a:t>
            </a:r>
            <a:r>
              <a:rPr lang="en-GB" sz="2000" b="0" dirty="0" err="1" smtClean="0">
                <a:solidFill>
                  <a:srgbClr val="FFFFFF"/>
                </a:solidFill>
              </a:rPr>
              <a:t>neodvisni</a:t>
            </a:r>
            <a:r>
              <a:rPr lang="en-GB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err="1" smtClean="0">
                <a:solidFill>
                  <a:srgbClr val="FFFFFF"/>
                </a:solidFill>
              </a:rPr>
              <a:t>napovednik</a:t>
            </a:r>
            <a:r>
              <a:rPr lang="en-GB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err="1" smtClean="0">
                <a:solidFill>
                  <a:srgbClr val="FFFFFF"/>
                </a:solidFill>
              </a:rPr>
              <a:t>slabe</a:t>
            </a:r>
            <a:r>
              <a:rPr lang="en-GB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err="1" smtClean="0">
                <a:solidFill>
                  <a:srgbClr val="FFFFFF"/>
                </a:solidFill>
              </a:rPr>
              <a:t>prognoze</a:t>
            </a:r>
            <a:r>
              <a:rPr lang="en-GB" sz="2000" b="0" dirty="0" smtClean="0">
                <a:solidFill>
                  <a:srgbClr val="FFFFFF"/>
                </a:solidFill>
              </a:rPr>
              <a:t>;</a:t>
            </a:r>
            <a:r>
              <a:rPr lang="pl-PL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smtClean="0">
                <a:solidFill>
                  <a:srgbClr val="FFFFFF"/>
                </a:solidFill>
              </a:rPr>
              <a:t> b. </a:t>
            </a:r>
            <a:r>
              <a:rPr lang="en-GB" sz="2000" b="0" dirty="0" err="1" smtClean="0">
                <a:solidFill>
                  <a:srgbClr val="FFFFFF"/>
                </a:solidFill>
              </a:rPr>
              <a:t>zmanjšanje</a:t>
            </a:r>
            <a:r>
              <a:rPr lang="en-GB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err="1" smtClean="0">
                <a:solidFill>
                  <a:srgbClr val="FFFFFF"/>
                </a:solidFill>
              </a:rPr>
              <a:t>QoL</a:t>
            </a:r>
            <a:r>
              <a:rPr lang="en-GB" sz="2000" b="0" dirty="0" smtClean="0">
                <a:solidFill>
                  <a:srgbClr val="FFFFFF"/>
                </a:solidFill>
              </a:rPr>
              <a:t>; </a:t>
            </a:r>
            <a:r>
              <a:rPr lang="pl-PL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smtClean="0">
                <a:solidFill>
                  <a:srgbClr val="FFFFFF"/>
                </a:solidFill>
              </a:rPr>
              <a:t>c. </a:t>
            </a:r>
            <a:r>
              <a:rPr lang="en-GB" sz="2000" b="0" dirty="0" err="1" smtClean="0">
                <a:solidFill>
                  <a:srgbClr val="FFFFFF"/>
                </a:solidFill>
              </a:rPr>
              <a:t>največji</a:t>
            </a:r>
            <a:r>
              <a:rPr lang="en-GB" sz="2000" b="0" dirty="0" smtClean="0">
                <a:solidFill>
                  <a:srgbClr val="FFFFFF"/>
                </a:solidFill>
              </a:rPr>
              <a:t> del </a:t>
            </a:r>
            <a:r>
              <a:rPr lang="en-GB" sz="2000" b="0" dirty="0" err="1" smtClean="0">
                <a:solidFill>
                  <a:srgbClr val="FFFFFF"/>
                </a:solidFill>
              </a:rPr>
              <a:t>stroškov</a:t>
            </a:r>
            <a:r>
              <a:rPr lang="en-GB" sz="2000" b="0" dirty="0" smtClean="0">
                <a:solidFill>
                  <a:srgbClr val="FFFFFF"/>
                </a:solidFill>
              </a:rPr>
              <a:t> </a:t>
            </a:r>
            <a:r>
              <a:rPr lang="en-GB" sz="2000" b="0" dirty="0" err="1" smtClean="0">
                <a:solidFill>
                  <a:srgbClr val="FFFFFF"/>
                </a:solidFill>
              </a:rPr>
              <a:t>zaradi</a:t>
            </a:r>
            <a:r>
              <a:rPr lang="en-GB" sz="2000" b="0" dirty="0" smtClean="0">
                <a:solidFill>
                  <a:srgbClr val="FFFFFF"/>
                </a:solidFill>
              </a:rPr>
              <a:t> SP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32138" y="4581525"/>
            <a:ext cx="1368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65976" idx="3"/>
          </p:cNvCxnSpPr>
          <p:nvPr/>
        </p:nvCxnSpPr>
        <p:spPr>
          <a:xfrm flipV="1">
            <a:off x="3803650" y="5084763"/>
            <a:ext cx="623888" cy="23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sl-SI" sz="4000" b="1" dirty="0">
                <a:solidFill>
                  <a:srgbClr val="FF0000"/>
                </a:solidFill>
              </a:rPr>
              <a:t>Resinhronizacijski (dvoprekatni) spodbujevalnik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539750" y="2060575"/>
            <a:ext cx="3811588" cy="3276600"/>
            <a:chOff x="728" y="1186"/>
            <a:chExt cx="2401" cy="2064"/>
          </a:xfrm>
        </p:grpSpPr>
        <p:sp>
          <p:nvSpPr>
            <p:cNvPr id="26669" name="Rectangle 4"/>
            <p:cNvSpPr>
              <a:spLocks noChangeArrowheads="1"/>
            </p:cNvSpPr>
            <p:nvPr/>
          </p:nvSpPr>
          <p:spPr bwMode="auto">
            <a:xfrm>
              <a:off x="1004" y="3038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0</a:t>
              </a:r>
              <a:endParaRPr lang="sl-SI" sz="1200" b="1"/>
            </a:p>
          </p:txBody>
        </p:sp>
        <p:sp>
          <p:nvSpPr>
            <p:cNvPr id="26670" name="Rectangle 5"/>
            <p:cNvSpPr>
              <a:spLocks noChangeArrowheads="1"/>
            </p:cNvSpPr>
            <p:nvPr/>
          </p:nvSpPr>
          <p:spPr bwMode="auto">
            <a:xfrm>
              <a:off x="1590" y="3038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500</a:t>
              </a:r>
              <a:endParaRPr lang="sl-SI" sz="1200" b="1"/>
            </a:p>
          </p:txBody>
        </p:sp>
        <p:sp>
          <p:nvSpPr>
            <p:cNvPr id="26671" name="Rectangle 6"/>
            <p:cNvSpPr>
              <a:spLocks noChangeArrowheads="1"/>
            </p:cNvSpPr>
            <p:nvPr/>
          </p:nvSpPr>
          <p:spPr bwMode="auto">
            <a:xfrm>
              <a:off x="2188" y="30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1,000</a:t>
              </a:r>
              <a:endParaRPr lang="sl-SI" sz="1200" b="1"/>
            </a:p>
          </p:txBody>
        </p:sp>
        <p:sp>
          <p:nvSpPr>
            <p:cNvPr id="26672" name="Rectangle 7"/>
            <p:cNvSpPr>
              <a:spLocks noChangeArrowheads="1"/>
            </p:cNvSpPr>
            <p:nvPr/>
          </p:nvSpPr>
          <p:spPr bwMode="auto">
            <a:xfrm>
              <a:off x="2810" y="30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1,500</a:t>
              </a:r>
              <a:endParaRPr lang="sl-SI" sz="1200" b="1"/>
            </a:p>
          </p:txBody>
        </p:sp>
        <p:sp>
          <p:nvSpPr>
            <p:cNvPr id="26673" name="Rectangle 8"/>
            <p:cNvSpPr>
              <a:spLocks noChangeArrowheads="1"/>
            </p:cNvSpPr>
            <p:nvPr/>
          </p:nvSpPr>
          <p:spPr bwMode="auto">
            <a:xfrm>
              <a:off x="893" y="249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25</a:t>
              </a:r>
              <a:endParaRPr lang="sl-SI" sz="1200" b="1"/>
            </a:p>
          </p:txBody>
        </p:sp>
        <p:sp>
          <p:nvSpPr>
            <p:cNvPr id="26674" name="Rectangle 9"/>
            <p:cNvSpPr>
              <a:spLocks noChangeArrowheads="1"/>
            </p:cNvSpPr>
            <p:nvPr/>
          </p:nvSpPr>
          <p:spPr bwMode="auto">
            <a:xfrm>
              <a:off x="893" y="2052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50</a:t>
              </a:r>
              <a:endParaRPr lang="sl-SI" sz="1200" b="1"/>
            </a:p>
          </p:txBody>
        </p:sp>
        <p:sp>
          <p:nvSpPr>
            <p:cNvPr id="26675" name="Rectangle 10"/>
            <p:cNvSpPr>
              <a:spLocks noChangeArrowheads="1"/>
            </p:cNvSpPr>
            <p:nvPr/>
          </p:nvSpPr>
          <p:spPr bwMode="auto">
            <a:xfrm>
              <a:off x="893" y="162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75</a:t>
              </a:r>
              <a:endParaRPr lang="sl-SI" sz="1200" b="1"/>
            </a:p>
          </p:txBody>
        </p:sp>
        <p:sp>
          <p:nvSpPr>
            <p:cNvPr id="26676" name="Rectangle 11"/>
            <p:cNvSpPr>
              <a:spLocks noChangeArrowheads="1"/>
            </p:cNvSpPr>
            <p:nvPr/>
          </p:nvSpPr>
          <p:spPr bwMode="auto">
            <a:xfrm>
              <a:off x="855" y="1186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100</a:t>
              </a:r>
              <a:endParaRPr lang="sl-SI" sz="1200" b="1"/>
            </a:p>
          </p:txBody>
        </p:sp>
        <p:sp>
          <p:nvSpPr>
            <p:cNvPr id="26677" name="Freeform 12"/>
            <p:cNvSpPr>
              <a:spLocks/>
            </p:cNvSpPr>
            <p:nvPr/>
          </p:nvSpPr>
          <p:spPr bwMode="auto">
            <a:xfrm>
              <a:off x="1024" y="1237"/>
              <a:ext cx="1876" cy="1738"/>
            </a:xfrm>
            <a:custGeom>
              <a:avLst/>
              <a:gdLst>
                <a:gd name="T0" fmla="*/ 0 w 10364"/>
                <a:gd name="T1" fmla="*/ 0 h 5660"/>
                <a:gd name="T2" fmla="*/ 0 w 10364"/>
                <a:gd name="T3" fmla="*/ 0 h 5660"/>
                <a:gd name="T4" fmla="*/ 0 w 10364"/>
                <a:gd name="T5" fmla="*/ 0 h 56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64" h="5660">
                  <a:moveTo>
                    <a:pt x="0" y="0"/>
                  </a:moveTo>
                  <a:lnTo>
                    <a:pt x="0" y="5660"/>
                  </a:lnTo>
                  <a:lnTo>
                    <a:pt x="10364" y="566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13"/>
            <p:cNvSpPr>
              <a:spLocks noChangeShapeType="1"/>
            </p:cNvSpPr>
            <p:nvPr/>
          </p:nvSpPr>
          <p:spPr bwMode="auto">
            <a:xfrm>
              <a:off x="1647" y="2984"/>
              <a:ext cx="1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14"/>
            <p:cNvSpPr>
              <a:spLocks noChangeShapeType="1"/>
            </p:cNvSpPr>
            <p:nvPr/>
          </p:nvSpPr>
          <p:spPr bwMode="auto">
            <a:xfrm>
              <a:off x="2276" y="2984"/>
              <a:ext cx="0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15"/>
            <p:cNvSpPr>
              <a:spLocks noChangeShapeType="1"/>
            </p:cNvSpPr>
            <p:nvPr/>
          </p:nvSpPr>
          <p:spPr bwMode="auto">
            <a:xfrm>
              <a:off x="2898" y="2984"/>
              <a:ext cx="1" cy="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16"/>
            <p:cNvSpPr>
              <a:spLocks noChangeShapeType="1"/>
            </p:cNvSpPr>
            <p:nvPr/>
          </p:nvSpPr>
          <p:spPr bwMode="auto">
            <a:xfrm>
              <a:off x="1149" y="2984"/>
              <a:ext cx="1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17"/>
            <p:cNvSpPr>
              <a:spLocks noChangeShapeType="1"/>
            </p:cNvSpPr>
            <p:nvPr/>
          </p:nvSpPr>
          <p:spPr bwMode="auto">
            <a:xfrm>
              <a:off x="1276" y="2984"/>
              <a:ext cx="0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18"/>
            <p:cNvSpPr>
              <a:spLocks noChangeShapeType="1"/>
            </p:cNvSpPr>
            <p:nvPr/>
          </p:nvSpPr>
          <p:spPr bwMode="auto">
            <a:xfrm>
              <a:off x="1400" y="2984"/>
              <a:ext cx="1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19"/>
            <p:cNvSpPr>
              <a:spLocks noChangeShapeType="1"/>
            </p:cNvSpPr>
            <p:nvPr/>
          </p:nvSpPr>
          <p:spPr bwMode="auto">
            <a:xfrm>
              <a:off x="1526" y="2984"/>
              <a:ext cx="0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20"/>
            <p:cNvSpPr>
              <a:spLocks noChangeShapeType="1"/>
            </p:cNvSpPr>
            <p:nvPr/>
          </p:nvSpPr>
          <p:spPr bwMode="auto">
            <a:xfrm>
              <a:off x="1773" y="2984"/>
              <a:ext cx="0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21"/>
            <p:cNvSpPr>
              <a:spLocks noChangeShapeType="1"/>
            </p:cNvSpPr>
            <p:nvPr/>
          </p:nvSpPr>
          <p:spPr bwMode="auto">
            <a:xfrm>
              <a:off x="1900" y="2984"/>
              <a:ext cx="0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22"/>
            <p:cNvSpPr>
              <a:spLocks noChangeShapeType="1"/>
            </p:cNvSpPr>
            <p:nvPr/>
          </p:nvSpPr>
          <p:spPr bwMode="auto">
            <a:xfrm>
              <a:off x="2024" y="2984"/>
              <a:ext cx="0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23"/>
            <p:cNvSpPr>
              <a:spLocks noChangeShapeType="1"/>
            </p:cNvSpPr>
            <p:nvPr/>
          </p:nvSpPr>
          <p:spPr bwMode="auto">
            <a:xfrm>
              <a:off x="2149" y="2984"/>
              <a:ext cx="1" cy="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24"/>
            <p:cNvSpPr>
              <a:spLocks noChangeShapeType="1"/>
            </p:cNvSpPr>
            <p:nvPr/>
          </p:nvSpPr>
          <p:spPr bwMode="auto">
            <a:xfrm>
              <a:off x="2399" y="2984"/>
              <a:ext cx="0" cy="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25"/>
            <p:cNvSpPr>
              <a:spLocks noChangeShapeType="1"/>
            </p:cNvSpPr>
            <p:nvPr/>
          </p:nvSpPr>
          <p:spPr bwMode="auto">
            <a:xfrm>
              <a:off x="2523" y="2984"/>
              <a:ext cx="0" cy="2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26"/>
            <p:cNvSpPr>
              <a:spLocks noChangeShapeType="1"/>
            </p:cNvSpPr>
            <p:nvPr/>
          </p:nvSpPr>
          <p:spPr bwMode="auto">
            <a:xfrm>
              <a:off x="2649" y="2984"/>
              <a:ext cx="0" cy="2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27"/>
            <p:cNvSpPr>
              <a:spLocks noChangeShapeType="1"/>
            </p:cNvSpPr>
            <p:nvPr/>
          </p:nvSpPr>
          <p:spPr bwMode="auto">
            <a:xfrm>
              <a:off x="2772" y="2984"/>
              <a:ext cx="0" cy="2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28"/>
            <p:cNvSpPr>
              <a:spLocks noChangeShapeType="1"/>
            </p:cNvSpPr>
            <p:nvPr/>
          </p:nvSpPr>
          <p:spPr bwMode="auto">
            <a:xfrm>
              <a:off x="1026" y="2984"/>
              <a:ext cx="1" cy="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29"/>
            <p:cNvSpPr>
              <a:spLocks noChangeShapeType="1"/>
            </p:cNvSpPr>
            <p:nvPr/>
          </p:nvSpPr>
          <p:spPr bwMode="auto">
            <a:xfrm>
              <a:off x="1004" y="2976"/>
              <a:ext cx="22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30"/>
            <p:cNvSpPr>
              <a:spLocks noChangeShapeType="1"/>
            </p:cNvSpPr>
            <p:nvPr/>
          </p:nvSpPr>
          <p:spPr bwMode="auto">
            <a:xfrm>
              <a:off x="1004" y="2540"/>
              <a:ext cx="22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1004" y="2104"/>
              <a:ext cx="22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32"/>
            <p:cNvSpPr>
              <a:spLocks noChangeShapeType="1"/>
            </p:cNvSpPr>
            <p:nvPr/>
          </p:nvSpPr>
          <p:spPr bwMode="auto">
            <a:xfrm>
              <a:off x="1003" y="1672"/>
              <a:ext cx="2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33"/>
            <p:cNvSpPr>
              <a:spLocks noChangeShapeType="1"/>
            </p:cNvSpPr>
            <p:nvPr/>
          </p:nvSpPr>
          <p:spPr bwMode="auto">
            <a:xfrm>
              <a:off x="1003" y="1237"/>
              <a:ext cx="2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34"/>
            <p:cNvSpPr>
              <a:spLocks noChangeShapeType="1"/>
            </p:cNvSpPr>
            <p:nvPr/>
          </p:nvSpPr>
          <p:spPr bwMode="auto">
            <a:xfrm>
              <a:off x="1013" y="1323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35"/>
            <p:cNvSpPr>
              <a:spLocks noChangeShapeType="1"/>
            </p:cNvSpPr>
            <p:nvPr/>
          </p:nvSpPr>
          <p:spPr bwMode="auto">
            <a:xfrm>
              <a:off x="1013" y="1413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36"/>
            <p:cNvSpPr>
              <a:spLocks noChangeShapeType="1"/>
            </p:cNvSpPr>
            <p:nvPr/>
          </p:nvSpPr>
          <p:spPr bwMode="auto">
            <a:xfrm>
              <a:off x="1013" y="1497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37"/>
            <p:cNvSpPr>
              <a:spLocks noChangeShapeType="1"/>
            </p:cNvSpPr>
            <p:nvPr/>
          </p:nvSpPr>
          <p:spPr bwMode="auto">
            <a:xfrm>
              <a:off x="1013" y="1584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38"/>
            <p:cNvSpPr>
              <a:spLocks noChangeShapeType="1"/>
            </p:cNvSpPr>
            <p:nvPr/>
          </p:nvSpPr>
          <p:spPr bwMode="auto">
            <a:xfrm>
              <a:off x="1013" y="1760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39"/>
            <p:cNvSpPr>
              <a:spLocks noChangeShapeType="1"/>
            </p:cNvSpPr>
            <p:nvPr/>
          </p:nvSpPr>
          <p:spPr bwMode="auto">
            <a:xfrm>
              <a:off x="1013" y="1848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40"/>
            <p:cNvSpPr>
              <a:spLocks noChangeShapeType="1"/>
            </p:cNvSpPr>
            <p:nvPr/>
          </p:nvSpPr>
          <p:spPr bwMode="auto">
            <a:xfrm>
              <a:off x="1013" y="1932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41"/>
            <p:cNvSpPr>
              <a:spLocks noChangeShapeType="1"/>
            </p:cNvSpPr>
            <p:nvPr/>
          </p:nvSpPr>
          <p:spPr bwMode="auto">
            <a:xfrm>
              <a:off x="1013" y="2018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42"/>
            <p:cNvSpPr>
              <a:spLocks noChangeShapeType="1"/>
            </p:cNvSpPr>
            <p:nvPr/>
          </p:nvSpPr>
          <p:spPr bwMode="auto">
            <a:xfrm>
              <a:off x="1013" y="2195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43"/>
            <p:cNvSpPr>
              <a:spLocks noChangeShapeType="1"/>
            </p:cNvSpPr>
            <p:nvPr/>
          </p:nvSpPr>
          <p:spPr bwMode="auto">
            <a:xfrm>
              <a:off x="1013" y="2281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44"/>
            <p:cNvSpPr>
              <a:spLocks noChangeShapeType="1"/>
            </p:cNvSpPr>
            <p:nvPr/>
          </p:nvSpPr>
          <p:spPr bwMode="auto">
            <a:xfrm>
              <a:off x="1013" y="2366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45"/>
            <p:cNvSpPr>
              <a:spLocks noChangeShapeType="1"/>
            </p:cNvSpPr>
            <p:nvPr/>
          </p:nvSpPr>
          <p:spPr bwMode="auto">
            <a:xfrm>
              <a:off x="1013" y="2452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46"/>
            <p:cNvSpPr>
              <a:spLocks noChangeShapeType="1"/>
            </p:cNvSpPr>
            <p:nvPr/>
          </p:nvSpPr>
          <p:spPr bwMode="auto">
            <a:xfrm>
              <a:off x="1013" y="2628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47"/>
            <p:cNvSpPr>
              <a:spLocks noChangeShapeType="1"/>
            </p:cNvSpPr>
            <p:nvPr/>
          </p:nvSpPr>
          <p:spPr bwMode="auto">
            <a:xfrm>
              <a:off x="1013" y="2713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48"/>
            <p:cNvSpPr>
              <a:spLocks noChangeShapeType="1"/>
            </p:cNvSpPr>
            <p:nvPr/>
          </p:nvSpPr>
          <p:spPr bwMode="auto">
            <a:xfrm>
              <a:off x="1013" y="2802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49"/>
            <p:cNvSpPr>
              <a:spLocks noChangeShapeType="1"/>
            </p:cNvSpPr>
            <p:nvPr/>
          </p:nvSpPr>
          <p:spPr bwMode="auto">
            <a:xfrm>
              <a:off x="1013" y="2888"/>
              <a:ext cx="13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Rectangle 50"/>
            <p:cNvSpPr>
              <a:spLocks noChangeArrowheads="1"/>
            </p:cNvSpPr>
            <p:nvPr/>
          </p:nvSpPr>
          <p:spPr bwMode="auto">
            <a:xfrm rot="-5400000">
              <a:off x="413" y="2373"/>
              <a:ext cx="74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FF"/>
                  </a:solidFill>
                </a:rPr>
                <a:t>% Brez dogodka</a:t>
              </a:r>
              <a:endParaRPr lang="sl-SI" sz="1200" b="1"/>
            </a:p>
          </p:txBody>
        </p:sp>
        <p:sp>
          <p:nvSpPr>
            <p:cNvPr id="26716" name="Rectangle 51"/>
            <p:cNvSpPr>
              <a:spLocks noChangeArrowheads="1"/>
            </p:cNvSpPr>
            <p:nvPr/>
          </p:nvSpPr>
          <p:spPr bwMode="auto">
            <a:xfrm rot="-5400000">
              <a:off x="770" y="2216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FF"/>
                  </a:solidFill>
                </a:rPr>
                <a:t>-</a:t>
              </a:r>
              <a:endParaRPr lang="sl-SI" sz="1200" b="1"/>
            </a:p>
          </p:txBody>
        </p:sp>
        <p:sp>
          <p:nvSpPr>
            <p:cNvPr id="26717" name="Rectangle 52"/>
            <p:cNvSpPr>
              <a:spLocks noChangeArrowheads="1"/>
            </p:cNvSpPr>
            <p:nvPr/>
          </p:nvSpPr>
          <p:spPr bwMode="auto">
            <a:xfrm>
              <a:off x="2761" y="1947"/>
              <a:ext cx="3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0000"/>
                  </a:solidFill>
                </a:rPr>
                <a:t>Zdravila</a:t>
              </a:r>
              <a:endParaRPr lang="sl-SI" sz="1200" b="1"/>
            </a:p>
          </p:txBody>
        </p:sp>
        <p:sp>
          <p:nvSpPr>
            <p:cNvPr id="26718" name="Freeform 53"/>
            <p:cNvSpPr>
              <a:spLocks/>
            </p:cNvSpPr>
            <p:nvPr/>
          </p:nvSpPr>
          <p:spPr bwMode="auto">
            <a:xfrm>
              <a:off x="1029" y="1229"/>
              <a:ext cx="1688" cy="771"/>
            </a:xfrm>
            <a:custGeom>
              <a:avLst/>
              <a:gdLst>
                <a:gd name="T0" fmla="*/ 0 w 9329"/>
                <a:gd name="T1" fmla="*/ 0 h 2511"/>
                <a:gd name="T2" fmla="*/ 0 w 9329"/>
                <a:gd name="T3" fmla="*/ 0 h 2511"/>
                <a:gd name="T4" fmla="*/ 0 w 9329"/>
                <a:gd name="T5" fmla="*/ 0 h 2511"/>
                <a:gd name="T6" fmla="*/ 0 w 9329"/>
                <a:gd name="T7" fmla="*/ 0 h 2511"/>
                <a:gd name="T8" fmla="*/ 0 w 9329"/>
                <a:gd name="T9" fmla="*/ 0 h 2511"/>
                <a:gd name="T10" fmla="*/ 0 w 9329"/>
                <a:gd name="T11" fmla="*/ 0 h 2511"/>
                <a:gd name="T12" fmla="*/ 0 w 9329"/>
                <a:gd name="T13" fmla="*/ 0 h 2511"/>
                <a:gd name="T14" fmla="*/ 0 w 9329"/>
                <a:gd name="T15" fmla="*/ 0 h 2511"/>
                <a:gd name="T16" fmla="*/ 0 w 9329"/>
                <a:gd name="T17" fmla="*/ 0 h 2511"/>
                <a:gd name="T18" fmla="*/ 0 w 9329"/>
                <a:gd name="T19" fmla="*/ 0 h 2511"/>
                <a:gd name="T20" fmla="*/ 0 w 9329"/>
                <a:gd name="T21" fmla="*/ 0 h 2511"/>
                <a:gd name="T22" fmla="*/ 0 w 9329"/>
                <a:gd name="T23" fmla="*/ 0 h 2511"/>
                <a:gd name="T24" fmla="*/ 0 w 9329"/>
                <a:gd name="T25" fmla="*/ 0 h 2511"/>
                <a:gd name="T26" fmla="*/ 0 w 9329"/>
                <a:gd name="T27" fmla="*/ 0 h 2511"/>
                <a:gd name="T28" fmla="*/ 0 w 9329"/>
                <a:gd name="T29" fmla="*/ 0 h 2511"/>
                <a:gd name="T30" fmla="*/ 0 w 9329"/>
                <a:gd name="T31" fmla="*/ 0 h 2511"/>
                <a:gd name="T32" fmla="*/ 0 w 9329"/>
                <a:gd name="T33" fmla="*/ 0 h 2511"/>
                <a:gd name="T34" fmla="*/ 0 w 9329"/>
                <a:gd name="T35" fmla="*/ 0 h 2511"/>
                <a:gd name="T36" fmla="*/ 0 w 9329"/>
                <a:gd name="T37" fmla="*/ 0 h 2511"/>
                <a:gd name="T38" fmla="*/ 0 w 9329"/>
                <a:gd name="T39" fmla="*/ 0 h 2511"/>
                <a:gd name="T40" fmla="*/ 0 w 9329"/>
                <a:gd name="T41" fmla="*/ 0 h 2511"/>
                <a:gd name="T42" fmla="*/ 0 w 9329"/>
                <a:gd name="T43" fmla="*/ 0 h 2511"/>
                <a:gd name="T44" fmla="*/ 0 w 9329"/>
                <a:gd name="T45" fmla="*/ 0 h 2511"/>
                <a:gd name="T46" fmla="*/ 0 w 9329"/>
                <a:gd name="T47" fmla="*/ 0 h 2511"/>
                <a:gd name="T48" fmla="*/ 0 w 9329"/>
                <a:gd name="T49" fmla="*/ 0 h 2511"/>
                <a:gd name="T50" fmla="*/ 0 w 9329"/>
                <a:gd name="T51" fmla="*/ 0 h 2511"/>
                <a:gd name="T52" fmla="*/ 0 w 9329"/>
                <a:gd name="T53" fmla="*/ 0 h 2511"/>
                <a:gd name="T54" fmla="*/ 0 w 9329"/>
                <a:gd name="T55" fmla="*/ 0 h 2511"/>
                <a:gd name="T56" fmla="*/ 0 w 9329"/>
                <a:gd name="T57" fmla="*/ 0 h 2511"/>
                <a:gd name="T58" fmla="*/ 0 w 9329"/>
                <a:gd name="T59" fmla="*/ 0 h 2511"/>
                <a:gd name="T60" fmla="*/ 0 w 9329"/>
                <a:gd name="T61" fmla="*/ 0 h 2511"/>
                <a:gd name="T62" fmla="*/ 0 w 9329"/>
                <a:gd name="T63" fmla="*/ 0 h 2511"/>
                <a:gd name="T64" fmla="*/ 0 w 9329"/>
                <a:gd name="T65" fmla="*/ 0 h 2511"/>
                <a:gd name="T66" fmla="*/ 0 w 9329"/>
                <a:gd name="T67" fmla="*/ 0 h 2511"/>
                <a:gd name="T68" fmla="*/ 0 w 9329"/>
                <a:gd name="T69" fmla="*/ 0 h 2511"/>
                <a:gd name="T70" fmla="*/ 0 w 9329"/>
                <a:gd name="T71" fmla="*/ 0 h 2511"/>
                <a:gd name="T72" fmla="*/ 0 w 9329"/>
                <a:gd name="T73" fmla="*/ 0 h 2511"/>
                <a:gd name="T74" fmla="*/ 0 w 9329"/>
                <a:gd name="T75" fmla="*/ 0 h 2511"/>
                <a:gd name="T76" fmla="*/ 0 w 9329"/>
                <a:gd name="T77" fmla="*/ 0 h 2511"/>
                <a:gd name="T78" fmla="*/ 0 w 9329"/>
                <a:gd name="T79" fmla="*/ 0 h 2511"/>
                <a:gd name="T80" fmla="*/ 0 w 9329"/>
                <a:gd name="T81" fmla="*/ 0 h 2511"/>
                <a:gd name="T82" fmla="*/ 0 w 9329"/>
                <a:gd name="T83" fmla="*/ 0 h 2511"/>
                <a:gd name="T84" fmla="*/ 0 w 9329"/>
                <a:gd name="T85" fmla="*/ 0 h 2511"/>
                <a:gd name="T86" fmla="*/ 0 w 9329"/>
                <a:gd name="T87" fmla="*/ 0 h 2511"/>
                <a:gd name="T88" fmla="*/ 0 w 9329"/>
                <a:gd name="T89" fmla="*/ 0 h 2511"/>
                <a:gd name="T90" fmla="*/ 0 w 9329"/>
                <a:gd name="T91" fmla="*/ 0 h 2511"/>
                <a:gd name="T92" fmla="*/ 0 w 9329"/>
                <a:gd name="T93" fmla="*/ 0 h 2511"/>
                <a:gd name="T94" fmla="*/ 0 w 9329"/>
                <a:gd name="T95" fmla="*/ 0 h 2511"/>
                <a:gd name="T96" fmla="*/ 0 w 9329"/>
                <a:gd name="T97" fmla="*/ 0 h 2511"/>
                <a:gd name="T98" fmla="*/ 0 w 9329"/>
                <a:gd name="T99" fmla="*/ 0 h 2511"/>
                <a:gd name="T100" fmla="*/ 0 w 9329"/>
                <a:gd name="T101" fmla="*/ 0 h 2511"/>
                <a:gd name="T102" fmla="*/ 0 w 9329"/>
                <a:gd name="T103" fmla="*/ 0 h 2511"/>
                <a:gd name="T104" fmla="*/ 0 w 9329"/>
                <a:gd name="T105" fmla="*/ 0 h 2511"/>
                <a:gd name="T106" fmla="*/ 0 w 9329"/>
                <a:gd name="T107" fmla="*/ 0 h 25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329" h="2511">
                  <a:moveTo>
                    <a:pt x="9329" y="2511"/>
                  </a:moveTo>
                  <a:lnTo>
                    <a:pt x="8163" y="2511"/>
                  </a:lnTo>
                  <a:lnTo>
                    <a:pt x="8163" y="2277"/>
                  </a:lnTo>
                  <a:lnTo>
                    <a:pt x="7776" y="2277"/>
                  </a:lnTo>
                  <a:lnTo>
                    <a:pt x="7776" y="2152"/>
                  </a:lnTo>
                  <a:lnTo>
                    <a:pt x="7357" y="2152"/>
                  </a:lnTo>
                  <a:lnTo>
                    <a:pt x="7357" y="2071"/>
                  </a:lnTo>
                  <a:lnTo>
                    <a:pt x="7064" y="2071"/>
                  </a:lnTo>
                  <a:lnTo>
                    <a:pt x="7064" y="1959"/>
                  </a:lnTo>
                  <a:lnTo>
                    <a:pt x="6691" y="1959"/>
                  </a:lnTo>
                  <a:lnTo>
                    <a:pt x="6691" y="1922"/>
                  </a:lnTo>
                  <a:lnTo>
                    <a:pt x="6516" y="1917"/>
                  </a:lnTo>
                  <a:lnTo>
                    <a:pt x="6510" y="1891"/>
                  </a:lnTo>
                  <a:lnTo>
                    <a:pt x="6491" y="1894"/>
                  </a:lnTo>
                  <a:lnTo>
                    <a:pt x="6491" y="1854"/>
                  </a:lnTo>
                  <a:lnTo>
                    <a:pt x="6442" y="1847"/>
                  </a:lnTo>
                  <a:lnTo>
                    <a:pt x="6436" y="1819"/>
                  </a:lnTo>
                  <a:lnTo>
                    <a:pt x="6343" y="1818"/>
                  </a:lnTo>
                  <a:lnTo>
                    <a:pt x="6327" y="1788"/>
                  </a:lnTo>
                  <a:lnTo>
                    <a:pt x="6255" y="1781"/>
                  </a:lnTo>
                  <a:lnTo>
                    <a:pt x="6245" y="1753"/>
                  </a:lnTo>
                  <a:lnTo>
                    <a:pt x="6228" y="1729"/>
                  </a:lnTo>
                  <a:lnTo>
                    <a:pt x="6154" y="1720"/>
                  </a:lnTo>
                  <a:lnTo>
                    <a:pt x="6151" y="1699"/>
                  </a:lnTo>
                  <a:lnTo>
                    <a:pt x="6061" y="1691"/>
                  </a:lnTo>
                  <a:lnTo>
                    <a:pt x="6055" y="1671"/>
                  </a:lnTo>
                  <a:lnTo>
                    <a:pt x="5981" y="1664"/>
                  </a:lnTo>
                  <a:lnTo>
                    <a:pt x="5970" y="1638"/>
                  </a:lnTo>
                  <a:lnTo>
                    <a:pt x="5696" y="1638"/>
                  </a:lnTo>
                  <a:lnTo>
                    <a:pt x="5691" y="1616"/>
                  </a:lnTo>
                  <a:lnTo>
                    <a:pt x="5541" y="1609"/>
                  </a:lnTo>
                  <a:lnTo>
                    <a:pt x="5544" y="1593"/>
                  </a:lnTo>
                  <a:lnTo>
                    <a:pt x="5477" y="1593"/>
                  </a:lnTo>
                  <a:lnTo>
                    <a:pt x="5477" y="1572"/>
                  </a:lnTo>
                  <a:lnTo>
                    <a:pt x="5368" y="1566"/>
                  </a:lnTo>
                  <a:lnTo>
                    <a:pt x="5362" y="1549"/>
                  </a:lnTo>
                  <a:lnTo>
                    <a:pt x="5234" y="1544"/>
                  </a:lnTo>
                  <a:lnTo>
                    <a:pt x="5231" y="1530"/>
                  </a:lnTo>
                  <a:lnTo>
                    <a:pt x="5149" y="1527"/>
                  </a:lnTo>
                  <a:lnTo>
                    <a:pt x="5143" y="1475"/>
                  </a:lnTo>
                  <a:lnTo>
                    <a:pt x="5105" y="1467"/>
                  </a:lnTo>
                  <a:lnTo>
                    <a:pt x="5107" y="1445"/>
                  </a:lnTo>
                  <a:lnTo>
                    <a:pt x="5053" y="1439"/>
                  </a:lnTo>
                  <a:lnTo>
                    <a:pt x="5061" y="1418"/>
                  </a:lnTo>
                  <a:lnTo>
                    <a:pt x="5004" y="1411"/>
                  </a:lnTo>
                  <a:lnTo>
                    <a:pt x="4992" y="1403"/>
                  </a:lnTo>
                  <a:lnTo>
                    <a:pt x="4886" y="1403"/>
                  </a:lnTo>
                  <a:lnTo>
                    <a:pt x="4886" y="1311"/>
                  </a:lnTo>
                  <a:lnTo>
                    <a:pt x="4740" y="1311"/>
                  </a:lnTo>
                  <a:lnTo>
                    <a:pt x="4713" y="1267"/>
                  </a:lnTo>
                  <a:lnTo>
                    <a:pt x="4598" y="1267"/>
                  </a:lnTo>
                  <a:lnTo>
                    <a:pt x="4585" y="1244"/>
                  </a:lnTo>
                  <a:lnTo>
                    <a:pt x="4395" y="1236"/>
                  </a:lnTo>
                  <a:lnTo>
                    <a:pt x="4387" y="1213"/>
                  </a:lnTo>
                  <a:lnTo>
                    <a:pt x="4376" y="1216"/>
                  </a:lnTo>
                  <a:lnTo>
                    <a:pt x="4360" y="1199"/>
                  </a:lnTo>
                  <a:lnTo>
                    <a:pt x="4187" y="1192"/>
                  </a:lnTo>
                  <a:lnTo>
                    <a:pt x="4184" y="1154"/>
                  </a:lnTo>
                  <a:lnTo>
                    <a:pt x="4097" y="1150"/>
                  </a:lnTo>
                  <a:lnTo>
                    <a:pt x="4088" y="1134"/>
                  </a:lnTo>
                  <a:lnTo>
                    <a:pt x="3948" y="1127"/>
                  </a:lnTo>
                  <a:lnTo>
                    <a:pt x="3957" y="1113"/>
                  </a:lnTo>
                  <a:lnTo>
                    <a:pt x="3938" y="1113"/>
                  </a:lnTo>
                  <a:lnTo>
                    <a:pt x="3924" y="1097"/>
                  </a:lnTo>
                  <a:lnTo>
                    <a:pt x="3869" y="1097"/>
                  </a:lnTo>
                  <a:lnTo>
                    <a:pt x="3869" y="1082"/>
                  </a:lnTo>
                  <a:lnTo>
                    <a:pt x="3803" y="1088"/>
                  </a:lnTo>
                  <a:lnTo>
                    <a:pt x="3787" y="1075"/>
                  </a:lnTo>
                  <a:lnTo>
                    <a:pt x="3778" y="1061"/>
                  </a:lnTo>
                  <a:lnTo>
                    <a:pt x="3688" y="1058"/>
                  </a:lnTo>
                  <a:lnTo>
                    <a:pt x="3683" y="1038"/>
                  </a:lnTo>
                  <a:lnTo>
                    <a:pt x="3551" y="1038"/>
                  </a:lnTo>
                  <a:lnTo>
                    <a:pt x="3541" y="1023"/>
                  </a:lnTo>
                  <a:lnTo>
                    <a:pt x="3511" y="1028"/>
                  </a:lnTo>
                  <a:lnTo>
                    <a:pt x="3511" y="1000"/>
                  </a:lnTo>
                  <a:lnTo>
                    <a:pt x="3420" y="1000"/>
                  </a:lnTo>
                  <a:lnTo>
                    <a:pt x="3420" y="970"/>
                  </a:lnTo>
                  <a:lnTo>
                    <a:pt x="3332" y="970"/>
                  </a:lnTo>
                  <a:lnTo>
                    <a:pt x="3338" y="948"/>
                  </a:lnTo>
                  <a:lnTo>
                    <a:pt x="3269" y="941"/>
                  </a:lnTo>
                  <a:lnTo>
                    <a:pt x="3259" y="917"/>
                  </a:lnTo>
                  <a:lnTo>
                    <a:pt x="3159" y="917"/>
                  </a:lnTo>
                  <a:lnTo>
                    <a:pt x="3165" y="889"/>
                  </a:lnTo>
                  <a:lnTo>
                    <a:pt x="3001" y="889"/>
                  </a:lnTo>
                  <a:lnTo>
                    <a:pt x="2992" y="863"/>
                  </a:lnTo>
                  <a:lnTo>
                    <a:pt x="2850" y="863"/>
                  </a:lnTo>
                  <a:lnTo>
                    <a:pt x="2855" y="835"/>
                  </a:lnTo>
                  <a:lnTo>
                    <a:pt x="2782" y="829"/>
                  </a:lnTo>
                  <a:lnTo>
                    <a:pt x="2773" y="807"/>
                  </a:lnTo>
                  <a:lnTo>
                    <a:pt x="2740" y="807"/>
                  </a:lnTo>
                  <a:lnTo>
                    <a:pt x="2737" y="781"/>
                  </a:lnTo>
                  <a:lnTo>
                    <a:pt x="2719" y="763"/>
                  </a:lnTo>
                  <a:lnTo>
                    <a:pt x="2677" y="763"/>
                  </a:lnTo>
                  <a:lnTo>
                    <a:pt x="2674" y="737"/>
                  </a:lnTo>
                  <a:lnTo>
                    <a:pt x="2555" y="737"/>
                  </a:lnTo>
                  <a:lnTo>
                    <a:pt x="2537" y="722"/>
                  </a:lnTo>
                  <a:lnTo>
                    <a:pt x="2513" y="702"/>
                  </a:lnTo>
                  <a:lnTo>
                    <a:pt x="2491" y="695"/>
                  </a:lnTo>
                  <a:lnTo>
                    <a:pt x="2477" y="685"/>
                  </a:lnTo>
                  <a:lnTo>
                    <a:pt x="2376" y="685"/>
                  </a:lnTo>
                  <a:lnTo>
                    <a:pt x="2357" y="672"/>
                  </a:lnTo>
                  <a:lnTo>
                    <a:pt x="2330" y="671"/>
                  </a:lnTo>
                  <a:lnTo>
                    <a:pt x="2327" y="655"/>
                  </a:lnTo>
                  <a:lnTo>
                    <a:pt x="2130" y="655"/>
                  </a:lnTo>
                  <a:lnTo>
                    <a:pt x="2136" y="640"/>
                  </a:lnTo>
                  <a:lnTo>
                    <a:pt x="2102" y="640"/>
                  </a:lnTo>
                  <a:lnTo>
                    <a:pt x="2091" y="620"/>
                  </a:lnTo>
                  <a:lnTo>
                    <a:pt x="1993" y="626"/>
                  </a:lnTo>
                  <a:lnTo>
                    <a:pt x="1984" y="599"/>
                  </a:lnTo>
                  <a:lnTo>
                    <a:pt x="1954" y="603"/>
                  </a:lnTo>
                  <a:lnTo>
                    <a:pt x="1954" y="531"/>
                  </a:lnTo>
                  <a:lnTo>
                    <a:pt x="1918" y="528"/>
                  </a:lnTo>
                  <a:lnTo>
                    <a:pt x="1918" y="501"/>
                  </a:lnTo>
                  <a:lnTo>
                    <a:pt x="1848" y="506"/>
                  </a:lnTo>
                  <a:lnTo>
                    <a:pt x="1827" y="472"/>
                  </a:lnTo>
                  <a:lnTo>
                    <a:pt x="1773" y="469"/>
                  </a:lnTo>
                  <a:lnTo>
                    <a:pt x="1757" y="465"/>
                  </a:lnTo>
                  <a:lnTo>
                    <a:pt x="1729" y="447"/>
                  </a:lnTo>
                  <a:lnTo>
                    <a:pt x="1702" y="447"/>
                  </a:lnTo>
                  <a:lnTo>
                    <a:pt x="1702" y="401"/>
                  </a:lnTo>
                  <a:lnTo>
                    <a:pt x="1645" y="397"/>
                  </a:lnTo>
                  <a:lnTo>
                    <a:pt x="1626" y="387"/>
                  </a:lnTo>
                  <a:lnTo>
                    <a:pt x="1538" y="387"/>
                  </a:lnTo>
                  <a:lnTo>
                    <a:pt x="1518" y="375"/>
                  </a:lnTo>
                  <a:lnTo>
                    <a:pt x="1518" y="365"/>
                  </a:lnTo>
                  <a:lnTo>
                    <a:pt x="1463" y="365"/>
                  </a:lnTo>
                  <a:lnTo>
                    <a:pt x="1439" y="349"/>
                  </a:lnTo>
                  <a:lnTo>
                    <a:pt x="1310" y="349"/>
                  </a:lnTo>
                  <a:lnTo>
                    <a:pt x="1308" y="329"/>
                  </a:lnTo>
                  <a:lnTo>
                    <a:pt x="1274" y="329"/>
                  </a:lnTo>
                  <a:lnTo>
                    <a:pt x="1244" y="322"/>
                  </a:lnTo>
                  <a:lnTo>
                    <a:pt x="1217" y="308"/>
                  </a:lnTo>
                  <a:lnTo>
                    <a:pt x="1126" y="308"/>
                  </a:lnTo>
                  <a:lnTo>
                    <a:pt x="1119" y="298"/>
                  </a:lnTo>
                  <a:lnTo>
                    <a:pt x="1089" y="300"/>
                  </a:lnTo>
                  <a:lnTo>
                    <a:pt x="1083" y="283"/>
                  </a:lnTo>
                  <a:lnTo>
                    <a:pt x="1025" y="283"/>
                  </a:lnTo>
                  <a:lnTo>
                    <a:pt x="1025" y="267"/>
                  </a:lnTo>
                  <a:lnTo>
                    <a:pt x="938" y="263"/>
                  </a:lnTo>
                  <a:lnTo>
                    <a:pt x="929" y="246"/>
                  </a:lnTo>
                  <a:lnTo>
                    <a:pt x="828" y="239"/>
                  </a:lnTo>
                  <a:lnTo>
                    <a:pt x="798" y="223"/>
                  </a:lnTo>
                  <a:lnTo>
                    <a:pt x="734" y="226"/>
                  </a:lnTo>
                  <a:lnTo>
                    <a:pt x="719" y="208"/>
                  </a:lnTo>
                  <a:lnTo>
                    <a:pt x="592" y="208"/>
                  </a:lnTo>
                  <a:lnTo>
                    <a:pt x="589" y="195"/>
                  </a:lnTo>
                  <a:lnTo>
                    <a:pt x="527" y="201"/>
                  </a:lnTo>
                  <a:lnTo>
                    <a:pt x="524" y="185"/>
                  </a:lnTo>
                  <a:lnTo>
                    <a:pt x="519" y="167"/>
                  </a:lnTo>
                  <a:lnTo>
                    <a:pt x="442" y="167"/>
                  </a:lnTo>
                  <a:lnTo>
                    <a:pt x="415" y="156"/>
                  </a:lnTo>
                  <a:lnTo>
                    <a:pt x="415" y="136"/>
                  </a:lnTo>
                  <a:lnTo>
                    <a:pt x="370" y="126"/>
                  </a:lnTo>
                  <a:lnTo>
                    <a:pt x="364" y="105"/>
                  </a:lnTo>
                  <a:lnTo>
                    <a:pt x="334" y="105"/>
                  </a:lnTo>
                  <a:lnTo>
                    <a:pt x="334" y="84"/>
                  </a:lnTo>
                  <a:lnTo>
                    <a:pt x="255" y="82"/>
                  </a:lnTo>
                  <a:lnTo>
                    <a:pt x="255" y="59"/>
                  </a:lnTo>
                  <a:lnTo>
                    <a:pt x="136" y="59"/>
                  </a:lnTo>
                  <a:lnTo>
                    <a:pt x="133" y="23"/>
                  </a:lnTo>
                  <a:lnTo>
                    <a:pt x="61" y="24"/>
                  </a:lnTo>
                  <a:lnTo>
                    <a:pt x="64" y="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54"/>
            <p:cNvSpPr>
              <a:spLocks/>
            </p:cNvSpPr>
            <p:nvPr/>
          </p:nvSpPr>
          <p:spPr bwMode="auto">
            <a:xfrm>
              <a:off x="1030" y="1230"/>
              <a:ext cx="1660" cy="499"/>
            </a:xfrm>
            <a:custGeom>
              <a:avLst/>
              <a:gdLst>
                <a:gd name="T0" fmla="*/ 0 w 9173"/>
                <a:gd name="T1" fmla="*/ 0 h 1626"/>
                <a:gd name="T2" fmla="*/ 0 w 9173"/>
                <a:gd name="T3" fmla="*/ 0 h 1626"/>
                <a:gd name="T4" fmla="*/ 0 w 9173"/>
                <a:gd name="T5" fmla="*/ 0 h 1626"/>
                <a:gd name="T6" fmla="*/ 0 w 9173"/>
                <a:gd name="T7" fmla="*/ 0 h 1626"/>
                <a:gd name="T8" fmla="*/ 0 w 9173"/>
                <a:gd name="T9" fmla="*/ 0 h 1626"/>
                <a:gd name="T10" fmla="*/ 0 w 9173"/>
                <a:gd name="T11" fmla="*/ 0 h 1626"/>
                <a:gd name="T12" fmla="*/ 0 w 9173"/>
                <a:gd name="T13" fmla="*/ 0 h 1626"/>
                <a:gd name="T14" fmla="*/ 0 w 9173"/>
                <a:gd name="T15" fmla="*/ 0 h 1626"/>
                <a:gd name="T16" fmla="*/ 0 w 9173"/>
                <a:gd name="T17" fmla="*/ 0 h 1626"/>
                <a:gd name="T18" fmla="*/ 0 w 9173"/>
                <a:gd name="T19" fmla="*/ 0 h 1626"/>
                <a:gd name="T20" fmla="*/ 0 w 9173"/>
                <a:gd name="T21" fmla="*/ 0 h 1626"/>
                <a:gd name="T22" fmla="*/ 0 w 9173"/>
                <a:gd name="T23" fmla="*/ 0 h 1626"/>
                <a:gd name="T24" fmla="*/ 0 w 9173"/>
                <a:gd name="T25" fmla="*/ 0 h 1626"/>
                <a:gd name="T26" fmla="*/ 0 w 9173"/>
                <a:gd name="T27" fmla="*/ 0 h 1626"/>
                <a:gd name="T28" fmla="*/ 0 w 9173"/>
                <a:gd name="T29" fmla="*/ 0 h 1626"/>
                <a:gd name="T30" fmla="*/ 0 w 9173"/>
                <a:gd name="T31" fmla="*/ 0 h 1626"/>
                <a:gd name="T32" fmla="*/ 0 w 9173"/>
                <a:gd name="T33" fmla="*/ 0 h 1626"/>
                <a:gd name="T34" fmla="*/ 0 w 9173"/>
                <a:gd name="T35" fmla="*/ 0 h 1626"/>
                <a:gd name="T36" fmla="*/ 0 w 9173"/>
                <a:gd name="T37" fmla="*/ 0 h 1626"/>
                <a:gd name="T38" fmla="*/ 0 w 9173"/>
                <a:gd name="T39" fmla="*/ 0 h 1626"/>
                <a:gd name="T40" fmla="*/ 0 w 9173"/>
                <a:gd name="T41" fmla="*/ 0 h 1626"/>
                <a:gd name="T42" fmla="*/ 0 w 9173"/>
                <a:gd name="T43" fmla="*/ 0 h 1626"/>
                <a:gd name="T44" fmla="*/ 0 w 9173"/>
                <a:gd name="T45" fmla="*/ 0 h 1626"/>
                <a:gd name="T46" fmla="*/ 0 w 9173"/>
                <a:gd name="T47" fmla="*/ 0 h 1626"/>
                <a:gd name="T48" fmla="*/ 0 w 9173"/>
                <a:gd name="T49" fmla="*/ 0 h 1626"/>
                <a:gd name="T50" fmla="*/ 0 w 9173"/>
                <a:gd name="T51" fmla="*/ 0 h 1626"/>
                <a:gd name="T52" fmla="*/ 0 w 9173"/>
                <a:gd name="T53" fmla="*/ 0 h 1626"/>
                <a:gd name="T54" fmla="*/ 0 w 9173"/>
                <a:gd name="T55" fmla="*/ 0 h 1626"/>
                <a:gd name="T56" fmla="*/ 0 w 9173"/>
                <a:gd name="T57" fmla="*/ 0 h 1626"/>
                <a:gd name="T58" fmla="*/ 0 w 9173"/>
                <a:gd name="T59" fmla="*/ 0 h 1626"/>
                <a:gd name="T60" fmla="*/ 0 w 9173"/>
                <a:gd name="T61" fmla="*/ 0 h 1626"/>
                <a:gd name="T62" fmla="*/ 0 w 9173"/>
                <a:gd name="T63" fmla="*/ 0 h 1626"/>
                <a:gd name="T64" fmla="*/ 0 w 9173"/>
                <a:gd name="T65" fmla="*/ 0 h 1626"/>
                <a:gd name="T66" fmla="*/ 0 w 9173"/>
                <a:gd name="T67" fmla="*/ 0 h 1626"/>
                <a:gd name="T68" fmla="*/ 0 w 9173"/>
                <a:gd name="T69" fmla="*/ 0 h 1626"/>
                <a:gd name="T70" fmla="*/ 0 w 9173"/>
                <a:gd name="T71" fmla="*/ 0 h 1626"/>
                <a:gd name="T72" fmla="*/ 0 w 9173"/>
                <a:gd name="T73" fmla="*/ 0 h 1626"/>
                <a:gd name="T74" fmla="*/ 0 w 9173"/>
                <a:gd name="T75" fmla="*/ 0 h 1626"/>
                <a:gd name="T76" fmla="*/ 0 w 9173"/>
                <a:gd name="T77" fmla="*/ 0 h 1626"/>
                <a:gd name="T78" fmla="*/ 0 w 9173"/>
                <a:gd name="T79" fmla="*/ 0 h 1626"/>
                <a:gd name="T80" fmla="*/ 0 w 9173"/>
                <a:gd name="T81" fmla="*/ 0 h 1626"/>
                <a:gd name="T82" fmla="*/ 0 w 9173"/>
                <a:gd name="T83" fmla="*/ 0 h 1626"/>
                <a:gd name="T84" fmla="*/ 0 w 9173"/>
                <a:gd name="T85" fmla="*/ 0 h 1626"/>
                <a:gd name="T86" fmla="*/ 0 w 9173"/>
                <a:gd name="T87" fmla="*/ 0 h 1626"/>
                <a:gd name="T88" fmla="*/ 0 w 9173"/>
                <a:gd name="T89" fmla="*/ 0 h 1626"/>
                <a:gd name="T90" fmla="*/ 0 w 9173"/>
                <a:gd name="T91" fmla="*/ 0 h 1626"/>
                <a:gd name="T92" fmla="*/ 0 w 9173"/>
                <a:gd name="T93" fmla="*/ 0 h 1626"/>
                <a:gd name="T94" fmla="*/ 0 w 9173"/>
                <a:gd name="T95" fmla="*/ 0 h 1626"/>
                <a:gd name="T96" fmla="*/ 0 w 9173"/>
                <a:gd name="T97" fmla="*/ 0 h 1626"/>
                <a:gd name="T98" fmla="*/ 0 w 9173"/>
                <a:gd name="T99" fmla="*/ 0 h 1626"/>
                <a:gd name="T100" fmla="*/ 0 w 9173"/>
                <a:gd name="T101" fmla="*/ 0 h 1626"/>
                <a:gd name="T102" fmla="*/ 0 w 9173"/>
                <a:gd name="T103" fmla="*/ 0 h 1626"/>
                <a:gd name="T104" fmla="*/ 0 w 9173"/>
                <a:gd name="T105" fmla="*/ 0 h 1626"/>
                <a:gd name="T106" fmla="*/ 0 w 9173"/>
                <a:gd name="T107" fmla="*/ 0 h 1626"/>
                <a:gd name="T108" fmla="*/ 0 w 9173"/>
                <a:gd name="T109" fmla="*/ 0 h 1626"/>
                <a:gd name="T110" fmla="*/ 0 w 9173"/>
                <a:gd name="T111" fmla="*/ 0 h 1626"/>
                <a:gd name="T112" fmla="*/ 0 w 9173"/>
                <a:gd name="T113" fmla="*/ 0 h 16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173" h="1626">
                  <a:moveTo>
                    <a:pt x="9173" y="1626"/>
                  </a:moveTo>
                  <a:lnTo>
                    <a:pt x="7984" y="1626"/>
                  </a:lnTo>
                  <a:lnTo>
                    <a:pt x="7984" y="1472"/>
                  </a:lnTo>
                  <a:lnTo>
                    <a:pt x="7611" y="1472"/>
                  </a:lnTo>
                  <a:lnTo>
                    <a:pt x="7611" y="1368"/>
                  </a:lnTo>
                  <a:lnTo>
                    <a:pt x="7271" y="1368"/>
                  </a:lnTo>
                  <a:lnTo>
                    <a:pt x="7271" y="1301"/>
                  </a:lnTo>
                  <a:lnTo>
                    <a:pt x="6270" y="1301"/>
                  </a:lnTo>
                  <a:lnTo>
                    <a:pt x="6252" y="1276"/>
                  </a:lnTo>
                  <a:lnTo>
                    <a:pt x="6252" y="1234"/>
                  </a:lnTo>
                  <a:lnTo>
                    <a:pt x="6115" y="1234"/>
                  </a:lnTo>
                  <a:lnTo>
                    <a:pt x="6106" y="1214"/>
                  </a:lnTo>
                  <a:lnTo>
                    <a:pt x="5997" y="1207"/>
                  </a:lnTo>
                  <a:lnTo>
                    <a:pt x="5991" y="1180"/>
                  </a:lnTo>
                  <a:lnTo>
                    <a:pt x="5981" y="1177"/>
                  </a:lnTo>
                  <a:lnTo>
                    <a:pt x="5981" y="1161"/>
                  </a:lnTo>
                  <a:lnTo>
                    <a:pt x="5906" y="1149"/>
                  </a:lnTo>
                  <a:lnTo>
                    <a:pt x="5909" y="1132"/>
                  </a:lnTo>
                  <a:lnTo>
                    <a:pt x="5761" y="1126"/>
                  </a:lnTo>
                  <a:lnTo>
                    <a:pt x="5742" y="1109"/>
                  </a:lnTo>
                  <a:lnTo>
                    <a:pt x="5633" y="1112"/>
                  </a:lnTo>
                  <a:lnTo>
                    <a:pt x="5624" y="1082"/>
                  </a:lnTo>
                  <a:lnTo>
                    <a:pt x="5509" y="1079"/>
                  </a:lnTo>
                  <a:lnTo>
                    <a:pt x="5506" y="1043"/>
                  </a:lnTo>
                  <a:lnTo>
                    <a:pt x="5232" y="1043"/>
                  </a:lnTo>
                  <a:lnTo>
                    <a:pt x="5232" y="1016"/>
                  </a:lnTo>
                  <a:lnTo>
                    <a:pt x="5032" y="1016"/>
                  </a:lnTo>
                  <a:lnTo>
                    <a:pt x="5026" y="997"/>
                  </a:lnTo>
                  <a:lnTo>
                    <a:pt x="5005" y="997"/>
                  </a:lnTo>
                  <a:lnTo>
                    <a:pt x="4996" y="978"/>
                  </a:lnTo>
                  <a:lnTo>
                    <a:pt x="4963" y="975"/>
                  </a:lnTo>
                  <a:lnTo>
                    <a:pt x="4972" y="945"/>
                  </a:lnTo>
                  <a:lnTo>
                    <a:pt x="4936" y="945"/>
                  </a:lnTo>
                  <a:lnTo>
                    <a:pt x="4926" y="925"/>
                  </a:lnTo>
                  <a:lnTo>
                    <a:pt x="4905" y="916"/>
                  </a:lnTo>
                  <a:lnTo>
                    <a:pt x="4786" y="916"/>
                  </a:lnTo>
                  <a:lnTo>
                    <a:pt x="4777" y="893"/>
                  </a:lnTo>
                  <a:lnTo>
                    <a:pt x="4741" y="896"/>
                  </a:lnTo>
                  <a:lnTo>
                    <a:pt x="4731" y="866"/>
                  </a:lnTo>
                  <a:lnTo>
                    <a:pt x="4695" y="870"/>
                  </a:lnTo>
                  <a:lnTo>
                    <a:pt x="4671" y="863"/>
                  </a:lnTo>
                  <a:lnTo>
                    <a:pt x="4541" y="866"/>
                  </a:lnTo>
                  <a:lnTo>
                    <a:pt x="4525" y="834"/>
                  </a:lnTo>
                  <a:lnTo>
                    <a:pt x="4256" y="836"/>
                  </a:lnTo>
                  <a:lnTo>
                    <a:pt x="4262" y="791"/>
                  </a:lnTo>
                  <a:lnTo>
                    <a:pt x="4204" y="788"/>
                  </a:lnTo>
                  <a:lnTo>
                    <a:pt x="4188" y="761"/>
                  </a:lnTo>
                  <a:lnTo>
                    <a:pt x="3995" y="761"/>
                  </a:lnTo>
                  <a:lnTo>
                    <a:pt x="3988" y="736"/>
                  </a:lnTo>
                  <a:lnTo>
                    <a:pt x="3673" y="736"/>
                  </a:lnTo>
                  <a:lnTo>
                    <a:pt x="3659" y="715"/>
                  </a:lnTo>
                  <a:lnTo>
                    <a:pt x="3412" y="709"/>
                  </a:lnTo>
                  <a:lnTo>
                    <a:pt x="3412" y="680"/>
                  </a:lnTo>
                  <a:lnTo>
                    <a:pt x="3185" y="680"/>
                  </a:lnTo>
                  <a:lnTo>
                    <a:pt x="3179" y="654"/>
                  </a:lnTo>
                  <a:lnTo>
                    <a:pt x="2976" y="654"/>
                  </a:lnTo>
                  <a:lnTo>
                    <a:pt x="2969" y="620"/>
                  </a:lnTo>
                  <a:lnTo>
                    <a:pt x="2779" y="620"/>
                  </a:lnTo>
                  <a:lnTo>
                    <a:pt x="2779" y="595"/>
                  </a:lnTo>
                  <a:lnTo>
                    <a:pt x="2675" y="598"/>
                  </a:lnTo>
                  <a:lnTo>
                    <a:pt x="2651" y="568"/>
                  </a:lnTo>
                  <a:lnTo>
                    <a:pt x="2593" y="568"/>
                  </a:lnTo>
                  <a:lnTo>
                    <a:pt x="2538" y="545"/>
                  </a:lnTo>
                  <a:lnTo>
                    <a:pt x="2302" y="545"/>
                  </a:lnTo>
                  <a:lnTo>
                    <a:pt x="2256" y="523"/>
                  </a:lnTo>
                  <a:lnTo>
                    <a:pt x="2229" y="513"/>
                  </a:lnTo>
                  <a:lnTo>
                    <a:pt x="2196" y="506"/>
                  </a:lnTo>
                  <a:lnTo>
                    <a:pt x="2121" y="506"/>
                  </a:lnTo>
                  <a:lnTo>
                    <a:pt x="2121" y="461"/>
                  </a:lnTo>
                  <a:lnTo>
                    <a:pt x="2086" y="455"/>
                  </a:lnTo>
                  <a:lnTo>
                    <a:pt x="2075" y="441"/>
                  </a:lnTo>
                  <a:lnTo>
                    <a:pt x="2056" y="438"/>
                  </a:lnTo>
                  <a:lnTo>
                    <a:pt x="1993" y="431"/>
                  </a:lnTo>
                  <a:lnTo>
                    <a:pt x="1984" y="415"/>
                  </a:lnTo>
                  <a:lnTo>
                    <a:pt x="1869" y="408"/>
                  </a:lnTo>
                  <a:lnTo>
                    <a:pt x="1841" y="388"/>
                  </a:lnTo>
                  <a:lnTo>
                    <a:pt x="1814" y="379"/>
                  </a:lnTo>
                  <a:lnTo>
                    <a:pt x="1768" y="370"/>
                  </a:lnTo>
                  <a:lnTo>
                    <a:pt x="1746" y="356"/>
                  </a:lnTo>
                  <a:lnTo>
                    <a:pt x="1710" y="352"/>
                  </a:lnTo>
                  <a:lnTo>
                    <a:pt x="1546" y="349"/>
                  </a:lnTo>
                  <a:lnTo>
                    <a:pt x="1538" y="329"/>
                  </a:lnTo>
                  <a:lnTo>
                    <a:pt x="1502" y="329"/>
                  </a:lnTo>
                  <a:lnTo>
                    <a:pt x="1483" y="311"/>
                  </a:lnTo>
                  <a:lnTo>
                    <a:pt x="1468" y="284"/>
                  </a:lnTo>
                  <a:lnTo>
                    <a:pt x="1447" y="281"/>
                  </a:lnTo>
                  <a:lnTo>
                    <a:pt x="1376" y="277"/>
                  </a:lnTo>
                  <a:lnTo>
                    <a:pt x="1376" y="252"/>
                  </a:lnTo>
                  <a:lnTo>
                    <a:pt x="1304" y="252"/>
                  </a:lnTo>
                  <a:lnTo>
                    <a:pt x="1291" y="232"/>
                  </a:lnTo>
                  <a:lnTo>
                    <a:pt x="1231" y="232"/>
                  </a:lnTo>
                  <a:lnTo>
                    <a:pt x="1209" y="222"/>
                  </a:lnTo>
                  <a:lnTo>
                    <a:pt x="1110" y="222"/>
                  </a:lnTo>
                  <a:lnTo>
                    <a:pt x="1101" y="209"/>
                  </a:lnTo>
                  <a:lnTo>
                    <a:pt x="1064" y="209"/>
                  </a:lnTo>
                  <a:lnTo>
                    <a:pt x="1049" y="195"/>
                  </a:lnTo>
                  <a:lnTo>
                    <a:pt x="992" y="192"/>
                  </a:lnTo>
                  <a:lnTo>
                    <a:pt x="986" y="179"/>
                  </a:lnTo>
                  <a:lnTo>
                    <a:pt x="728" y="179"/>
                  </a:lnTo>
                  <a:lnTo>
                    <a:pt x="718" y="162"/>
                  </a:lnTo>
                  <a:lnTo>
                    <a:pt x="527" y="162"/>
                  </a:lnTo>
                  <a:lnTo>
                    <a:pt x="510" y="150"/>
                  </a:lnTo>
                  <a:lnTo>
                    <a:pt x="482" y="143"/>
                  </a:lnTo>
                  <a:lnTo>
                    <a:pt x="476" y="133"/>
                  </a:lnTo>
                  <a:lnTo>
                    <a:pt x="449" y="133"/>
                  </a:lnTo>
                  <a:lnTo>
                    <a:pt x="449" y="106"/>
                  </a:lnTo>
                  <a:lnTo>
                    <a:pt x="291" y="106"/>
                  </a:lnTo>
                  <a:lnTo>
                    <a:pt x="285" y="75"/>
                  </a:lnTo>
                  <a:lnTo>
                    <a:pt x="258" y="58"/>
                  </a:lnTo>
                  <a:lnTo>
                    <a:pt x="209" y="52"/>
                  </a:lnTo>
                  <a:lnTo>
                    <a:pt x="209" y="23"/>
                  </a:lnTo>
                  <a:lnTo>
                    <a:pt x="72" y="21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Rectangle 55"/>
            <p:cNvSpPr>
              <a:spLocks noChangeArrowheads="1"/>
            </p:cNvSpPr>
            <p:nvPr/>
          </p:nvSpPr>
          <p:spPr bwMode="auto">
            <a:xfrm>
              <a:off x="2750" y="1666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00"/>
                  </a:solidFill>
                </a:rPr>
                <a:t>CRT</a:t>
              </a:r>
              <a:endParaRPr lang="sl-SI" sz="1200" b="1"/>
            </a:p>
          </p:txBody>
        </p:sp>
        <p:sp>
          <p:nvSpPr>
            <p:cNvPr id="26721" name="Rectangle 56"/>
            <p:cNvSpPr>
              <a:spLocks noChangeArrowheads="1"/>
            </p:cNvSpPr>
            <p:nvPr/>
          </p:nvSpPr>
          <p:spPr bwMode="auto">
            <a:xfrm>
              <a:off x="1879" y="3135"/>
              <a:ext cx="2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FF"/>
                  </a:solidFill>
                </a:rPr>
                <a:t>Dnevi</a:t>
              </a:r>
              <a:endParaRPr lang="sl-SI" sz="1200" b="1"/>
            </a:p>
          </p:txBody>
        </p:sp>
        <p:sp>
          <p:nvSpPr>
            <p:cNvPr id="26722" name="Rectangle 57"/>
            <p:cNvSpPr>
              <a:spLocks noChangeArrowheads="1"/>
            </p:cNvSpPr>
            <p:nvPr/>
          </p:nvSpPr>
          <p:spPr bwMode="auto">
            <a:xfrm>
              <a:off x="905" y="2938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000" b="1">
                  <a:solidFill>
                    <a:srgbClr val="FFFFFF"/>
                  </a:solidFill>
                </a:rPr>
                <a:t>0</a:t>
              </a:r>
              <a:endParaRPr lang="sl-SI" sz="1200" b="1"/>
            </a:p>
          </p:txBody>
        </p:sp>
        <p:sp>
          <p:nvSpPr>
            <p:cNvPr id="26723" name="Rectangle 58"/>
            <p:cNvSpPr>
              <a:spLocks noChangeArrowheads="1"/>
            </p:cNvSpPr>
            <p:nvPr/>
          </p:nvSpPr>
          <p:spPr bwMode="auto">
            <a:xfrm>
              <a:off x="1093" y="2659"/>
              <a:ext cx="13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FF"/>
                  </a:solidFill>
                </a:rPr>
                <a:t>HR = 0.64 (95% CI =0.48-0.86) </a:t>
              </a:r>
              <a:endParaRPr lang="sl-SI" sz="1400" b="1"/>
            </a:p>
          </p:txBody>
        </p:sp>
        <p:sp>
          <p:nvSpPr>
            <p:cNvPr id="26724" name="Rectangle 59"/>
            <p:cNvSpPr>
              <a:spLocks noChangeArrowheads="1"/>
            </p:cNvSpPr>
            <p:nvPr/>
          </p:nvSpPr>
          <p:spPr bwMode="auto">
            <a:xfrm>
              <a:off x="1106" y="2777"/>
              <a:ext cx="4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FF"/>
                  </a:solidFill>
                </a:rPr>
                <a:t>p = .0019</a:t>
              </a:r>
              <a:endParaRPr lang="sl-SI" sz="1400" b="1"/>
            </a:p>
          </p:txBody>
        </p:sp>
      </p:grpSp>
      <p:grpSp>
        <p:nvGrpSpPr>
          <p:cNvPr id="26627" name="Group 60"/>
          <p:cNvGrpSpPr>
            <a:grpSpLocks/>
          </p:cNvGrpSpPr>
          <p:nvPr/>
        </p:nvGrpSpPr>
        <p:grpSpPr bwMode="auto">
          <a:xfrm>
            <a:off x="4716463" y="2060575"/>
            <a:ext cx="3662362" cy="3379788"/>
            <a:chOff x="888" y="1337"/>
            <a:chExt cx="3763" cy="2357"/>
          </a:xfrm>
        </p:grpSpPr>
        <p:sp>
          <p:nvSpPr>
            <p:cNvPr id="26633" name="Line 61"/>
            <p:cNvSpPr>
              <a:spLocks noChangeShapeType="1"/>
            </p:cNvSpPr>
            <p:nvPr/>
          </p:nvSpPr>
          <p:spPr bwMode="auto">
            <a:xfrm>
              <a:off x="1617" y="1403"/>
              <a:ext cx="0" cy="176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62"/>
            <p:cNvSpPr>
              <a:spLocks noChangeShapeType="1"/>
            </p:cNvSpPr>
            <p:nvPr/>
          </p:nvSpPr>
          <p:spPr bwMode="auto">
            <a:xfrm>
              <a:off x="1617" y="3205"/>
              <a:ext cx="0" cy="15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63"/>
            <p:cNvSpPr>
              <a:spLocks noChangeShapeType="1"/>
            </p:cNvSpPr>
            <p:nvPr/>
          </p:nvSpPr>
          <p:spPr bwMode="auto">
            <a:xfrm flipV="1">
              <a:off x="1583" y="3122"/>
              <a:ext cx="75" cy="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64"/>
            <p:cNvSpPr>
              <a:spLocks noChangeShapeType="1"/>
            </p:cNvSpPr>
            <p:nvPr/>
          </p:nvSpPr>
          <p:spPr bwMode="auto">
            <a:xfrm flipV="1">
              <a:off x="1583" y="3158"/>
              <a:ext cx="75" cy="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65"/>
            <p:cNvSpPr>
              <a:spLocks noChangeShapeType="1"/>
            </p:cNvSpPr>
            <p:nvPr/>
          </p:nvSpPr>
          <p:spPr bwMode="auto">
            <a:xfrm>
              <a:off x="2362" y="3308"/>
              <a:ext cx="0" cy="4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66"/>
            <p:cNvSpPr>
              <a:spLocks noChangeShapeType="1"/>
            </p:cNvSpPr>
            <p:nvPr/>
          </p:nvSpPr>
          <p:spPr bwMode="auto">
            <a:xfrm>
              <a:off x="1570" y="3309"/>
              <a:ext cx="305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67"/>
            <p:cNvSpPr>
              <a:spLocks noChangeShapeType="1"/>
            </p:cNvSpPr>
            <p:nvPr/>
          </p:nvSpPr>
          <p:spPr bwMode="auto">
            <a:xfrm>
              <a:off x="3106" y="3308"/>
              <a:ext cx="0" cy="4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68"/>
            <p:cNvSpPr>
              <a:spLocks noChangeShapeType="1"/>
            </p:cNvSpPr>
            <p:nvPr/>
          </p:nvSpPr>
          <p:spPr bwMode="auto">
            <a:xfrm>
              <a:off x="3850" y="3308"/>
              <a:ext cx="0" cy="4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69"/>
            <p:cNvSpPr>
              <a:spLocks noChangeShapeType="1"/>
            </p:cNvSpPr>
            <p:nvPr/>
          </p:nvSpPr>
          <p:spPr bwMode="auto">
            <a:xfrm>
              <a:off x="3474" y="3308"/>
              <a:ext cx="0" cy="3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70"/>
            <p:cNvSpPr>
              <a:spLocks noChangeShapeType="1"/>
            </p:cNvSpPr>
            <p:nvPr/>
          </p:nvSpPr>
          <p:spPr bwMode="auto">
            <a:xfrm>
              <a:off x="2730" y="3308"/>
              <a:ext cx="0" cy="3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71"/>
            <p:cNvSpPr>
              <a:spLocks noChangeShapeType="1"/>
            </p:cNvSpPr>
            <p:nvPr/>
          </p:nvSpPr>
          <p:spPr bwMode="auto">
            <a:xfrm>
              <a:off x="1994" y="3308"/>
              <a:ext cx="0" cy="3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72"/>
            <p:cNvSpPr>
              <a:spLocks noChangeShapeType="1"/>
            </p:cNvSpPr>
            <p:nvPr/>
          </p:nvSpPr>
          <p:spPr bwMode="auto">
            <a:xfrm>
              <a:off x="1577" y="3043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73"/>
            <p:cNvSpPr>
              <a:spLocks noChangeShapeType="1"/>
            </p:cNvSpPr>
            <p:nvPr/>
          </p:nvSpPr>
          <p:spPr bwMode="auto">
            <a:xfrm>
              <a:off x="1577" y="2636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74"/>
            <p:cNvSpPr>
              <a:spLocks noChangeShapeType="1"/>
            </p:cNvSpPr>
            <p:nvPr/>
          </p:nvSpPr>
          <p:spPr bwMode="auto">
            <a:xfrm>
              <a:off x="1577" y="2225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75"/>
            <p:cNvSpPr>
              <a:spLocks noChangeShapeType="1"/>
            </p:cNvSpPr>
            <p:nvPr/>
          </p:nvSpPr>
          <p:spPr bwMode="auto">
            <a:xfrm>
              <a:off x="1577" y="1820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76"/>
            <p:cNvSpPr>
              <a:spLocks noChangeShapeType="1"/>
            </p:cNvSpPr>
            <p:nvPr/>
          </p:nvSpPr>
          <p:spPr bwMode="auto">
            <a:xfrm>
              <a:off x="1577" y="1412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77"/>
            <p:cNvSpPr>
              <a:spLocks noChangeShapeType="1"/>
            </p:cNvSpPr>
            <p:nvPr/>
          </p:nvSpPr>
          <p:spPr bwMode="auto">
            <a:xfrm>
              <a:off x="4597" y="3309"/>
              <a:ext cx="0" cy="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78"/>
            <p:cNvSpPr>
              <a:spLocks noChangeShapeType="1"/>
            </p:cNvSpPr>
            <p:nvPr/>
          </p:nvSpPr>
          <p:spPr bwMode="auto">
            <a:xfrm>
              <a:off x="4221" y="3309"/>
              <a:ext cx="0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Rectangle 79"/>
            <p:cNvSpPr>
              <a:spLocks noChangeArrowheads="1"/>
            </p:cNvSpPr>
            <p:nvPr/>
          </p:nvSpPr>
          <p:spPr bwMode="auto">
            <a:xfrm>
              <a:off x="1584" y="3361"/>
              <a:ext cx="8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26652" name="Rectangle 80"/>
            <p:cNvSpPr>
              <a:spLocks noChangeArrowheads="1"/>
            </p:cNvSpPr>
            <p:nvPr/>
          </p:nvSpPr>
          <p:spPr bwMode="auto">
            <a:xfrm>
              <a:off x="2322" y="3361"/>
              <a:ext cx="8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1</a:t>
              </a:r>
              <a:endParaRPr lang="en-US" sz="1400"/>
            </a:p>
          </p:txBody>
        </p:sp>
        <p:sp>
          <p:nvSpPr>
            <p:cNvPr id="26653" name="Rectangle 81"/>
            <p:cNvSpPr>
              <a:spLocks noChangeArrowheads="1"/>
            </p:cNvSpPr>
            <p:nvPr/>
          </p:nvSpPr>
          <p:spPr bwMode="auto">
            <a:xfrm>
              <a:off x="3070" y="3361"/>
              <a:ext cx="8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2</a:t>
              </a:r>
              <a:endParaRPr lang="en-US" sz="1400"/>
            </a:p>
          </p:txBody>
        </p:sp>
        <p:sp>
          <p:nvSpPr>
            <p:cNvPr id="26654" name="Rectangle 82"/>
            <p:cNvSpPr>
              <a:spLocks noChangeArrowheads="1"/>
            </p:cNvSpPr>
            <p:nvPr/>
          </p:nvSpPr>
          <p:spPr bwMode="auto">
            <a:xfrm>
              <a:off x="3814" y="3361"/>
              <a:ext cx="8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3</a:t>
              </a:r>
              <a:endParaRPr lang="en-US" sz="1400"/>
            </a:p>
          </p:txBody>
        </p:sp>
        <p:sp>
          <p:nvSpPr>
            <p:cNvPr id="26655" name="Rectangle 83"/>
            <p:cNvSpPr>
              <a:spLocks noChangeArrowheads="1"/>
            </p:cNvSpPr>
            <p:nvPr/>
          </p:nvSpPr>
          <p:spPr bwMode="auto">
            <a:xfrm>
              <a:off x="4564" y="3361"/>
              <a:ext cx="8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4</a:t>
              </a:r>
              <a:endParaRPr lang="en-US" sz="1400"/>
            </a:p>
          </p:txBody>
        </p:sp>
        <p:sp>
          <p:nvSpPr>
            <p:cNvPr id="26656" name="Rectangle 84"/>
            <p:cNvSpPr>
              <a:spLocks noChangeArrowheads="1"/>
            </p:cNvSpPr>
            <p:nvPr/>
          </p:nvSpPr>
          <p:spPr bwMode="auto">
            <a:xfrm>
              <a:off x="3834" y="2840"/>
              <a:ext cx="2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ICD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26657" name="Rectangle 85"/>
            <p:cNvSpPr>
              <a:spLocks noChangeArrowheads="1"/>
            </p:cNvSpPr>
            <p:nvPr/>
          </p:nvSpPr>
          <p:spPr bwMode="auto">
            <a:xfrm>
              <a:off x="3749" y="1997"/>
              <a:ext cx="64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CRT</a:t>
              </a:r>
              <a:r>
                <a:rPr lang="sl-SI" sz="1200" b="1">
                  <a:solidFill>
                    <a:srgbClr val="FFFF00"/>
                  </a:solidFill>
                </a:rPr>
                <a:t>-ICD</a:t>
              </a:r>
              <a:endParaRPr lang="en-US" sz="1400">
                <a:solidFill>
                  <a:srgbClr val="FFFF00"/>
                </a:solidFill>
              </a:endParaRPr>
            </a:p>
          </p:txBody>
        </p:sp>
        <p:sp>
          <p:nvSpPr>
            <p:cNvPr id="26658" name="Rectangle 86"/>
            <p:cNvSpPr>
              <a:spLocks noChangeArrowheads="1"/>
            </p:cNvSpPr>
            <p:nvPr/>
          </p:nvSpPr>
          <p:spPr bwMode="auto">
            <a:xfrm>
              <a:off x="1371" y="3236"/>
              <a:ext cx="2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0.0</a:t>
              </a:r>
              <a:endParaRPr lang="en-US" sz="1400"/>
            </a:p>
          </p:txBody>
        </p:sp>
        <p:sp>
          <p:nvSpPr>
            <p:cNvPr id="26659" name="Rectangle 87"/>
            <p:cNvSpPr>
              <a:spLocks noChangeArrowheads="1"/>
            </p:cNvSpPr>
            <p:nvPr/>
          </p:nvSpPr>
          <p:spPr bwMode="auto">
            <a:xfrm>
              <a:off x="1371" y="2972"/>
              <a:ext cx="2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0.6</a:t>
              </a:r>
              <a:endParaRPr lang="en-US" sz="1400"/>
            </a:p>
          </p:txBody>
        </p:sp>
        <p:sp>
          <p:nvSpPr>
            <p:cNvPr id="26660" name="Rectangle 88"/>
            <p:cNvSpPr>
              <a:spLocks noChangeArrowheads="1"/>
            </p:cNvSpPr>
            <p:nvPr/>
          </p:nvSpPr>
          <p:spPr bwMode="auto">
            <a:xfrm>
              <a:off x="1371" y="2567"/>
              <a:ext cx="2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0.7</a:t>
              </a:r>
              <a:endParaRPr lang="en-US" sz="1400"/>
            </a:p>
          </p:txBody>
        </p:sp>
        <p:sp>
          <p:nvSpPr>
            <p:cNvPr id="26661" name="Rectangle 89"/>
            <p:cNvSpPr>
              <a:spLocks noChangeArrowheads="1"/>
            </p:cNvSpPr>
            <p:nvPr/>
          </p:nvSpPr>
          <p:spPr bwMode="auto">
            <a:xfrm>
              <a:off x="1371" y="2153"/>
              <a:ext cx="2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0.8</a:t>
              </a:r>
              <a:endParaRPr lang="en-US" sz="1400"/>
            </a:p>
          </p:txBody>
        </p:sp>
        <p:sp>
          <p:nvSpPr>
            <p:cNvPr id="26662" name="Rectangle 90"/>
            <p:cNvSpPr>
              <a:spLocks noChangeArrowheads="1"/>
            </p:cNvSpPr>
            <p:nvPr/>
          </p:nvSpPr>
          <p:spPr bwMode="auto">
            <a:xfrm>
              <a:off x="1371" y="1751"/>
              <a:ext cx="2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0.9</a:t>
              </a:r>
              <a:endParaRPr lang="en-US" sz="1400"/>
            </a:p>
          </p:txBody>
        </p:sp>
        <p:sp>
          <p:nvSpPr>
            <p:cNvPr id="26663" name="Rectangle 91"/>
            <p:cNvSpPr>
              <a:spLocks noChangeArrowheads="1"/>
            </p:cNvSpPr>
            <p:nvPr/>
          </p:nvSpPr>
          <p:spPr bwMode="auto">
            <a:xfrm>
              <a:off x="1371" y="1337"/>
              <a:ext cx="21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1.0</a:t>
              </a:r>
              <a:endParaRPr lang="en-US" sz="1400"/>
            </a:p>
          </p:txBody>
        </p:sp>
        <p:sp>
          <p:nvSpPr>
            <p:cNvPr id="26664" name="Rectangle 92"/>
            <p:cNvSpPr>
              <a:spLocks noChangeArrowheads="1"/>
            </p:cNvSpPr>
            <p:nvPr/>
          </p:nvSpPr>
          <p:spPr bwMode="auto">
            <a:xfrm rot="-5400000">
              <a:off x="163" y="2205"/>
              <a:ext cx="1825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sl-SI" sz="1200" b="1">
                  <a:solidFill>
                    <a:srgbClr val="FFFFFF"/>
                  </a:solidFill>
                </a:rPr>
                <a:t>% brez napredovanja v srčno popuščanje</a:t>
              </a:r>
              <a:r>
                <a:rPr lang="en-US" sz="1200" b="1">
                  <a:solidFill>
                    <a:srgbClr val="FFFFFF"/>
                  </a:solidFill>
                </a:rPr>
                <a:t> </a:t>
              </a:r>
              <a:endParaRPr lang="en-US" sz="1400"/>
            </a:p>
          </p:txBody>
        </p:sp>
        <p:sp>
          <p:nvSpPr>
            <p:cNvPr id="26665" name="Rectangle 93"/>
            <p:cNvSpPr>
              <a:spLocks noChangeArrowheads="1"/>
            </p:cNvSpPr>
            <p:nvPr/>
          </p:nvSpPr>
          <p:spPr bwMode="auto">
            <a:xfrm>
              <a:off x="1795" y="2867"/>
              <a:ext cx="67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</a:rPr>
                <a:t>P &lt; 0.001</a:t>
              </a:r>
              <a:endParaRPr lang="en-US" sz="1400"/>
            </a:p>
          </p:txBody>
        </p:sp>
        <p:sp>
          <p:nvSpPr>
            <p:cNvPr id="26666" name="Freeform 94"/>
            <p:cNvSpPr>
              <a:spLocks noEditPoints="1"/>
            </p:cNvSpPr>
            <p:nvPr/>
          </p:nvSpPr>
          <p:spPr bwMode="auto">
            <a:xfrm>
              <a:off x="1601" y="1385"/>
              <a:ext cx="2999" cy="1126"/>
            </a:xfrm>
            <a:custGeom>
              <a:avLst/>
              <a:gdLst>
                <a:gd name="T0" fmla="*/ 0 w 12496"/>
                <a:gd name="T1" fmla="*/ 0 h 4692"/>
                <a:gd name="T2" fmla="*/ 0 w 12496"/>
                <a:gd name="T3" fmla="*/ 0 h 4692"/>
                <a:gd name="T4" fmla="*/ 0 w 12496"/>
                <a:gd name="T5" fmla="*/ 0 h 4692"/>
                <a:gd name="T6" fmla="*/ 0 w 12496"/>
                <a:gd name="T7" fmla="*/ 0 h 4692"/>
                <a:gd name="T8" fmla="*/ 0 w 12496"/>
                <a:gd name="T9" fmla="*/ 0 h 4692"/>
                <a:gd name="T10" fmla="*/ 0 w 12496"/>
                <a:gd name="T11" fmla="*/ 0 h 4692"/>
                <a:gd name="T12" fmla="*/ 0 w 12496"/>
                <a:gd name="T13" fmla="*/ 0 h 4692"/>
                <a:gd name="T14" fmla="*/ 0 w 12496"/>
                <a:gd name="T15" fmla="*/ 0 h 4692"/>
                <a:gd name="T16" fmla="*/ 0 w 12496"/>
                <a:gd name="T17" fmla="*/ 0 h 4692"/>
                <a:gd name="T18" fmla="*/ 0 w 12496"/>
                <a:gd name="T19" fmla="*/ 0 h 4692"/>
                <a:gd name="T20" fmla="*/ 0 w 12496"/>
                <a:gd name="T21" fmla="*/ 0 h 4692"/>
                <a:gd name="T22" fmla="*/ 0 w 12496"/>
                <a:gd name="T23" fmla="*/ 0 h 4692"/>
                <a:gd name="T24" fmla="*/ 0 w 12496"/>
                <a:gd name="T25" fmla="*/ 0 h 4692"/>
                <a:gd name="T26" fmla="*/ 0 w 12496"/>
                <a:gd name="T27" fmla="*/ 0 h 4692"/>
                <a:gd name="T28" fmla="*/ 0 w 12496"/>
                <a:gd name="T29" fmla="*/ 0 h 4692"/>
                <a:gd name="T30" fmla="*/ 0 w 12496"/>
                <a:gd name="T31" fmla="*/ 0 h 4692"/>
                <a:gd name="T32" fmla="*/ 0 w 12496"/>
                <a:gd name="T33" fmla="*/ 0 h 4692"/>
                <a:gd name="T34" fmla="*/ 0 w 12496"/>
                <a:gd name="T35" fmla="*/ 0 h 4692"/>
                <a:gd name="T36" fmla="*/ 0 w 12496"/>
                <a:gd name="T37" fmla="*/ 0 h 4692"/>
                <a:gd name="T38" fmla="*/ 0 w 12496"/>
                <a:gd name="T39" fmla="*/ 0 h 4692"/>
                <a:gd name="T40" fmla="*/ 0 w 12496"/>
                <a:gd name="T41" fmla="*/ 0 h 4692"/>
                <a:gd name="T42" fmla="*/ 0 w 12496"/>
                <a:gd name="T43" fmla="*/ 0 h 4692"/>
                <a:gd name="T44" fmla="*/ 0 w 12496"/>
                <a:gd name="T45" fmla="*/ 0 h 4692"/>
                <a:gd name="T46" fmla="*/ 0 w 12496"/>
                <a:gd name="T47" fmla="*/ 0 h 4692"/>
                <a:gd name="T48" fmla="*/ 0 w 12496"/>
                <a:gd name="T49" fmla="*/ 0 h 4692"/>
                <a:gd name="T50" fmla="*/ 0 w 12496"/>
                <a:gd name="T51" fmla="*/ 0 h 4692"/>
                <a:gd name="T52" fmla="*/ 0 w 12496"/>
                <a:gd name="T53" fmla="*/ 0 h 4692"/>
                <a:gd name="T54" fmla="*/ 0 w 12496"/>
                <a:gd name="T55" fmla="*/ 0 h 4692"/>
                <a:gd name="T56" fmla="*/ 0 w 12496"/>
                <a:gd name="T57" fmla="*/ 0 h 4692"/>
                <a:gd name="T58" fmla="*/ 0 w 12496"/>
                <a:gd name="T59" fmla="*/ 0 h 4692"/>
                <a:gd name="T60" fmla="*/ 0 w 12496"/>
                <a:gd name="T61" fmla="*/ 0 h 4692"/>
                <a:gd name="T62" fmla="*/ 0 w 12496"/>
                <a:gd name="T63" fmla="*/ 0 h 4692"/>
                <a:gd name="T64" fmla="*/ 0 w 12496"/>
                <a:gd name="T65" fmla="*/ 0 h 4692"/>
                <a:gd name="T66" fmla="*/ 0 w 12496"/>
                <a:gd name="T67" fmla="*/ 0 h 4692"/>
                <a:gd name="T68" fmla="*/ 0 w 12496"/>
                <a:gd name="T69" fmla="*/ 0 h 4692"/>
                <a:gd name="T70" fmla="*/ 0 w 12496"/>
                <a:gd name="T71" fmla="*/ 0 h 4692"/>
                <a:gd name="T72" fmla="*/ 0 w 12496"/>
                <a:gd name="T73" fmla="*/ 0 h 4692"/>
                <a:gd name="T74" fmla="*/ 0 w 12496"/>
                <a:gd name="T75" fmla="*/ 0 h 4692"/>
                <a:gd name="T76" fmla="*/ 0 w 12496"/>
                <a:gd name="T77" fmla="*/ 0 h 4692"/>
                <a:gd name="T78" fmla="*/ 0 w 12496"/>
                <a:gd name="T79" fmla="*/ 0 h 4692"/>
                <a:gd name="T80" fmla="*/ 0 w 12496"/>
                <a:gd name="T81" fmla="*/ 0 h 4692"/>
                <a:gd name="T82" fmla="*/ 0 w 12496"/>
                <a:gd name="T83" fmla="*/ 0 h 4692"/>
                <a:gd name="T84" fmla="*/ 0 w 12496"/>
                <a:gd name="T85" fmla="*/ 0 h 4692"/>
                <a:gd name="T86" fmla="*/ 0 w 12496"/>
                <a:gd name="T87" fmla="*/ 0 h 4692"/>
                <a:gd name="T88" fmla="*/ 0 w 12496"/>
                <a:gd name="T89" fmla="*/ 0 h 4692"/>
                <a:gd name="T90" fmla="*/ 0 w 12496"/>
                <a:gd name="T91" fmla="*/ 0 h 4692"/>
                <a:gd name="T92" fmla="*/ 0 w 12496"/>
                <a:gd name="T93" fmla="*/ 0 h 4692"/>
                <a:gd name="T94" fmla="*/ 0 w 12496"/>
                <a:gd name="T95" fmla="*/ 0 h 4692"/>
                <a:gd name="T96" fmla="*/ 0 w 12496"/>
                <a:gd name="T97" fmla="*/ 0 h 4692"/>
                <a:gd name="T98" fmla="*/ 0 w 12496"/>
                <a:gd name="T99" fmla="*/ 0 h 4692"/>
                <a:gd name="T100" fmla="*/ 0 w 12496"/>
                <a:gd name="T101" fmla="*/ 0 h 46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96" h="4692">
                  <a:moveTo>
                    <a:pt x="159" y="59"/>
                  </a:moveTo>
                  <a:lnTo>
                    <a:pt x="71" y="146"/>
                  </a:lnTo>
                  <a:lnTo>
                    <a:pt x="67" y="84"/>
                  </a:lnTo>
                  <a:lnTo>
                    <a:pt x="234" y="211"/>
                  </a:lnTo>
                  <a:lnTo>
                    <a:pt x="183" y="277"/>
                  </a:lnTo>
                  <a:lnTo>
                    <a:pt x="17" y="150"/>
                  </a:lnTo>
                  <a:cubicBezTo>
                    <a:pt x="7" y="143"/>
                    <a:pt x="1" y="132"/>
                    <a:pt x="0" y="120"/>
                  </a:cubicBezTo>
                  <a:cubicBezTo>
                    <a:pt x="0" y="108"/>
                    <a:pt x="4" y="96"/>
                    <a:pt x="13" y="88"/>
                  </a:cubicBezTo>
                  <a:lnTo>
                    <a:pt x="100" y="0"/>
                  </a:lnTo>
                  <a:lnTo>
                    <a:pt x="159" y="59"/>
                  </a:lnTo>
                  <a:close/>
                  <a:moveTo>
                    <a:pt x="437" y="353"/>
                  </a:moveTo>
                  <a:lnTo>
                    <a:pt x="628" y="482"/>
                  </a:lnTo>
                  <a:lnTo>
                    <a:pt x="618" y="477"/>
                  </a:lnTo>
                  <a:lnTo>
                    <a:pt x="715" y="510"/>
                  </a:lnTo>
                  <a:lnTo>
                    <a:pt x="688" y="589"/>
                  </a:lnTo>
                  <a:lnTo>
                    <a:pt x="591" y="556"/>
                  </a:lnTo>
                  <a:cubicBezTo>
                    <a:pt x="588" y="555"/>
                    <a:pt x="584" y="554"/>
                    <a:pt x="581" y="551"/>
                  </a:cubicBezTo>
                  <a:lnTo>
                    <a:pt x="390" y="422"/>
                  </a:lnTo>
                  <a:lnTo>
                    <a:pt x="437" y="353"/>
                  </a:lnTo>
                  <a:close/>
                  <a:moveTo>
                    <a:pt x="952" y="589"/>
                  </a:moveTo>
                  <a:lnTo>
                    <a:pt x="1068" y="627"/>
                  </a:lnTo>
                  <a:lnTo>
                    <a:pt x="1268" y="697"/>
                  </a:lnTo>
                  <a:lnTo>
                    <a:pt x="1241" y="775"/>
                  </a:lnTo>
                  <a:lnTo>
                    <a:pt x="1041" y="706"/>
                  </a:lnTo>
                  <a:lnTo>
                    <a:pt x="926" y="668"/>
                  </a:lnTo>
                  <a:lnTo>
                    <a:pt x="952" y="589"/>
                  </a:lnTo>
                  <a:close/>
                  <a:moveTo>
                    <a:pt x="1504" y="775"/>
                  </a:moveTo>
                  <a:lnTo>
                    <a:pt x="1822" y="874"/>
                  </a:lnTo>
                  <a:lnTo>
                    <a:pt x="1798" y="953"/>
                  </a:lnTo>
                  <a:lnTo>
                    <a:pt x="1479" y="855"/>
                  </a:lnTo>
                  <a:lnTo>
                    <a:pt x="1504" y="775"/>
                  </a:lnTo>
                  <a:close/>
                  <a:moveTo>
                    <a:pt x="2061" y="947"/>
                  </a:moveTo>
                  <a:lnTo>
                    <a:pt x="2117" y="965"/>
                  </a:lnTo>
                  <a:lnTo>
                    <a:pt x="2378" y="1056"/>
                  </a:lnTo>
                  <a:lnTo>
                    <a:pt x="2350" y="1134"/>
                  </a:lnTo>
                  <a:lnTo>
                    <a:pt x="2092" y="1044"/>
                  </a:lnTo>
                  <a:lnTo>
                    <a:pt x="2036" y="1027"/>
                  </a:lnTo>
                  <a:lnTo>
                    <a:pt x="2061" y="947"/>
                  </a:lnTo>
                  <a:close/>
                  <a:moveTo>
                    <a:pt x="2614" y="1138"/>
                  </a:moveTo>
                  <a:lnTo>
                    <a:pt x="2656" y="1153"/>
                  </a:lnTo>
                  <a:lnTo>
                    <a:pt x="2919" y="1284"/>
                  </a:lnTo>
                  <a:lnTo>
                    <a:pt x="2882" y="1359"/>
                  </a:lnTo>
                  <a:lnTo>
                    <a:pt x="2628" y="1231"/>
                  </a:lnTo>
                  <a:lnTo>
                    <a:pt x="2587" y="1217"/>
                  </a:lnTo>
                  <a:lnTo>
                    <a:pt x="2614" y="1138"/>
                  </a:lnTo>
                  <a:close/>
                  <a:moveTo>
                    <a:pt x="3146" y="1378"/>
                  </a:moveTo>
                  <a:lnTo>
                    <a:pt x="3444" y="1490"/>
                  </a:lnTo>
                  <a:lnTo>
                    <a:pt x="3458" y="1495"/>
                  </a:lnTo>
                  <a:lnTo>
                    <a:pt x="3429" y="1574"/>
                  </a:lnTo>
                  <a:lnTo>
                    <a:pt x="3415" y="1568"/>
                  </a:lnTo>
                  <a:lnTo>
                    <a:pt x="3117" y="1456"/>
                  </a:lnTo>
                  <a:lnTo>
                    <a:pt x="3146" y="1378"/>
                  </a:lnTo>
                  <a:close/>
                  <a:moveTo>
                    <a:pt x="3692" y="1582"/>
                  </a:moveTo>
                  <a:lnTo>
                    <a:pt x="3919" y="1665"/>
                  </a:lnTo>
                  <a:lnTo>
                    <a:pt x="4005" y="1702"/>
                  </a:lnTo>
                  <a:lnTo>
                    <a:pt x="3972" y="1779"/>
                  </a:lnTo>
                  <a:lnTo>
                    <a:pt x="3890" y="1744"/>
                  </a:lnTo>
                  <a:lnTo>
                    <a:pt x="3663" y="1660"/>
                  </a:lnTo>
                  <a:lnTo>
                    <a:pt x="3692" y="1582"/>
                  </a:lnTo>
                  <a:close/>
                  <a:moveTo>
                    <a:pt x="4233" y="1793"/>
                  </a:moveTo>
                  <a:lnTo>
                    <a:pt x="4429" y="1852"/>
                  </a:lnTo>
                  <a:cubicBezTo>
                    <a:pt x="4435" y="1854"/>
                    <a:pt x="4440" y="1857"/>
                    <a:pt x="4444" y="1860"/>
                  </a:cubicBezTo>
                  <a:lnTo>
                    <a:pt x="4542" y="1944"/>
                  </a:lnTo>
                  <a:lnTo>
                    <a:pt x="4487" y="2007"/>
                  </a:lnTo>
                  <a:lnTo>
                    <a:pt x="4390" y="1924"/>
                  </a:lnTo>
                  <a:lnTo>
                    <a:pt x="4405" y="1932"/>
                  </a:lnTo>
                  <a:lnTo>
                    <a:pt x="4209" y="1873"/>
                  </a:lnTo>
                  <a:lnTo>
                    <a:pt x="4233" y="1793"/>
                  </a:lnTo>
                  <a:close/>
                  <a:moveTo>
                    <a:pt x="4744" y="2066"/>
                  </a:moveTo>
                  <a:lnTo>
                    <a:pt x="4934" y="2154"/>
                  </a:lnTo>
                  <a:lnTo>
                    <a:pt x="4922" y="2151"/>
                  </a:lnTo>
                  <a:lnTo>
                    <a:pt x="5045" y="2167"/>
                  </a:lnTo>
                  <a:lnTo>
                    <a:pt x="5034" y="2249"/>
                  </a:lnTo>
                  <a:lnTo>
                    <a:pt x="4912" y="2233"/>
                  </a:lnTo>
                  <a:cubicBezTo>
                    <a:pt x="4907" y="2233"/>
                    <a:pt x="4903" y="2232"/>
                    <a:pt x="4900" y="2230"/>
                  </a:cubicBezTo>
                  <a:lnTo>
                    <a:pt x="4709" y="2142"/>
                  </a:lnTo>
                  <a:lnTo>
                    <a:pt x="4744" y="2066"/>
                  </a:lnTo>
                  <a:close/>
                  <a:moveTo>
                    <a:pt x="5293" y="2199"/>
                  </a:moveTo>
                  <a:lnTo>
                    <a:pt x="5397" y="2213"/>
                  </a:lnTo>
                  <a:cubicBezTo>
                    <a:pt x="5402" y="2214"/>
                    <a:pt x="5406" y="2215"/>
                    <a:pt x="5410" y="2217"/>
                  </a:cubicBezTo>
                  <a:lnTo>
                    <a:pt x="5615" y="2315"/>
                  </a:lnTo>
                  <a:lnTo>
                    <a:pt x="5579" y="2390"/>
                  </a:lnTo>
                  <a:lnTo>
                    <a:pt x="5374" y="2292"/>
                  </a:lnTo>
                  <a:lnTo>
                    <a:pt x="5387" y="2296"/>
                  </a:lnTo>
                  <a:lnTo>
                    <a:pt x="5282" y="2282"/>
                  </a:lnTo>
                  <a:lnTo>
                    <a:pt x="5293" y="2199"/>
                  </a:lnTo>
                  <a:close/>
                  <a:moveTo>
                    <a:pt x="5844" y="2396"/>
                  </a:moveTo>
                  <a:lnTo>
                    <a:pt x="5953" y="2427"/>
                  </a:lnTo>
                  <a:lnTo>
                    <a:pt x="6165" y="2464"/>
                  </a:lnTo>
                  <a:lnTo>
                    <a:pt x="6150" y="2547"/>
                  </a:lnTo>
                  <a:lnTo>
                    <a:pt x="5931" y="2507"/>
                  </a:lnTo>
                  <a:lnTo>
                    <a:pt x="5821" y="2476"/>
                  </a:lnTo>
                  <a:lnTo>
                    <a:pt x="5844" y="2396"/>
                  </a:lnTo>
                  <a:close/>
                  <a:moveTo>
                    <a:pt x="6410" y="2556"/>
                  </a:moveTo>
                  <a:lnTo>
                    <a:pt x="6490" y="2607"/>
                  </a:lnTo>
                  <a:lnTo>
                    <a:pt x="6478" y="2602"/>
                  </a:lnTo>
                  <a:lnTo>
                    <a:pt x="6708" y="2666"/>
                  </a:lnTo>
                  <a:lnTo>
                    <a:pt x="6686" y="2747"/>
                  </a:lnTo>
                  <a:lnTo>
                    <a:pt x="6456" y="2682"/>
                  </a:lnTo>
                  <a:cubicBezTo>
                    <a:pt x="6452" y="2681"/>
                    <a:pt x="6448" y="2679"/>
                    <a:pt x="6444" y="2677"/>
                  </a:cubicBezTo>
                  <a:lnTo>
                    <a:pt x="6365" y="2626"/>
                  </a:lnTo>
                  <a:lnTo>
                    <a:pt x="6410" y="2556"/>
                  </a:lnTo>
                  <a:close/>
                  <a:moveTo>
                    <a:pt x="6943" y="2776"/>
                  </a:moveTo>
                  <a:lnTo>
                    <a:pt x="7038" y="2831"/>
                  </a:lnTo>
                  <a:lnTo>
                    <a:pt x="7222" y="2917"/>
                  </a:lnTo>
                  <a:lnTo>
                    <a:pt x="7208" y="2913"/>
                  </a:lnTo>
                  <a:lnTo>
                    <a:pt x="7224" y="2914"/>
                  </a:lnTo>
                  <a:lnTo>
                    <a:pt x="7218" y="2997"/>
                  </a:lnTo>
                  <a:lnTo>
                    <a:pt x="7201" y="2996"/>
                  </a:lnTo>
                  <a:cubicBezTo>
                    <a:pt x="7196" y="2996"/>
                    <a:pt x="7191" y="2994"/>
                    <a:pt x="7187" y="2992"/>
                  </a:cubicBezTo>
                  <a:lnTo>
                    <a:pt x="6996" y="2903"/>
                  </a:lnTo>
                  <a:lnTo>
                    <a:pt x="6901" y="2848"/>
                  </a:lnTo>
                  <a:lnTo>
                    <a:pt x="6943" y="2776"/>
                  </a:lnTo>
                  <a:close/>
                  <a:moveTo>
                    <a:pt x="7473" y="2933"/>
                  </a:moveTo>
                  <a:lnTo>
                    <a:pt x="7533" y="2938"/>
                  </a:lnTo>
                  <a:cubicBezTo>
                    <a:pt x="7536" y="2938"/>
                    <a:pt x="7539" y="2939"/>
                    <a:pt x="7542" y="2940"/>
                  </a:cubicBezTo>
                  <a:lnTo>
                    <a:pt x="7803" y="3024"/>
                  </a:lnTo>
                  <a:lnTo>
                    <a:pt x="7777" y="3103"/>
                  </a:lnTo>
                  <a:lnTo>
                    <a:pt x="7517" y="3019"/>
                  </a:lnTo>
                  <a:lnTo>
                    <a:pt x="7526" y="3021"/>
                  </a:lnTo>
                  <a:lnTo>
                    <a:pt x="7467" y="3016"/>
                  </a:lnTo>
                  <a:lnTo>
                    <a:pt x="7473" y="2933"/>
                  </a:lnTo>
                  <a:close/>
                  <a:moveTo>
                    <a:pt x="8041" y="3100"/>
                  </a:moveTo>
                  <a:lnTo>
                    <a:pt x="8280" y="3177"/>
                  </a:lnTo>
                  <a:lnTo>
                    <a:pt x="8359" y="3209"/>
                  </a:lnTo>
                  <a:lnTo>
                    <a:pt x="8328" y="3286"/>
                  </a:lnTo>
                  <a:lnTo>
                    <a:pt x="8254" y="3257"/>
                  </a:lnTo>
                  <a:lnTo>
                    <a:pt x="8015" y="3180"/>
                  </a:lnTo>
                  <a:lnTo>
                    <a:pt x="8041" y="3100"/>
                  </a:lnTo>
                  <a:close/>
                  <a:moveTo>
                    <a:pt x="8591" y="3301"/>
                  </a:moveTo>
                  <a:lnTo>
                    <a:pt x="8820" y="3391"/>
                  </a:lnTo>
                  <a:lnTo>
                    <a:pt x="8807" y="3388"/>
                  </a:lnTo>
                  <a:lnTo>
                    <a:pt x="8895" y="3393"/>
                  </a:lnTo>
                  <a:lnTo>
                    <a:pt x="8890" y="3476"/>
                  </a:lnTo>
                  <a:lnTo>
                    <a:pt x="8802" y="3471"/>
                  </a:lnTo>
                  <a:cubicBezTo>
                    <a:pt x="8798" y="3471"/>
                    <a:pt x="8793" y="3470"/>
                    <a:pt x="8789" y="3468"/>
                  </a:cubicBezTo>
                  <a:lnTo>
                    <a:pt x="8561" y="3379"/>
                  </a:lnTo>
                  <a:lnTo>
                    <a:pt x="8591" y="3301"/>
                  </a:lnTo>
                  <a:close/>
                  <a:moveTo>
                    <a:pt x="9144" y="3408"/>
                  </a:moveTo>
                  <a:lnTo>
                    <a:pt x="9432" y="3425"/>
                  </a:lnTo>
                  <a:cubicBezTo>
                    <a:pt x="9441" y="3426"/>
                    <a:pt x="9449" y="3429"/>
                    <a:pt x="9455" y="3434"/>
                  </a:cubicBezTo>
                  <a:lnTo>
                    <a:pt x="9491" y="3462"/>
                  </a:lnTo>
                  <a:lnTo>
                    <a:pt x="9439" y="3528"/>
                  </a:lnTo>
                  <a:lnTo>
                    <a:pt x="9403" y="3500"/>
                  </a:lnTo>
                  <a:lnTo>
                    <a:pt x="9427" y="3509"/>
                  </a:lnTo>
                  <a:lnTo>
                    <a:pt x="9139" y="3491"/>
                  </a:lnTo>
                  <a:lnTo>
                    <a:pt x="9144" y="3408"/>
                  </a:lnTo>
                  <a:close/>
                  <a:moveTo>
                    <a:pt x="9689" y="3525"/>
                  </a:moveTo>
                  <a:lnTo>
                    <a:pt x="10023" y="3525"/>
                  </a:lnTo>
                  <a:lnTo>
                    <a:pt x="10023" y="3609"/>
                  </a:lnTo>
                  <a:lnTo>
                    <a:pt x="9689" y="3609"/>
                  </a:lnTo>
                  <a:lnTo>
                    <a:pt x="9689" y="3525"/>
                  </a:lnTo>
                  <a:close/>
                  <a:moveTo>
                    <a:pt x="10273" y="3525"/>
                  </a:moveTo>
                  <a:lnTo>
                    <a:pt x="10606" y="3525"/>
                  </a:lnTo>
                  <a:lnTo>
                    <a:pt x="10606" y="3609"/>
                  </a:lnTo>
                  <a:lnTo>
                    <a:pt x="10273" y="3609"/>
                  </a:lnTo>
                  <a:lnTo>
                    <a:pt x="10273" y="3525"/>
                  </a:lnTo>
                  <a:close/>
                  <a:moveTo>
                    <a:pt x="10856" y="3525"/>
                  </a:moveTo>
                  <a:lnTo>
                    <a:pt x="10892" y="3525"/>
                  </a:lnTo>
                  <a:cubicBezTo>
                    <a:pt x="10910" y="3525"/>
                    <a:pt x="10925" y="3536"/>
                    <a:pt x="10931" y="3553"/>
                  </a:cubicBezTo>
                  <a:lnTo>
                    <a:pt x="11032" y="3833"/>
                  </a:lnTo>
                  <a:lnTo>
                    <a:pt x="10953" y="3861"/>
                  </a:lnTo>
                  <a:lnTo>
                    <a:pt x="10853" y="3581"/>
                  </a:lnTo>
                  <a:lnTo>
                    <a:pt x="10892" y="3609"/>
                  </a:lnTo>
                  <a:lnTo>
                    <a:pt x="10856" y="3609"/>
                  </a:lnTo>
                  <a:lnTo>
                    <a:pt x="10856" y="3525"/>
                  </a:lnTo>
                  <a:close/>
                  <a:moveTo>
                    <a:pt x="11234" y="3890"/>
                  </a:moveTo>
                  <a:lnTo>
                    <a:pt x="11342" y="3971"/>
                  </a:lnTo>
                  <a:cubicBezTo>
                    <a:pt x="11351" y="3978"/>
                    <a:pt x="11357" y="3989"/>
                    <a:pt x="11358" y="4000"/>
                  </a:cubicBezTo>
                  <a:lnTo>
                    <a:pt x="11371" y="4125"/>
                  </a:lnTo>
                  <a:lnTo>
                    <a:pt x="11329" y="4088"/>
                  </a:lnTo>
                  <a:lnTo>
                    <a:pt x="11402" y="4088"/>
                  </a:lnTo>
                  <a:lnTo>
                    <a:pt x="11402" y="4171"/>
                  </a:lnTo>
                  <a:lnTo>
                    <a:pt x="11329" y="4171"/>
                  </a:lnTo>
                  <a:cubicBezTo>
                    <a:pt x="11308" y="4171"/>
                    <a:pt x="11290" y="4155"/>
                    <a:pt x="11288" y="4134"/>
                  </a:cubicBezTo>
                  <a:lnTo>
                    <a:pt x="11276" y="4009"/>
                  </a:lnTo>
                  <a:lnTo>
                    <a:pt x="11292" y="4038"/>
                  </a:lnTo>
                  <a:lnTo>
                    <a:pt x="11184" y="3957"/>
                  </a:lnTo>
                  <a:lnTo>
                    <a:pt x="11234" y="3890"/>
                  </a:lnTo>
                  <a:close/>
                  <a:moveTo>
                    <a:pt x="11656" y="4160"/>
                  </a:moveTo>
                  <a:lnTo>
                    <a:pt x="11731" y="4222"/>
                  </a:lnTo>
                  <a:cubicBezTo>
                    <a:pt x="11741" y="4230"/>
                    <a:pt x="11746" y="4242"/>
                    <a:pt x="11746" y="4254"/>
                  </a:cubicBezTo>
                  <a:lnTo>
                    <a:pt x="11746" y="4442"/>
                  </a:lnTo>
                  <a:lnTo>
                    <a:pt x="11706" y="4400"/>
                  </a:lnTo>
                  <a:lnTo>
                    <a:pt x="11754" y="4402"/>
                  </a:lnTo>
                  <a:lnTo>
                    <a:pt x="11751" y="4486"/>
                  </a:lnTo>
                  <a:lnTo>
                    <a:pt x="11703" y="4484"/>
                  </a:lnTo>
                  <a:cubicBezTo>
                    <a:pt x="11680" y="4483"/>
                    <a:pt x="11663" y="4464"/>
                    <a:pt x="11663" y="4442"/>
                  </a:cubicBezTo>
                  <a:lnTo>
                    <a:pt x="11663" y="4254"/>
                  </a:lnTo>
                  <a:lnTo>
                    <a:pt x="11678" y="4286"/>
                  </a:lnTo>
                  <a:lnTo>
                    <a:pt x="11603" y="4224"/>
                  </a:lnTo>
                  <a:lnTo>
                    <a:pt x="11656" y="4160"/>
                  </a:lnTo>
                  <a:close/>
                  <a:moveTo>
                    <a:pt x="12004" y="4413"/>
                  </a:moveTo>
                  <a:lnTo>
                    <a:pt x="12306" y="4425"/>
                  </a:lnTo>
                  <a:cubicBezTo>
                    <a:pt x="12325" y="4426"/>
                    <a:pt x="12341" y="4439"/>
                    <a:pt x="12345" y="4458"/>
                  </a:cubicBezTo>
                  <a:lnTo>
                    <a:pt x="12352" y="4488"/>
                  </a:lnTo>
                  <a:lnTo>
                    <a:pt x="12270" y="4506"/>
                  </a:lnTo>
                  <a:lnTo>
                    <a:pt x="12264" y="4476"/>
                  </a:lnTo>
                  <a:lnTo>
                    <a:pt x="12303" y="4509"/>
                  </a:lnTo>
                  <a:lnTo>
                    <a:pt x="12000" y="4496"/>
                  </a:lnTo>
                  <a:lnTo>
                    <a:pt x="12004" y="4413"/>
                  </a:lnTo>
                  <a:close/>
                  <a:moveTo>
                    <a:pt x="12496" y="4620"/>
                  </a:moveTo>
                  <a:lnTo>
                    <a:pt x="12496" y="4692"/>
                  </a:lnTo>
                  <a:lnTo>
                    <a:pt x="12413" y="4692"/>
                  </a:lnTo>
                  <a:lnTo>
                    <a:pt x="12413" y="4620"/>
                  </a:lnTo>
                  <a:lnTo>
                    <a:pt x="12496" y="4620"/>
                  </a:ln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FFFF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95"/>
            <p:cNvSpPr>
              <a:spLocks/>
            </p:cNvSpPr>
            <p:nvPr/>
          </p:nvSpPr>
          <p:spPr bwMode="auto">
            <a:xfrm>
              <a:off x="1617" y="1391"/>
              <a:ext cx="2979" cy="1518"/>
            </a:xfrm>
            <a:custGeom>
              <a:avLst/>
              <a:gdLst>
                <a:gd name="T0" fmla="*/ 0 w 2979"/>
                <a:gd name="T1" fmla="*/ 18 h 1518"/>
                <a:gd name="T2" fmla="*/ 111 w 2979"/>
                <a:gd name="T3" fmla="*/ 142 h 1518"/>
                <a:gd name="T4" fmla="*/ 225 w 2979"/>
                <a:gd name="T5" fmla="*/ 222 h 1518"/>
                <a:gd name="T6" fmla="*/ 330 w 2979"/>
                <a:gd name="T7" fmla="*/ 256 h 1518"/>
                <a:gd name="T8" fmla="*/ 414 w 2979"/>
                <a:gd name="T9" fmla="*/ 334 h 1518"/>
                <a:gd name="T10" fmla="*/ 462 w 2979"/>
                <a:gd name="T11" fmla="*/ 360 h 1518"/>
                <a:gd name="T12" fmla="*/ 534 w 2979"/>
                <a:gd name="T13" fmla="*/ 394 h 1518"/>
                <a:gd name="T14" fmla="*/ 630 w 2979"/>
                <a:gd name="T15" fmla="*/ 412 h 1518"/>
                <a:gd name="T16" fmla="*/ 708 w 2979"/>
                <a:gd name="T17" fmla="*/ 462 h 1518"/>
                <a:gd name="T18" fmla="*/ 753 w 2979"/>
                <a:gd name="T19" fmla="*/ 484 h 1518"/>
                <a:gd name="T20" fmla="*/ 822 w 2979"/>
                <a:gd name="T21" fmla="*/ 532 h 1518"/>
                <a:gd name="T22" fmla="*/ 897 w 2979"/>
                <a:gd name="T23" fmla="*/ 582 h 1518"/>
                <a:gd name="T24" fmla="*/ 951 w 2979"/>
                <a:gd name="T25" fmla="*/ 636 h 1518"/>
                <a:gd name="T26" fmla="*/ 1008 w 2979"/>
                <a:gd name="T27" fmla="*/ 696 h 1518"/>
                <a:gd name="T28" fmla="*/ 1056 w 2979"/>
                <a:gd name="T29" fmla="*/ 730 h 1518"/>
                <a:gd name="T30" fmla="*/ 1119 w 2979"/>
                <a:gd name="T31" fmla="*/ 772 h 1518"/>
                <a:gd name="T32" fmla="*/ 1194 w 2979"/>
                <a:gd name="T33" fmla="*/ 814 h 1518"/>
                <a:gd name="T34" fmla="*/ 1278 w 2979"/>
                <a:gd name="T35" fmla="*/ 832 h 1518"/>
                <a:gd name="T36" fmla="*/ 1323 w 2979"/>
                <a:gd name="T37" fmla="*/ 862 h 1518"/>
                <a:gd name="T38" fmla="*/ 1383 w 2979"/>
                <a:gd name="T39" fmla="*/ 910 h 1518"/>
                <a:gd name="T40" fmla="*/ 1476 w 2979"/>
                <a:gd name="T41" fmla="*/ 924 h 1518"/>
                <a:gd name="T42" fmla="*/ 1578 w 2979"/>
                <a:gd name="T43" fmla="*/ 936 h 1518"/>
                <a:gd name="T44" fmla="*/ 1641 w 2979"/>
                <a:gd name="T45" fmla="*/ 970 h 1518"/>
                <a:gd name="T46" fmla="*/ 1671 w 2979"/>
                <a:gd name="T47" fmla="*/ 1002 h 1518"/>
                <a:gd name="T48" fmla="*/ 1746 w 2979"/>
                <a:gd name="T49" fmla="*/ 1030 h 1518"/>
                <a:gd name="T50" fmla="*/ 1854 w 2979"/>
                <a:gd name="T51" fmla="*/ 1032 h 1518"/>
                <a:gd name="T52" fmla="*/ 1920 w 2979"/>
                <a:gd name="T53" fmla="*/ 1066 h 1518"/>
                <a:gd name="T54" fmla="*/ 2037 w 2979"/>
                <a:gd name="T55" fmla="*/ 1116 h 1518"/>
                <a:gd name="T56" fmla="*/ 2073 w 2979"/>
                <a:gd name="T57" fmla="*/ 1132 h 1518"/>
                <a:gd name="T58" fmla="*/ 2100 w 2979"/>
                <a:gd name="T59" fmla="*/ 1150 h 1518"/>
                <a:gd name="T60" fmla="*/ 2187 w 2979"/>
                <a:gd name="T61" fmla="*/ 1194 h 1518"/>
                <a:gd name="T62" fmla="*/ 2235 w 2979"/>
                <a:gd name="T63" fmla="*/ 1212 h 1518"/>
                <a:gd name="T64" fmla="*/ 2298 w 2979"/>
                <a:gd name="T65" fmla="*/ 1236 h 1518"/>
                <a:gd name="T66" fmla="*/ 2397 w 2979"/>
                <a:gd name="T67" fmla="*/ 1260 h 1518"/>
                <a:gd name="T68" fmla="*/ 2418 w 2979"/>
                <a:gd name="T69" fmla="*/ 1300 h 1518"/>
                <a:gd name="T70" fmla="*/ 2469 w 2979"/>
                <a:gd name="T71" fmla="*/ 1344 h 1518"/>
                <a:gd name="T72" fmla="*/ 2619 w 2979"/>
                <a:gd name="T73" fmla="*/ 1378 h 1518"/>
                <a:gd name="T74" fmla="*/ 2730 w 2979"/>
                <a:gd name="T75" fmla="*/ 1420 h 1518"/>
                <a:gd name="T76" fmla="*/ 2937 w 2979"/>
                <a:gd name="T77" fmla="*/ 1518 h 15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79" h="1518">
                  <a:moveTo>
                    <a:pt x="15" y="0"/>
                  </a:moveTo>
                  <a:lnTo>
                    <a:pt x="0" y="18"/>
                  </a:lnTo>
                  <a:lnTo>
                    <a:pt x="45" y="82"/>
                  </a:lnTo>
                  <a:lnTo>
                    <a:pt x="111" y="142"/>
                  </a:lnTo>
                  <a:lnTo>
                    <a:pt x="159" y="180"/>
                  </a:lnTo>
                  <a:lnTo>
                    <a:pt x="225" y="222"/>
                  </a:lnTo>
                  <a:lnTo>
                    <a:pt x="282" y="252"/>
                  </a:lnTo>
                  <a:lnTo>
                    <a:pt x="330" y="256"/>
                  </a:lnTo>
                  <a:lnTo>
                    <a:pt x="342" y="292"/>
                  </a:lnTo>
                  <a:lnTo>
                    <a:pt x="414" y="334"/>
                  </a:lnTo>
                  <a:lnTo>
                    <a:pt x="453" y="328"/>
                  </a:lnTo>
                  <a:lnTo>
                    <a:pt x="462" y="360"/>
                  </a:lnTo>
                  <a:lnTo>
                    <a:pt x="498" y="366"/>
                  </a:lnTo>
                  <a:lnTo>
                    <a:pt x="534" y="394"/>
                  </a:lnTo>
                  <a:lnTo>
                    <a:pt x="537" y="414"/>
                  </a:lnTo>
                  <a:lnTo>
                    <a:pt x="630" y="412"/>
                  </a:lnTo>
                  <a:lnTo>
                    <a:pt x="657" y="436"/>
                  </a:lnTo>
                  <a:lnTo>
                    <a:pt x="708" y="462"/>
                  </a:lnTo>
                  <a:lnTo>
                    <a:pt x="726" y="480"/>
                  </a:lnTo>
                  <a:lnTo>
                    <a:pt x="753" y="484"/>
                  </a:lnTo>
                  <a:lnTo>
                    <a:pt x="789" y="508"/>
                  </a:lnTo>
                  <a:lnTo>
                    <a:pt x="822" y="532"/>
                  </a:lnTo>
                  <a:lnTo>
                    <a:pt x="861" y="534"/>
                  </a:lnTo>
                  <a:lnTo>
                    <a:pt x="897" y="582"/>
                  </a:lnTo>
                  <a:lnTo>
                    <a:pt x="939" y="592"/>
                  </a:lnTo>
                  <a:lnTo>
                    <a:pt x="951" y="636"/>
                  </a:lnTo>
                  <a:lnTo>
                    <a:pt x="996" y="670"/>
                  </a:lnTo>
                  <a:lnTo>
                    <a:pt x="1008" y="696"/>
                  </a:lnTo>
                  <a:lnTo>
                    <a:pt x="1053" y="708"/>
                  </a:lnTo>
                  <a:lnTo>
                    <a:pt x="1056" y="730"/>
                  </a:lnTo>
                  <a:lnTo>
                    <a:pt x="1107" y="750"/>
                  </a:lnTo>
                  <a:lnTo>
                    <a:pt x="1119" y="772"/>
                  </a:lnTo>
                  <a:lnTo>
                    <a:pt x="1164" y="780"/>
                  </a:lnTo>
                  <a:lnTo>
                    <a:pt x="1194" y="814"/>
                  </a:lnTo>
                  <a:lnTo>
                    <a:pt x="1221" y="832"/>
                  </a:lnTo>
                  <a:lnTo>
                    <a:pt x="1278" y="832"/>
                  </a:lnTo>
                  <a:lnTo>
                    <a:pt x="1278" y="862"/>
                  </a:lnTo>
                  <a:lnTo>
                    <a:pt x="1323" y="862"/>
                  </a:lnTo>
                  <a:lnTo>
                    <a:pt x="1362" y="898"/>
                  </a:lnTo>
                  <a:lnTo>
                    <a:pt x="1383" y="910"/>
                  </a:lnTo>
                  <a:lnTo>
                    <a:pt x="1428" y="910"/>
                  </a:lnTo>
                  <a:lnTo>
                    <a:pt x="1476" y="924"/>
                  </a:lnTo>
                  <a:lnTo>
                    <a:pt x="1536" y="930"/>
                  </a:lnTo>
                  <a:lnTo>
                    <a:pt x="1578" y="936"/>
                  </a:lnTo>
                  <a:lnTo>
                    <a:pt x="1629" y="936"/>
                  </a:lnTo>
                  <a:lnTo>
                    <a:pt x="1641" y="970"/>
                  </a:lnTo>
                  <a:lnTo>
                    <a:pt x="1665" y="982"/>
                  </a:lnTo>
                  <a:lnTo>
                    <a:pt x="1671" y="1002"/>
                  </a:lnTo>
                  <a:lnTo>
                    <a:pt x="1734" y="1000"/>
                  </a:lnTo>
                  <a:lnTo>
                    <a:pt x="1746" y="1030"/>
                  </a:lnTo>
                  <a:lnTo>
                    <a:pt x="1785" y="1036"/>
                  </a:lnTo>
                  <a:lnTo>
                    <a:pt x="1854" y="1032"/>
                  </a:lnTo>
                  <a:lnTo>
                    <a:pt x="1866" y="1062"/>
                  </a:lnTo>
                  <a:lnTo>
                    <a:pt x="1920" y="1066"/>
                  </a:lnTo>
                  <a:lnTo>
                    <a:pt x="1941" y="1104"/>
                  </a:lnTo>
                  <a:lnTo>
                    <a:pt x="2037" y="1116"/>
                  </a:lnTo>
                  <a:lnTo>
                    <a:pt x="2052" y="1134"/>
                  </a:lnTo>
                  <a:lnTo>
                    <a:pt x="2073" y="1132"/>
                  </a:lnTo>
                  <a:lnTo>
                    <a:pt x="2076" y="1152"/>
                  </a:lnTo>
                  <a:lnTo>
                    <a:pt x="2100" y="1150"/>
                  </a:lnTo>
                  <a:lnTo>
                    <a:pt x="2181" y="1158"/>
                  </a:lnTo>
                  <a:lnTo>
                    <a:pt x="2187" y="1194"/>
                  </a:lnTo>
                  <a:lnTo>
                    <a:pt x="2235" y="1192"/>
                  </a:lnTo>
                  <a:lnTo>
                    <a:pt x="2235" y="1212"/>
                  </a:lnTo>
                  <a:lnTo>
                    <a:pt x="2292" y="1210"/>
                  </a:lnTo>
                  <a:lnTo>
                    <a:pt x="2298" y="1236"/>
                  </a:lnTo>
                  <a:lnTo>
                    <a:pt x="2394" y="1236"/>
                  </a:lnTo>
                  <a:lnTo>
                    <a:pt x="2397" y="1260"/>
                  </a:lnTo>
                  <a:lnTo>
                    <a:pt x="2412" y="1272"/>
                  </a:lnTo>
                  <a:lnTo>
                    <a:pt x="2418" y="1300"/>
                  </a:lnTo>
                  <a:lnTo>
                    <a:pt x="2466" y="1300"/>
                  </a:lnTo>
                  <a:lnTo>
                    <a:pt x="2469" y="1344"/>
                  </a:lnTo>
                  <a:lnTo>
                    <a:pt x="2619" y="1344"/>
                  </a:lnTo>
                  <a:lnTo>
                    <a:pt x="2619" y="1378"/>
                  </a:lnTo>
                  <a:lnTo>
                    <a:pt x="2730" y="1378"/>
                  </a:lnTo>
                  <a:lnTo>
                    <a:pt x="2730" y="1420"/>
                  </a:lnTo>
                  <a:lnTo>
                    <a:pt x="2937" y="1420"/>
                  </a:lnTo>
                  <a:lnTo>
                    <a:pt x="2937" y="1518"/>
                  </a:lnTo>
                  <a:lnTo>
                    <a:pt x="2979" y="1518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Rectangle 96"/>
            <p:cNvSpPr>
              <a:spLocks noChangeArrowheads="1"/>
            </p:cNvSpPr>
            <p:nvPr/>
          </p:nvSpPr>
          <p:spPr bwMode="auto">
            <a:xfrm>
              <a:off x="3197" y="3566"/>
              <a:ext cx="3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sl-SI" sz="1200" b="1">
                  <a:solidFill>
                    <a:srgbClr val="FFFFFF"/>
                  </a:solidFill>
                </a:rPr>
                <a:t>Leta</a:t>
              </a:r>
              <a:endParaRPr lang="en-US" sz="1400"/>
            </a:p>
          </p:txBody>
        </p:sp>
      </p:grpSp>
      <p:sp>
        <p:nvSpPr>
          <p:cNvPr id="309345" name="Rectangle 97"/>
          <p:cNvSpPr>
            <a:spLocks noChangeArrowheads="1"/>
          </p:cNvSpPr>
          <p:nvPr/>
        </p:nvSpPr>
        <p:spPr bwMode="auto">
          <a:xfrm>
            <a:off x="827088" y="5461000"/>
            <a:ext cx="33226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Srčno popuščanje NYHA III-IV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LVEF &lt; 35 %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QRS &gt; 120 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Simptomi navkljub optimalni th</a:t>
            </a:r>
          </a:p>
        </p:txBody>
      </p:sp>
      <p:sp>
        <p:nvSpPr>
          <p:cNvPr id="309346" name="Rectangle 98"/>
          <p:cNvSpPr>
            <a:spLocks noChangeArrowheads="1"/>
          </p:cNvSpPr>
          <p:nvPr/>
        </p:nvSpPr>
        <p:spPr bwMode="auto">
          <a:xfrm>
            <a:off x="5292725" y="5445125"/>
            <a:ext cx="4572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    Srčno popuščanje NYHA I-II</a:t>
            </a:r>
          </a:p>
          <a:p>
            <a:pPr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    LVEF &lt;30 %</a:t>
            </a:r>
          </a:p>
          <a:p>
            <a:pPr>
              <a:buFontTx/>
              <a:buChar char="•"/>
              <a:defRPr/>
            </a:pPr>
            <a:r>
              <a:rPr lang="sl-SI" sz="1600">
                <a:solidFill>
                  <a:schemeClr val="bg1"/>
                </a:solidFill>
              </a:rPr>
              <a:t>    QRS &gt; 130 ms</a:t>
            </a:r>
          </a:p>
        </p:txBody>
      </p:sp>
      <p:sp>
        <p:nvSpPr>
          <p:cNvPr id="309347" name="Text Box 99"/>
          <p:cNvSpPr txBox="1">
            <a:spLocks noChangeArrowheads="1"/>
          </p:cNvSpPr>
          <p:nvPr/>
        </p:nvSpPr>
        <p:spPr bwMode="auto">
          <a:xfrm>
            <a:off x="1763713" y="177323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FF00"/>
                </a:solidFill>
              </a:rPr>
              <a:t>CARE-HF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09348" name="Text Box 100"/>
          <p:cNvSpPr txBox="1">
            <a:spLocks noChangeArrowheads="1"/>
          </p:cNvSpPr>
          <p:nvPr/>
        </p:nvSpPr>
        <p:spPr bwMode="auto">
          <a:xfrm>
            <a:off x="6227763" y="1773238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FF00"/>
                </a:solidFill>
              </a:rPr>
              <a:t>MADIT-CRT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6632" name="Rectangle 101"/>
          <p:cNvSpPr>
            <a:spLocks noChangeArrowheads="1"/>
          </p:cNvSpPr>
          <p:nvPr/>
        </p:nvSpPr>
        <p:spPr bwMode="auto">
          <a:xfrm>
            <a:off x="6642100" y="6492875"/>
            <a:ext cx="2501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l-SI" sz="1200">
                <a:solidFill>
                  <a:srgbClr val="FFFFFF"/>
                </a:solidFill>
              </a:rPr>
              <a:t>Cleland JG et al. N  Engl J Med 2005</a:t>
            </a:r>
          </a:p>
          <a:p>
            <a:r>
              <a:rPr lang="en-US" sz="1200">
                <a:solidFill>
                  <a:srgbClr val="FFFFFF"/>
                </a:solidFill>
              </a:rPr>
              <a:t>Moss AJ et al.</a:t>
            </a:r>
            <a:r>
              <a:rPr lang="sl-SI" sz="1200">
                <a:solidFill>
                  <a:srgbClr val="FFFFFF"/>
                </a:solidFill>
              </a:rPr>
              <a:t> N Engl J Med 2009</a:t>
            </a:r>
          </a:p>
        </p:txBody>
      </p:sp>
    </p:spTree>
    <p:extLst>
      <p:ext uri="{BB962C8B-B14F-4D97-AF65-F5344CB8AC3E}">
        <p14:creationId xmlns:p14="http://schemas.microsoft.com/office/powerpoint/2010/main" val="7554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9450" y="1674813"/>
            <a:ext cx="7969250" cy="1474787"/>
          </a:xfrm>
        </p:spPr>
        <p:txBody>
          <a:bodyPr tIns="44450" rIns="90488" bIns="44450">
            <a:spAutoFit/>
          </a:bodyPr>
          <a:lstStyle/>
          <a:p>
            <a:pPr marL="290513" indent="-290513">
              <a:lnSpc>
                <a:spcPct val="130000"/>
              </a:lnSpc>
              <a:defRPr/>
            </a:pPr>
            <a:endParaRPr lang="sl-SI" sz="2400" dirty="0"/>
          </a:p>
          <a:p>
            <a:pPr marL="290513" indent="-290513">
              <a:lnSpc>
                <a:spcPct val="130000"/>
              </a:lnSpc>
              <a:buFontTx/>
              <a:buNone/>
              <a:defRPr/>
            </a:pPr>
            <a:endParaRPr lang="sl-SI" sz="2000" dirty="0"/>
          </a:p>
        </p:txBody>
      </p:sp>
      <p:sp>
        <p:nvSpPr>
          <p:cNvPr id="2905091" name="Rectangle 3"/>
          <p:cNvSpPr>
            <a:spLocks noChangeArrowheads="1"/>
          </p:cNvSpPr>
          <p:nvPr/>
        </p:nvSpPr>
        <p:spPr bwMode="auto">
          <a:xfrm>
            <a:off x="323850" y="755650"/>
            <a:ext cx="85994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44450" rIns="90488" bIns="44450" anchor="b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sl-SI" sz="4000" b="1" dirty="0">
                <a:solidFill>
                  <a:srgbClr val="FF0000"/>
                </a:solidFill>
              </a:rPr>
              <a:t>Presaditev krvotvornih matičnih celic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05092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70564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eaLnBrk="0" hangingPunct="0">
              <a:defRPr/>
            </a:pPr>
            <a:endParaRPr lang="sl-SI" sz="2800"/>
          </a:p>
          <a:p>
            <a:pPr lvl="1" eaLnBrk="0" hangingPunct="0">
              <a:defRPr/>
            </a:pPr>
            <a:endParaRPr lang="sl-SI" sz="24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450" y="2133600"/>
            <a:ext cx="705643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0" hangingPunct="0">
              <a:defRPr/>
            </a:pPr>
            <a:endParaRPr lang="sl-SI" sz="2800" dirty="0" smtClean="0"/>
          </a:p>
          <a:p>
            <a:pPr lvl="1" eaLnBrk="0" hangingPunct="0">
              <a:buFontTx/>
              <a:buChar char="•"/>
              <a:defRPr/>
            </a:pPr>
            <a:r>
              <a:rPr lang="sl-SI" sz="2800" dirty="0" smtClean="0">
                <a:solidFill>
                  <a:schemeClr val="bg1"/>
                </a:solidFill>
              </a:rPr>
              <a:t>   	NYHA (III-IV) kljub optimalni terapiji</a:t>
            </a:r>
          </a:p>
          <a:p>
            <a:pPr lvl="1" eaLnBrk="0" hangingPunct="0">
              <a:buFontTx/>
              <a:buChar char="•"/>
              <a:defRPr/>
            </a:pPr>
            <a:r>
              <a:rPr lang="sl-SI" sz="2800" dirty="0" smtClean="0">
                <a:solidFill>
                  <a:schemeClr val="bg1"/>
                </a:solidFill>
              </a:rPr>
              <a:t>   LVEF≤35%</a:t>
            </a:r>
          </a:p>
          <a:p>
            <a:pPr lvl="1" eaLnBrk="0" hangingPunct="0">
              <a:buFontTx/>
              <a:buChar char="•"/>
              <a:defRPr/>
            </a:pPr>
            <a:r>
              <a:rPr lang="sl-SI" sz="2800" dirty="0" smtClean="0">
                <a:solidFill>
                  <a:schemeClr val="bg1"/>
                </a:solidFill>
              </a:rPr>
              <a:t> 	Odsotnost hematoloških bolezni</a:t>
            </a:r>
          </a:p>
          <a:p>
            <a:pPr lvl="1" eaLnBrk="0" hangingPunct="0">
              <a:buFontTx/>
              <a:buChar char="•"/>
              <a:defRPr/>
            </a:pPr>
            <a:r>
              <a:rPr lang="sl-SI" sz="2800" dirty="0" smtClean="0">
                <a:solidFill>
                  <a:schemeClr val="bg1"/>
                </a:solidFill>
              </a:rPr>
              <a:t> 	Brez sladkorne bolezni</a:t>
            </a:r>
          </a:p>
          <a:p>
            <a:pPr lvl="1" eaLnBrk="0" hangingPunct="0">
              <a:buFontTx/>
              <a:buChar char="•"/>
              <a:defRPr/>
            </a:pPr>
            <a:r>
              <a:rPr lang="sl-SI" sz="2800" dirty="0" smtClean="0">
                <a:solidFill>
                  <a:schemeClr val="bg1"/>
                </a:solidFill>
              </a:rPr>
              <a:t>   Starost ≤65 let</a:t>
            </a:r>
          </a:p>
          <a:p>
            <a:pPr lvl="1" eaLnBrk="0" hangingPunct="0">
              <a:buFontTx/>
              <a:buChar char="•"/>
              <a:defRPr/>
            </a:pPr>
            <a:endParaRPr lang="sl-SI" sz="2800" dirty="0" smtClean="0">
              <a:solidFill>
                <a:schemeClr val="bg1"/>
              </a:solidFill>
            </a:endParaRPr>
          </a:p>
          <a:p>
            <a:pPr lvl="1" eaLnBrk="0" hangingPunct="0">
              <a:defRPr/>
            </a:pPr>
            <a:endParaRPr lang="sl-SI" sz="2800" dirty="0" smtClean="0"/>
          </a:p>
          <a:p>
            <a:pPr lvl="1" eaLnBrk="0" hangingPunct="0">
              <a:defRPr/>
            </a:pPr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35708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76250"/>
            <a:ext cx="9144000" cy="644525"/>
          </a:xfrm>
        </p:spPr>
        <p:txBody>
          <a:bodyPr tIns="44450" rIns="90488" bIns="44450" anchor="b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Mehanski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podporni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sistemi-HeartMate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II</a:t>
            </a:r>
          </a:p>
        </p:txBody>
      </p:sp>
      <p:pic>
        <p:nvPicPr>
          <p:cNvPr id="28674" name="Picture 3" descr="BAY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90700"/>
            <a:ext cx="35067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7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0700"/>
            <a:ext cx="3544888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3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9450" y="1674813"/>
            <a:ext cx="7969250" cy="1474787"/>
          </a:xfrm>
        </p:spPr>
        <p:txBody>
          <a:bodyPr tIns="44450" rIns="90488" bIns="44450">
            <a:spAutoFit/>
          </a:bodyPr>
          <a:lstStyle/>
          <a:p>
            <a:pPr marL="290513" indent="-290513">
              <a:lnSpc>
                <a:spcPct val="130000"/>
              </a:lnSpc>
              <a:defRPr/>
            </a:pPr>
            <a:endParaRPr lang="sl-SI" sz="2400" dirty="0"/>
          </a:p>
          <a:p>
            <a:pPr marL="290513" indent="-290513">
              <a:lnSpc>
                <a:spcPct val="130000"/>
              </a:lnSpc>
              <a:buFontTx/>
              <a:buNone/>
              <a:defRPr/>
            </a:pPr>
            <a:endParaRPr lang="sl-SI" sz="2000" dirty="0"/>
          </a:p>
        </p:txBody>
      </p:sp>
      <p:sp>
        <p:nvSpPr>
          <p:cNvPr id="2905092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70564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eaLnBrk="0" hangingPunct="0">
              <a:defRPr/>
            </a:pPr>
            <a:endParaRPr lang="sl-SI" sz="2800" dirty="0"/>
          </a:p>
          <a:p>
            <a:pPr lvl="1" eaLnBrk="0" hangingPunct="0">
              <a:defRPr/>
            </a:pPr>
            <a:endParaRPr lang="sl-SI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2507"/>
            <a:ext cx="9144000" cy="212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tIns="44450" rIns="90488" bIns="4445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Mehanski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podporni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sistemi-HeartMate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</a:p>
          <a:p>
            <a:pPr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800" dirty="0" err="1" smtClean="0">
                <a:solidFill>
                  <a:srgbClr val="FFFFFF"/>
                </a:solidFill>
              </a:rPr>
              <a:t>Relativne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kontraindikacije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3600" dirty="0"/>
          </a:p>
        </p:txBody>
      </p:sp>
      <p:sp>
        <p:nvSpPr>
          <p:cNvPr id="29700" name="Text Placeholder 9"/>
          <p:cNvSpPr txBox="1">
            <a:spLocks/>
          </p:cNvSpPr>
          <p:nvPr/>
        </p:nvSpPr>
        <p:spPr bwMode="auto">
          <a:xfrm>
            <a:off x="107950" y="228758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Starost prejemnika &gt; 65 let, razen če ni drugih dejavnikov tveganja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Kardialna kaheksija BMI≤ 21 kg/m</a:t>
            </a:r>
            <a:r>
              <a:rPr lang="es-ES_tradnl" baseline="30000">
                <a:solidFill>
                  <a:schemeClr val="bg1"/>
                </a:solidFill>
              </a:rPr>
              <a:t>2  </a:t>
            </a:r>
            <a:r>
              <a:rPr lang="es-ES_tradnl">
                <a:solidFill>
                  <a:schemeClr val="bg1"/>
                </a:solidFill>
              </a:rPr>
              <a:t>(Ž-19 kg/m</a:t>
            </a:r>
            <a:r>
              <a:rPr lang="es-ES_tradnl" baseline="30000">
                <a:solidFill>
                  <a:schemeClr val="bg1"/>
                </a:solidFill>
              </a:rPr>
              <a:t>2</a:t>
            </a:r>
            <a:r>
              <a:rPr lang="es-ES_tradnl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M</a:t>
            </a:r>
            <a:r>
              <a:rPr lang="en-US">
                <a:solidFill>
                  <a:schemeClr val="bg1"/>
                </a:solidFill>
              </a:rPr>
              <a:t>o</a:t>
            </a:r>
            <a:r>
              <a:rPr lang="es-ES_tradnl">
                <a:solidFill>
                  <a:schemeClr val="bg1"/>
                </a:solidFill>
              </a:rPr>
              <a:t>rbidna debelost BMI≥ 40 kg/m</a:t>
            </a:r>
            <a:r>
              <a:rPr lang="es-ES_tradnl" baseline="30000">
                <a:solidFill>
                  <a:schemeClr val="bg1"/>
                </a:solidFill>
              </a:rPr>
              <a:t>2 </a:t>
            </a:r>
            <a:endParaRPr lang="es-ES_tradnl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>
                <a:solidFill>
                  <a:schemeClr val="bg1"/>
                </a:solidFill>
              </a:rPr>
              <a:t>Mehanska ventilacija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tr-TR">
                <a:solidFill>
                  <a:schemeClr val="bg1"/>
                </a:solidFill>
              </a:rPr>
              <a:t>Napredovala bolezen ledvic: serumski kreatinin &gt; 350 μmol/l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tr-TR">
                <a:solidFill>
                  <a:schemeClr val="bg1"/>
                </a:solidFill>
              </a:rPr>
              <a:t>H</a:t>
            </a:r>
            <a:r>
              <a:rPr lang="en-US">
                <a:solidFill>
                  <a:schemeClr val="bg1"/>
                </a:solidFill>
              </a:rPr>
              <a:t>u</a:t>
            </a:r>
            <a:r>
              <a:rPr lang="tr-TR">
                <a:solidFill>
                  <a:schemeClr val="bg1"/>
                </a:solidFill>
              </a:rPr>
              <a:t>da mitralna stenoza ali aortna insuficienca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tr-TR">
                <a:solidFill>
                  <a:schemeClr val="bg1"/>
                </a:solidFill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28476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9450" y="1674813"/>
            <a:ext cx="7969250" cy="1474787"/>
          </a:xfrm>
        </p:spPr>
        <p:txBody>
          <a:bodyPr tIns="44450" rIns="90488" bIns="44450">
            <a:spAutoFit/>
          </a:bodyPr>
          <a:lstStyle/>
          <a:p>
            <a:pPr marL="290513" indent="-290513">
              <a:lnSpc>
                <a:spcPct val="130000"/>
              </a:lnSpc>
              <a:defRPr/>
            </a:pPr>
            <a:endParaRPr lang="sl-SI" sz="2400" dirty="0"/>
          </a:p>
          <a:p>
            <a:pPr marL="290513" indent="-290513">
              <a:lnSpc>
                <a:spcPct val="130000"/>
              </a:lnSpc>
              <a:buFontTx/>
              <a:buNone/>
              <a:defRPr/>
            </a:pPr>
            <a:endParaRPr lang="sl-SI" sz="2000" dirty="0"/>
          </a:p>
        </p:txBody>
      </p:sp>
      <p:sp>
        <p:nvSpPr>
          <p:cNvPr id="2905092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70564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eaLnBrk="0" hangingPunct="0">
              <a:defRPr/>
            </a:pPr>
            <a:endParaRPr lang="sl-SI" sz="2800" dirty="0"/>
          </a:p>
          <a:p>
            <a:pPr lvl="1" eaLnBrk="0" hangingPunct="0">
              <a:defRPr/>
            </a:pPr>
            <a:endParaRPr lang="sl-SI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2507"/>
            <a:ext cx="9144000" cy="212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tIns="44450" rIns="90488" bIns="4445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Mehanski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podporni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sistemi-HeartMate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</a:p>
          <a:p>
            <a:pPr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2800" dirty="0" err="1" smtClean="0">
                <a:solidFill>
                  <a:srgbClr val="FFFFFF"/>
                </a:solidFill>
              </a:rPr>
              <a:t>Absolutne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kontraindikacije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3600" dirty="0"/>
          </a:p>
        </p:txBody>
      </p:sp>
      <p:sp>
        <p:nvSpPr>
          <p:cNvPr id="30724" name="Text Placeholder 9"/>
          <p:cNvSpPr txBox="1">
            <a:spLocks/>
          </p:cNvSpPr>
          <p:nvPr/>
        </p:nvSpPr>
        <p:spPr bwMode="auto">
          <a:xfrm>
            <a:off x="179388" y="1844675"/>
            <a:ext cx="8785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Potencialno reverzibilni vzrok SP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Veliko operativno tveganje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N</a:t>
            </a:r>
            <a:r>
              <a:rPr lang="sl-SI">
                <a:solidFill>
                  <a:schemeClr val="bg1"/>
                </a:solidFill>
              </a:rPr>
              <a:t>edavni CVI</a:t>
            </a:r>
            <a:endParaRPr lang="es-ES_tradnl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hr-HR">
                <a:solidFill>
                  <a:schemeClr val="bg1"/>
                </a:solidFill>
              </a:rPr>
              <a:t>Nesposobnost opravljanja z LVAD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tr-TR">
                <a:solidFill>
                  <a:schemeClr val="bg1"/>
                </a:solidFill>
              </a:rPr>
              <a:t>Spremljajoče terminalne bolezni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>
                <a:solidFill>
                  <a:schemeClr val="bg1"/>
                </a:solidFill>
              </a:rPr>
              <a:t>AAA ≥ 5 cm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>
                <a:solidFill>
                  <a:schemeClr val="bg1"/>
                </a:solidFill>
              </a:rPr>
              <a:t>Aktivno vnetje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>
                <a:solidFill>
                  <a:schemeClr val="bg1"/>
                </a:solidFill>
              </a:rPr>
              <a:t>FEV</a:t>
            </a:r>
            <a:r>
              <a:rPr lang="sl-SI" baseline="-25000">
                <a:solidFill>
                  <a:schemeClr val="bg1"/>
                </a:solidFill>
              </a:rPr>
              <a:t>1</a:t>
            </a:r>
            <a:r>
              <a:rPr lang="sl-SI">
                <a:solidFill>
                  <a:schemeClr val="bg1"/>
                </a:solidFill>
              </a:rPr>
              <a:t>≤ 1 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>
                <a:solidFill>
                  <a:schemeClr val="bg1"/>
                </a:solidFill>
              </a:rPr>
              <a:t>Multiorganska odpoved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>
                <a:solidFill>
                  <a:schemeClr val="bg1"/>
                </a:solidFill>
              </a:rPr>
              <a:t>Absolutne kontraindikacija za antikoagulantno terapijo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solidFill>
                  <a:srgbClr val="FF0000"/>
                </a:solidFill>
              </a:rPr>
              <a:t>Število presaditev srca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174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16161"/>
              </p:ext>
            </p:extLst>
          </p:nvPr>
        </p:nvGraphicFramePr>
        <p:xfrm>
          <a:off x="457200" y="1601788"/>
          <a:ext cx="82296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Chart" r:id="rId3" imgW="8229600" imgH="4521200" progId="MSGraph.Chart.8">
                  <p:embed followColorScheme="full"/>
                </p:oleObj>
              </mc:Choice>
              <mc:Fallback>
                <p:oleObj name="Chart" r:id="rId3" imgW="8229600" imgH="4521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1788"/>
                        <a:ext cx="822960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4" name="AutoShape 6"/>
          <p:cNvSpPr>
            <a:spLocks noChangeArrowheads="1"/>
          </p:cNvSpPr>
          <p:nvPr/>
        </p:nvSpPr>
        <p:spPr bwMode="auto">
          <a:xfrm rot="10800000">
            <a:off x="5940425" y="2276475"/>
            <a:ext cx="2519363" cy="792163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932363" y="17002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FF00"/>
                </a:solidFill>
              </a:rPr>
              <a:t>POMANJKANJE DAROVALCEV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Kontraindikacije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presaditev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srca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107950" y="1600200"/>
            <a:ext cx="8928100" cy="4525963"/>
          </a:xfrm>
        </p:spPr>
        <p:txBody>
          <a:bodyPr/>
          <a:lstStyle/>
          <a:p>
            <a:pPr>
              <a:defRPr/>
            </a:pPr>
            <a:r>
              <a:rPr lang="es-ES_tradnl" sz="2400" dirty="0" err="1">
                <a:solidFill>
                  <a:schemeClr val="bg1"/>
                </a:solidFill>
              </a:rPr>
              <a:t>Starost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prejemnika</a:t>
            </a:r>
            <a:r>
              <a:rPr lang="es-ES_tradnl" sz="2400" dirty="0">
                <a:solidFill>
                  <a:schemeClr val="bg1"/>
                </a:solidFill>
              </a:rPr>
              <a:t> &gt; 70 </a:t>
            </a:r>
            <a:r>
              <a:rPr lang="es-ES_tradnl" sz="2400" dirty="0" err="1" smtClean="0">
                <a:solidFill>
                  <a:schemeClr val="bg1"/>
                </a:solidFill>
              </a:rPr>
              <a:t>let</a:t>
            </a:r>
            <a:endParaRPr lang="es-ES_tradnl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Ireverzibilna </a:t>
            </a:r>
            <a:r>
              <a:rPr lang="hr-HR" sz="2400" dirty="0">
                <a:solidFill>
                  <a:schemeClr val="bg1"/>
                </a:solidFill>
              </a:rPr>
              <a:t>pljučna </a:t>
            </a:r>
            <a:r>
              <a:rPr lang="hr-HR" sz="2400" dirty="0" smtClean="0">
                <a:solidFill>
                  <a:schemeClr val="bg1"/>
                </a:solidFill>
              </a:rPr>
              <a:t>hipertenzija (≥5 Wood) </a:t>
            </a:r>
            <a:endParaRPr lang="hr-H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tr-TR" sz="2400" dirty="0" err="1" smtClean="0">
                <a:solidFill>
                  <a:schemeClr val="bg1"/>
                </a:solidFill>
              </a:rPr>
              <a:t>Napredovala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bolezen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ledvic</a:t>
            </a:r>
            <a:r>
              <a:rPr lang="tr-TR" sz="2400" dirty="0">
                <a:solidFill>
                  <a:schemeClr val="bg1"/>
                </a:solidFill>
              </a:rPr>
              <a:t>: </a:t>
            </a:r>
            <a:r>
              <a:rPr lang="tr-TR" sz="2400" dirty="0" err="1">
                <a:solidFill>
                  <a:schemeClr val="bg1"/>
                </a:solidFill>
              </a:rPr>
              <a:t>serumski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kreatinin</a:t>
            </a:r>
            <a:r>
              <a:rPr lang="tr-TR" sz="2400" dirty="0">
                <a:solidFill>
                  <a:schemeClr val="bg1"/>
                </a:solidFill>
              </a:rPr>
              <a:t> &gt; 350 </a:t>
            </a:r>
            <a:r>
              <a:rPr lang="tr-TR" sz="2400" dirty="0" err="1">
                <a:solidFill>
                  <a:schemeClr val="bg1"/>
                </a:solidFill>
              </a:rPr>
              <a:t>μmol</a:t>
            </a:r>
            <a:r>
              <a:rPr lang="tr-TR" sz="2400" dirty="0">
                <a:solidFill>
                  <a:schemeClr val="bg1"/>
                </a:solidFill>
              </a:rPr>
              <a:t>/</a:t>
            </a:r>
            <a:r>
              <a:rPr lang="tr-TR" sz="2400" dirty="0" smtClean="0">
                <a:solidFill>
                  <a:schemeClr val="bg1"/>
                </a:solidFill>
              </a:rPr>
              <a:t>l</a:t>
            </a:r>
          </a:p>
          <a:p>
            <a:pPr>
              <a:defRPr/>
            </a:pPr>
            <a:r>
              <a:rPr lang="tr-TR" sz="2400" dirty="0" err="1" smtClean="0">
                <a:solidFill>
                  <a:schemeClr val="bg1"/>
                </a:solidFill>
              </a:rPr>
              <a:t>Napredovala</a:t>
            </a:r>
            <a:r>
              <a:rPr lang="tr-TR" sz="2400" dirty="0" smtClean="0">
                <a:solidFill>
                  <a:schemeClr val="bg1"/>
                </a:solidFill>
              </a:rPr>
              <a:t> KOPB</a:t>
            </a:r>
            <a:endParaRPr lang="tr-T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Napredovala </a:t>
            </a:r>
            <a:r>
              <a:rPr lang="hr-HR" sz="2400" dirty="0">
                <a:solidFill>
                  <a:schemeClr val="bg1"/>
                </a:solidFill>
              </a:rPr>
              <a:t>bolezen jeter : serumski bilirubin &gt; 50 μmol/l</a:t>
            </a:r>
          </a:p>
          <a:p>
            <a:pPr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Aktivno </a:t>
            </a:r>
            <a:r>
              <a:rPr lang="hr-HR" sz="2400" dirty="0">
                <a:solidFill>
                  <a:schemeClr val="bg1"/>
                </a:solidFill>
              </a:rPr>
              <a:t>maligno obolenje </a:t>
            </a:r>
            <a:endParaRPr lang="hr-HR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Sladkorna </a:t>
            </a:r>
            <a:r>
              <a:rPr lang="hr-HR" sz="2400" dirty="0">
                <a:solidFill>
                  <a:schemeClr val="bg1"/>
                </a:solidFill>
              </a:rPr>
              <a:t>bolezen s poznimi zapleti (nefropatija, nevropatija, retinopatija)</a:t>
            </a:r>
          </a:p>
          <a:p>
            <a:pPr>
              <a:defRPr/>
            </a:pPr>
            <a:r>
              <a:rPr lang="hr-HR" sz="2400" dirty="0" smtClean="0">
                <a:solidFill>
                  <a:schemeClr val="bg1"/>
                </a:solidFill>
              </a:rPr>
              <a:t>Aktivno </a:t>
            </a:r>
            <a:r>
              <a:rPr lang="hr-HR" sz="2400" dirty="0">
                <a:solidFill>
                  <a:schemeClr val="bg1"/>
                </a:solidFill>
              </a:rPr>
              <a:t>psihiatrično obolenje ali </a:t>
            </a:r>
            <a:r>
              <a:rPr lang="hr-HR" sz="2400" dirty="0">
                <a:solidFill>
                  <a:srgbClr val="FFFFFF"/>
                </a:solidFill>
              </a:rPr>
              <a:t>psihosocialne kontraindikacije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9666"/>
      </p:ext>
    </p:extLst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Anamneza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04813" y="1390650"/>
            <a:ext cx="8407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50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letni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bolnik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prvi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miokardni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infarkt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2004-PCI RCA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2007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PCI LAD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zaradi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NAP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2008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sprejet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zaradi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prve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epizode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SP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Terapija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bisoprolol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 10 mg, perindopril 8 mg,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spirinolakton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25 mg, ASA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100 mg, </a:t>
            </a:r>
            <a:r>
              <a:rPr lang="en-US" dirty="0" err="1">
                <a:solidFill>
                  <a:schemeClr val="bg1"/>
                </a:solidFill>
                <a:latin typeface="Calibri" charset="0"/>
              </a:rPr>
              <a:t>klopidogrel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75 mg, atorvastatin 40 mg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in 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inzulin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Status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TextBox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670800" cy="1150938"/>
          </a:xfrm>
        </p:spPr>
        <p:txBody>
          <a:bodyPr wrap="none" lIns="0" tIns="0" rIns="0" rtlCol="0">
            <a:spAutoFit/>
          </a:bodyPr>
          <a:lstStyle/>
          <a:p>
            <a:pPr marL="0" indent="0">
              <a:lnSpc>
                <a:spcPts val="2200"/>
              </a:lnSpc>
              <a:buFont typeface="Arial" charset="0"/>
              <a:buNone/>
              <a:defRPr/>
            </a:pP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Vitalni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znaki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RR 100/72; P 66; sat O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94%; BMI 26</a:t>
            </a:r>
          </a:p>
          <a:p>
            <a:pPr>
              <a:lnSpc>
                <a:spcPts val="1000"/>
              </a:lnSpc>
              <a:defRPr/>
            </a:pPr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  <a:defRPr/>
            </a:pPr>
            <a:endParaRPr lang="en-US" altLang="zh-CN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200"/>
              </a:lnSpc>
              <a:buFont typeface="Arial" charset="0"/>
              <a:buNone/>
              <a:defRPr/>
            </a:pP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Pljuča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Plevralni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izliv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obojestransko</a:t>
            </a:r>
            <a:endParaRPr lang="en-US" altLang="zh-CN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477838" y="3024188"/>
            <a:ext cx="783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Srce: redni riten, normokarden, šum mitralne insuficience, </a:t>
            </a:r>
          </a:p>
          <a:p>
            <a:pPr eaLnBrk="1" hangingPunct="1">
              <a:lnSpc>
                <a:spcPts val="2200"/>
              </a:lnSpc>
            </a:pPr>
            <a:endParaRPr lang="en-US" altLang="zh-CN" sz="2800" b="1">
              <a:solidFill>
                <a:schemeClr val="bg1"/>
              </a:solidFill>
            </a:endParaRPr>
          </a:p>
          <a:p>
            <a:pPr eaLnBrk="1" hangingPunct="1">
              <a:lnSpc>
                <a:spcPts val="22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Trebuh:  mehak, jetra 7 cm pod DRL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530225" y="4656138"/>
            <a:ext cx="37385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zh-CN" sz="28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Okončine:  obsežni edemi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581025" y="5314950"/>
            <a:ext cx="67833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n-US" altLang="zh-CN" sz="28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6MWT: 290 meterov</a:t>
            </a:r>
          </a:p>
        </p:txBody>
      </p:sp>
    </p:spTree>
    <p:extLst>
      <p:ext uri="{BB962C8B-B14F-4D97-AF65-F5344CB8AC3E}">
        <p14:creationId xmlns:p14="http://schemas.microsoft.com/office/powerpoint/2010/main" val="22778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Smernice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6"/>
            <a:ext cx="7076182" cy="5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8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UZ 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srca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hemodinamske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meritve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1849438"/>
            <a:ext cx="8027988" cy="212248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algn="ctr">
              <a:lnSpc>
                <a:spcPts val="1800"/>
              </a:lnSpc>
              <a:tabLst>
                <a:tab pos="342900" algn="l"/>
              </a:tabLst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Echocardiogram</a:t>
            </a:r>
          </a:p>
          <a:p>
            <a:pPr>
              <a:lnSpc>
                <a:spcPts val="1800"/>
              </a:lnSpc>
              <a:tabLst>
                <a:tab pos="342900" algn="l"/>
              </a:tabLst>
              <a:defRPr/>
            </a:pPr>
            <a:endParaRPr lang="en-US" altLang="zh-C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  <a:tabLst>
                <a:tab pos="342900" algn="l"/>
              </a:tabLst>
              <a:defRPr/>
            </a:pP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Močno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povečan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levi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prekat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(LVEDD 7,3 cm, LVEF23%, </a:t>
            </a:r>
          </a:p>
          <a:p>
            <a:pPr algn="ctr">
              <a:lnSpc>
                <a:spcPts val="1800"/>
              </a:lnSpc>
              <a:tabLst>
                <a:tab pos="342900" algn="l"/>
              </a:tabLst>
              <a:defRPr/>
            </a:pP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LVOT VTI 10 cm; </a:t>
            </a: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masivna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mitralna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altLang="zh-CN" sz="1998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trikuspidalna</a:t>
            </a:r>
            <a:r>
              <a:rPr lang="en-US" altLang="zh-CN" sz="1998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8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regurgitacija</a:t>
            </a:r>
            <a:r>
              <a:rPr lang="en-US" altLang="zh-CN" sz="1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199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tabLst>
                <a:tab pos="342900" algn="l"/>
              </a:tabLst>
              <a:defRPr/>
            </a:pPr>
            <a:endParaRPr lang="en-US" altLang="zh-CN" sz="199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tabLst>
                <a:tab pos="342900" algn="l"/>
              </a:tabLst>
              <a:defRPr/>
            </a:pPr>
            <a:endParaRPr lang="en-US" altLang="zh-CN" sz="1998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defRPr/>
            </a:pPr>
            <a:endParaRPr lang="en-US" altLang="zh-CN" dirty="0">
              <a:solidFill>
                <a:srgbClr val="FFFFFF"/>
              </a:solidFill>
            </a:endParaRPr>
          </a:p>
          <a:p>
            <a:pPr>
              <a:lnSpc>
                <a:spcPts val="1000"/>
              </a:lnSpc>
              <a:defRPr/>
            </a:pPr>
            <a:endParaRPr lang="en-US" altLang="zh-CN" dirty="0">
              <a:solidFill>
                <a:srgbClr val="FFFFFF"/>
              </a:solidFill>
            </a:endParaRPr>
          </a:p>
          <a:p>
            <a:pPr>
              <a:lnSpc>
                <a:spcPts val="1000"/>
              </a:lnSpc>
              <a:defRPr/>
            </a:pPr>
            <a:endParaRPr lang="en-US" altLang="zh-CN" dirty="0">
              <a:solidFill>
                <a:srgbClr val="FFFFFF"/>
              </a:solidFill>
            </a:endParaRPr>
          </a:p>
          <a:p>
            <a:pPr algn="ctr">
              <a:lnSpc>
                <a:spcPts val="2300"/>
              </a:lnSpc>
              <a:tabLst>
                <a:tab pos="342900" algn="l"/>
              </a:tabLst>
              <a:defRPr/>
            </a:pPr>
            <a:r>
              <a:rPr lang="en-US" altLang="zh-CN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Desnostranska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srčna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kateterizacija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01638" y="4438650"/>
            <a:ext cx="8461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</a:rPr>
              <a:t>PAsist 72mmHg; PAdia 33 mmHg; PAsrednji 46 mmHg; PCWP 27mmHg</a:t>
            </a:r>
          </a:p>
          <a:p>
            <a:pPr eaLnBrk="1" hangingPunct="1"/>
            <a:endParaRPr lang="en-US" sz="2000">
              <a:solidFill>
                <a:srgbClr val="FFFFFF"/>
              </a:solidFill>
            </a:endParaRP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Transpulmunarni gradient 19 mmHg; CO 3,1 l/min; CI 1,65 l/min/</a:t>
            </a:r>
            <a:r>
              <a:rPr lang="en-US" sz="2000">
                <a:solidFill>
                  <a:schemeClr val="bg1"/>
                </a:solidFill>
              </a:rPr>
              <a:t>m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</a:p>
          <a:p>
            <a:pPr eaLnBrk="1" hangingPunct="1"/>
            <a:endParaRPr lang="en-US" sz="200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2000">
                <a:solidFill>
                  <a:srgbClr val="FFFFFF"/>
                </a:solidFill>
              </a:rPr>
              <a:t>PVR 6,1 Wood</a:t>
            </a:r>
          </a:p>
        </p:txBody>
      </p:sp>
    </p:spTree>
    <p:extLst>
      <p:ext uri="{BB962C8B-B14F-4D97-AF65-F5344CB8AC3E}">
        <p14:creationId xmlns:p14="http://schemas.microsoft.com/office/powerpoint/2010/main" val="13713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  <p:pic>
        <p:nvPicPr>
          <p:cNvPr id="21506" name="m18.wmv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3346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Sildanefil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04813" y="1390650"/>
            <a:ext cx="84074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00"/>
                </a:solidFill>
                <a:latin typeface="Calibri" charset="0"/>
              </a:rPr>
              <a:t>Stanje</a:t>
            </a:r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 le </a:t>
            </a:r>
            <a:r>
              <a:rPr lang="en-US" dirty="0" err="1" smtClean="0">
                <a:solidFill>
                  <a:srgbClr val="FFFF00"/>
                </a:solidFill>
                <a:latin typeface="Calibri" charset="0"/>
              </a:rPr>
              <a:t>malenkostno</a:t>
            </a:r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charset="0"/>
              </a:rPr>
              <a:t>boljše</a:t>
            </a:r>
            <a:endParaRPr lang="en-US" dirty="0" smtClean="0">
              <a:solidFill>
                <a:srgbClr val="FFFF00"/>
              </a:solidFill>
              <a:latin typeface="Calibri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</a:endParaRPr>
          </a:p>
          <a:p>
            <a:pPr eaLnBrk="1" hangingPunct="1">
              <a:defRPr/>
            </a:pPr>
            <a:endParaRPr lang="en-US" dirty="0" smtClean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zh-CN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2300"/>
              </a:lnSpc>
              <a:buFontTx/>
              <a:buNone/>
              <a:tabLst>
                <a:tab pos="342900" algn="l"/>
              </a:tabLst>
              <a:defRPr/>
            </a:pPr>
            <a:r>
              <a:rPr lang="en-US" altLang="zh-CN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Desnostranska</a:t>
            </a:r>
            <a:r>
              <a:rPr lang="en-US" altLang="zh-C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srčna</a:t>
            </a:r>
            <a:r>
              <a:rPr lang="en-US" altLang="zh-CN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kateterizacija</a:t>
            </a:r>
            <a:endParaRPr lang="en-US" altLang="zh-CN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latin typeface="Calibri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401638" y="4438650"/>
            <a:ext cx="8461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</a:rPr>
              <a:t>PAsist 63mmHg; PAdia 27 mmHg; PAsrednji 34 mmHg; PCWP 19mmHg</a:t>
            </a:r>
          </a:p>
          <a:p>
            <a:pPr eaLnBrk="1" hangingPunct="1"/>
            <a:endParaRPr lang="en-US" sz="2000">
              <a:solidFill>
                <a:srgbClr val="FFFFFF"/>
              </a:solidFill>
            </a:endParaRP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Transpulmuni gradient 15 mmHg; CO 3,3 l/min; CI 1,78 l/min/</a:t>
            </a:r>
            <a:r>
              <a:rPr lang="en-US" sz="2000">
                <a:solidFill>
                  <a:schemeClr val="bg1"/>
                </a:solidFill>
              </a:rPr>
              <a:t>m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</a:p>
          <a:p>
            <a:pPr eaLnBrk="1" hangingPunct="1"/>
            <a:endParaRPr lang="en-US" sz="200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2000">
                <a:solidFill>
                  <a:srgbClr val="FFFFFF"/>
                </a:solidFill>
              </a:rPr>
              <a:t>PVR 4,5 Wood</a:t>
            </a:r>
          </a:p>
        </p:txBody>
      </p:sp>
    </p:spTree>
    <p:extLst>
      <p:ext uri="{BB962C8B-B14F-4D97-AF65-F5344CB8AC3E}">
        <p14:creationId xmlns:p14="http://schemas.microsoft.com/office/powerpoint/2010/main" val="1752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6 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mesecev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po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libri" charset="0"/>
              </a:rPr>
              <a:t>implantaciji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VAD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401638" y="4438650"/>
            <a:ext cx="8461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PAsist 39mmHg; PAdia 20 mmHg; PAsrednji 27 mmHg; PCWP 12mmHg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Transpulmunarni gradient 15 mmHg; CO 5,7 l/min; CI 3,1 l/min/m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>
                <a:solidFill>
                  <a:schemeClr val="bg1"/>
                </a:solidFill>
              </a:rPr>
              <a:t>PVR 2,6 Wood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071688" y="3390900"/>
            <a:ext cx="5213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300"/>
              </a:lnSpc>
              <a:tabLst>
                <a:tab pos="342900" algn="l"/>
              </a:tabLst>
            </a:pPr>
            <a:r>
              <a:rPr lang="en-US" altLang="zh-CN" sz="28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Desnostranska srčna kateterizacija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68350" y="1560513"/>
            <a:ext cx="8124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32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6MWT: 475 meterov</a:t>
            </a:r>
          </a:p>
        </p:txBody>
      </p:sp>
    </p:spTree>
    <p:extLst>
      <p:ext uri="{BB962C8B-B14F-4D97-AF65-F5344CB8AC3E}">
        <p14:creationId xmlns:p14="http://schemas.microsoft.com/office/powerpoint/2010/main" val="15614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-Turn Arrow 10"/>
          <p:cNvSpPr/>
          <p:nvPr/>
        </p:nvSpPr>
        <p:spPr>
          <a:xfrm rot="10800000">
            <a:off x="2484438" y="4581525"/>
            <a:ext cx="3240087" cy="287338"/>
          </a:xfrm>
          <a:prstGeom prst="uturnArrow">
            <a:avLst/>
          </a:prstGeom>
          <a:pattFill prst="dashDnDiag">
            <a:fgClr>
              <a:srgbClr val="FFFF00"/>
            </a:fgClr>
            <a:bgClr>
              <a:prstClr val="white"/>
            </a:bgClr>
          </a:pattFill>
          <a:ln w="3175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2700338" y="1125538"/>
            <a:ext cx="3455987" cy="1439862"/>
          </a:xfrm>
          <a:prstGeom prst="utur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11638" y="1773238"/>
            <a:ext cx="3529012" cy="2951162"/>
            <a:chOff x="4211960" y="1772816"/>
            <a:chExt cx="3528392" cy="2952328"/>
          </a:xfrm>
        </p:grpSpPr>
        <p:sp>
          <p:nvSpPr>
            <p:cNvPr id="7" name="Oval 6"/>
            <p:cNvSpPr/>
            <p:nvPr/>
          </p:nvSpPr>
          <p:spPr>
            <a:xfrm>
              <a:off x="4211960" y="1772816"/>
              <a:ext cx="3528392" cy="2952328"/>
            </a:xfrm>
            <a:prstGeom prst="ellipse">
              <a:avLst/>
            </a:prstGeom>
            <a:noFill/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8" name="TextBox 4"/>
            <p:cNvSpPr txBox="1">
              <a:spLocks noChangeArrowheads="1"/>
            </p:cNvSpPr>
            <p:nvPr/>
          </p:nvSpPr>
          <p:spPr bwMode="auto">
            <a:xfrm>
              <a:off x="4427984" y="2708920"/>
              <a:ext cx="273630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Terminalno</a:t>
              </a:r>
            </a:p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 SP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00113" y="1773238"/>
            <a:ext cx="3527425" cy="2951162"/>
            <a:chOff x="899592" y="1772816"/>
            <a:chExt cx="3528392" cy="2952328"/>
          </a:xfrm>
        </p:grpSpPr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1043608" y="2708920"/>
              <a:ext cx="273630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</a:rPr>
                <a:t>Napredovalo SP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99592" y="1772816"/>
              <a:ext cx="3528392" cy="2952328"/>
            </a:xfrm>
            <a:prstGeom prst="ellipse">
              <a:avLst/>
            </a:prstGeom>
            <a:noFill/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8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err="1" smtClean="0">
                <a:solidFill>
                  <a:srgbClr val="FF0000"/>
                </a:solidFill>
              </a:rPr>
              <a:t>Zaključek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000" dirty="0" err="1" smtClean="0">
                <a:solidFill>
                  <a:srgbClr val="FFFFFF"/>
                </a:solidFill>
              </a:rPr>
              <a:t>Velikokrat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spremljajoče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bolezni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določajo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kaj</a:t>
            </a:r>
            <a:r>
              <a:rPr lang="en-US" sz="4000" dirty="0" smtClean="0">
                <a:solidFill>
                  <a:srgbClr val="FFFFFF"/>
                </a:solidFill>
              </a:rPr>
              <a:t> je </a:t>
            </a:r>
            <a:r>
              <a:rPr lang="en-US" sz="4000" dirty="0" err="1" smtClean="0">
                <a:solidFill>
                  <a:srgbClr val="FFFFFF"/>
                </a:solidFill>
              </a:rPr>
              <a:t>napredovalo</a:t>
            </a:r>
            <a:r>
              <a:rPr lang="en-US" sz="4000" dirty="0" smtClean="0">
                <a:solidFill>
                  <a:srgbClr val="FFFFFF"/>
                </a:solidFill>
              </a:rPr>
              <a:t>  in </a:t>
            </a:r>
            <a:r>
              <a:rPr lang="en-US" sz="4000" dirty="0" err="1" smtClean="0">
                <a:solidFill>
                  <a:srgbClr val="FFFFFF"/>
                </a:solidFill>
              </a:rPr>
              <a:t>kaj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terminalno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srčno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popuščanje</a:t>
            </a:r>
            <a:r>
              <a:rPr lang="en-US" sz="4000" dirty="0" smtClean="0">
                <a:solidFill>
                  <a:srgbClr val="FFFFFF"/>
                </a:solidFill>
              </a:rPr>
              <a:t>, in to </a:t>
            </a:r>
            <a:r>
              <a:rPr lang="en-US" sz="4000" dirty="0" err="1" smtClean="0">
                <a:solidFill>
                  <a:srgbClr val="FFFFFF"/>
                </a:solidFill>
              </a:rPr>
              <a:t>ni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odvisno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zgolj</a:t>
            </a:r>
            <a:r>
              <a:rPr lang="en-US" sz="4000" dirty="0" smtClean="0">
                <a:solidFill>
                  <a:srgbClr val="FFFFFF"/>
                </a:solidFill>
              </a:rPr>
              <a:t> od </a:t>
            </a:r>
            <a:r>
              <a:rPr lang="en-US" sz="4000" dirty="0" err="1" smtClean="0">
                <a:solidFill>
                  <a:srgbClr val="FFFFFF"/>
                </a:solidFill>
              </a:rPr>
              <a:t>funkcije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miokarda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20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Smernice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4784"/>
            <a:ext cx="66421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Smernice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112000" cy="5016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75656" y="4437112"/>
            <a:ext cx="6552728" cy="6480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75656" y="5229200"/>
            <a:ext cx="6552728" cy="6480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78138" y="760413"/>
            <a:ext cx="3090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00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13"/>
              </a:lnSpc>
            </a:pPr>
            <a:r>
              <a:rPr lang="en-US" altLang="zh-CN" sz="35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Gaps</a:t>
            </a:r>
            <a:r>
              <a:rPr lang="en-US" altLang="zh-CN" sz="3500">
                <a:latin typeface="Times New Roman" charset="0"/>
                <a:cs typeface="Times New Roman" charset="0"/>
              </a:rPr>
              <a:t> </a:t>
            </a:r>
            <a:r>
              <a:rPr lang="en-US" altLang="zh-CN" sz="35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in</a:t>
            </a:r>
            <a:r>
              <a:rPr lang="en-US" altLang="zh-CN" sz="3500">
                <a:latin typeface="Times New Roman" charset="0"/>
                <a:cs typeface="Times New Roman" charset="0"/>
              </a:rPr>
              <a:t> </a:t>
            </a:r>
            <a:r>
              <a:rPr lang="en-US" altLang="zh-CN" sz="35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evidence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547664" y="908720"/>
            <a:ext cx="0" cy="4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00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325"/>
              </a:lnSpc>
            </a:pPr>
            <a:endParaRPr lang="en-US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422400" y="1889125"/>
            <a:ext cx="5669880" cy="217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400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3325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Clinicians</a:t>
            </a:r>
            <a:r>
              <a:rPr lang="en-US" altLang="zh-CN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responsible</a:t>
            </a:r>
            <a:r>
              <a:rPr lang="en-US" altLang="zh-CN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for</a:t>
            </a:r>
            <a:r>
              <a:rPr lang="en-US" altLang="zh-CN" sz="2800" dirty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managing</a:t>
            </a:r>
          </a:p>
          <a:p>
            <a:pPr algn="just" eaLnBrk="1" hangingPunct="1">
              <a:lnSpc>
                <a:spcPts val="3325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patients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with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HF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must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frequently</a:t>
            </a:r>
          </a:p>
          <a:p>
            <a:pPr algn="just" eaLnBrk="1" hangingPunct="1">
              <a:lnSpc>
                <a:spcPts val="3325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make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treatment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decisions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without</a:t>
            </a:r>
          </a:p>
          <a:p>
            <a:pPr algn="just" eaLnBrk="1" hangingPunct="1">
              <a:lnSpc>
                <a:spcPts val="3325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adequate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evidence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or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consensus</a:t>
            </a:r>
          </a:p>
          <a:p>
            <a:pPr algn="just" eaLnBrk="1" hangingPunct="1">
              <a:lnSpc>
                <a:spcPts val="3325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expert</a:t>
            </a:r>
            <a:r>
              <a:rPr lang="en-US" altLang="zh-CN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opinion. </a:t>
            </a:r>
            <a:endParaRPr lang="en-US" altLang="zh-CN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3225800" y="5921375"/>
            <a:ext cx="28876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00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63"/>
              </a:lnSpc>
            </a:pP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ESC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Guidelines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for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the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Diagnosis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and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801938" y="6151563"/>
            <a:ext cx="358616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00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663"/>
              </a:lnSpc>
            </a:pP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Treatment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of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Acute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and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Chronic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Heart</a:t>
            </a:r>
            <a:r>
              <a:rPr lang="en-US" altLang="zh-CN" sz="1400">
                <a:latin typeface="Times New Roman" charset="0"/>
                <a:cs typeface="Times New Roman" charset="0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6113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 smtClean="0">
              <a:cs typeface="+mn-cs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05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6156325" y="2852738"/>
            <a:ext cx="2447925" cy="108108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727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cs typeface="+mj-cs"/>
              </a:rPr>
              <a:t>Zdravljenje srčnega popuščanja</a:t>
            </a:r>
            <a:br>
              <a:rPr lang="sl-SI" sz="4800" b="1" dirty="0" smtClean="0">
                <a:solidFill>
                  <a:srgbClr val="FF0000"/>
                </a:solidFill>
                <a:cs typeface="+mj-cs"/>
              </a:rPr>
            </a:br>
            <a:endParaRPr lang="sl-SI" sz="4800" b="1" dirty="0" smtClean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00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cs typeface="+mj-cs"/>
              </a:rPr>
              <a:t>Srčno popuščanje: Prognoza</a:t>
            </a:r>
            <a:endParaRPr lang="en-US" sz="4800" b="1" dirty="0" smtClean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2150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598507"/>
              </p:ext>
            </p:extLst>
          </p:nvPr>
        </p:nvGraphicFramePr>
        <p:xfrm>
          <a:off x="457200" y="1601788"/>
          <a:ext cx="82296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art" r:id="rId3" imgW="8229600" imgH="4521200" progId="MSGraph.Chart.8">
                  <p:embed followColorScheme="full"/>
                </p:oleObj>
              </mc:Choice>
              <mc:Fallback>
                <p:oleObj name="Chart" r:id="rId3" imgW="8229600" imgH="4521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1788"/>
                        <a:ext cx="822960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403350" y="1916113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sl-SI" b="1">
                <a:solidFill>
                  <a:srgbClr val="FFFF00"/>
                </a:solidFill>
                <a:cs typeface="+mn-cs"/>
              </a:rPr>
              <a:t>Enoletna umrljivost neselekcioniranih bolnikov s kroničnim srčnim popuščanjem</a:t>
            </a:r>
          </a:p>
          <a:p>
            <a:pPr>
              <a:defRPr/>
            </a:pPr>
            <a:r>
              <a:rPr lang="sl-SI" b="1">
                <a:solidFill>
                  <a:srgbClr val="FFFF00"/>
                </a:solidFill>
                <a:cs typeface="+mn-cs"/>
              </a:rPr>
              <a:t>(agregarni podatki </a:t>
            </a:r>
            <a:r>
              <a:rPr lang="en-US" b="1">
                <a:solidFill>
                  <a:srgbClr val="FFFF00"/>
                </a:solidFill>
                <a:cs typeface="+mn-cs"/>
              </a:rPr>
              <a:t>SUPPORT, Framingham, IMPROVEMENT</a:t>
            </a:r>
            <a:r>
              <a:rPr lang="sl-SI" b="1">
                <a:solidFill>
                  <a:srgbClr val="FFFF00"/>
                </a:solidFill>
                <a:cs typeface="+mn-cs"/>
              </a:rPr>
              <a:t> 1989-2003)</a:t>
            </a:r>
            <a:r>
              <a:rPr lang="en-US">
                <a:solidFill>
                  <a:srgbClr val="FFFF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60" name="Oval 32"/>
          <p:cNvSpPr>
            <a:spLocks noChangeArrowheads="1"/>
          </p:cNvSpPr>
          <p:nvPr/>
        </p:nvSpPr>
        <p:spPr bwMode="auto">
          <a:xfrm>
            <a:off x="-23813" y="1844675"/>
            <a:ext cx="2449513" cy="2808288"/>
          </a:xfrm>
          <a:prstGeom prst="ellipse">
            <a:avLst/>
          </a:prstGeom>
          <a:solidFill>
            <a:srgbClr val="00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60" y="2564904"/>
            <a:ext cx="1656184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spc="50" dirty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sl-SI" sz="3600" b="1" dirty="0" smtClean="0">
                <a:solidFill>
                  <a:srgbClr val="FF0000"/>
                </a:solidFill>
                <a:cs typeface="+mj-cs"/>
              </a:rPr>
              <a:t>Patofiziologija in zdravljenje srčnega popuščanja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835150" y="1989138"/>
            <a:ext cx="237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b="1">
                <a:solidFill>
                  <a:schemeClr val="bg1"/>
                </a:solidFill>
                <a:cs typeface="+mn-cs"/>
              </a:rPr>
              <a:t>DISFUNKCIJA LEVEGA PREKATA</a:t>
            </a: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994150" y="321310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b="1">
                <a:solidFill>
                  <a:schemeClr val="bg1"/>
                </a:solidFill>
                <a:cs typeface="+mn-cs"/>
              </a:rPr>
              <a:t>HEMODINAMSKE SPREMEMBE</a:t>
            </a: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403350" y="4659313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b="1">
                <a:solidFill>
                  <a:schemeClr val="bg1"/>
                </a:solidFill>
                <a:cs typeface="+mn-cs"/>
              </a:rPr>
              <a:t>NEVROHORMONSKE SPREMEMBE</a:t>
            </a:r>
            <a:endParaRPr lang="en-US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99335" name="Arc 7"/>
          <p:cNvSpPr>
            <a:spLocks/>
          </p:cNvSpPr>
          <p:nvPr/>
        </p:nvSpPr>
        <p:spPr bwMode="auto">
          <a:xfrm>
            <a:off x="3876675" y="2390775"/>
            <a:ext cx="1174750" cy="1509713"/>
          </a:xfrm>
          <a:custGeom>
            <a:avLst/>
            <a:gdLst>
              <a:gd name="G0" fmla="+- 0 0 0"/>
              <a:gd name="G1" fmla="+- 21060 0 0"/>
              <a:gd name="G2" fmla="+- 21600 0 0"/>
              <a:gd name="T0" fmla="*/ 4799 w 18216"/>
              <a:gd name="T1" fmla="*/ 0 h 21060"/>
              <a:gd name="T2" fmla="*/ 18216 w 18216"/>
              <a:gd name="T3" fmla="*/ 9453 h 21060"/>
              <a:gd name="T4" fmla="*/ 0 w 18216"/>
              <a:gd name="T5" fmla="*/ 21060 h 2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16" h="21060" fill="none" extrusionOk="0">
                <a:moveTo>
                  <a:pt x="4799" y="-1"/>
                </a:moveTo>
                <a:cubicBezTo>
                  <a:pt x="10341" y="1262"/>
                  <a:pt x="15161" y="4659"/>
                  <a:pt x="18216" y="9452"/>
                </a:cubicBezTo>
              </a:path>
              <a:path w="18216" h="21060" stroke="0" extrusionOk="0">
                <a:moveTo>
                  <a:pt x="4799" y="-1"/>
                </a:moveTo>
                <a:cubicBezTo>
                  <a:pt x="10341" y="1262"/>
                  <a:pt x="15161" y="4659"/>
                  <a:pt x="18216" y="9452"/>
                </a:cubicBezTo>
                <a:lnTo>
                  <a:pt x="0" y="2106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36" name="Arc 8"/>
          <p:cNvSpPr>
            <a:spLocks/>
          </p:cNvSpPr>
          <p:nvPr/>
        </p:nvSpPr>
        <p:spPr bwMode="auto">
          <a:xfrm>
            <a:off x="3467100" y="3898900"/>
            <a:ext cx="1803400" cy="1547813"/>
          </a:xfrm>
          <a:custGeom>
            <a:avLst/>
            <a:gdLst>
              <a:gd name="G0" fmla="+- 6422 0 0"/>
              <a:gd name="G1" fmla="+- 0 0 0"/>
              <a:gd name="G2" fmla="+- 21600 0 0"/>
              <a:gd name="T0" fmla="*/ 27957 w 27957"/>
              <a:gd name="T1" fmla="*/ 1672 h 21600"/>
              <a:gd name="T2" fmla="*/ 0 w 27957"/>
              <a:gd name="T3" fmla="*/ 20623 h 21600"/>
              <a:gd name="T4" fmla="*/ 6422 w 2795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957" h="21600" fill="none" extrusionOk="0">
                <a:moveTo>
                  <a:pt x="27957" y="1672"/>
                </a:moveTo>
                <a:cubicBezTo>
                  <a:pt x="27083" y="12919"/>
                  <a:pt x="17702" y="21599"/>
                  <a:pt x="6422" y="21599"/>
                </a:cubicBezTo>
                <a:cubicBezTo>
                  <a:pt x="4244" y="21599"/>
                  <a:pt x="2079" y="21270"/>
                  <a:pt x="-1" y="20623"/>
                </a:cubicBezTo>
              </a:path>
              <a:path w="27957" h="21600" stroke="0" extrusionOk="0">
                <a:moveTo>
                  <a:pt x="27957" y="1672"/>
                </a:moveTo>
                <a:cubicBezTo>
                  <a:pt x="27083" y="12919"/>
                  <a:pt x="17702" y="21599"/>
                  <a:pt x="6422" y="21599"/>
                </a:cubicBezTo>
                <a:cubicBezTo>
                  <a:pt x="4244" y="21599"/>
                  <a:pt x="2079" y="21270"/>
                  <a:pt x="-1" y="20623"/>
                </a:cubicBezTo>
                <a:lnTo>
                  <a:pt x="6422" y="0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37" name="Arc 9"/>
          <p:cNvSpPr>
            <a:spLocks/>
          </p:cNvSpPr>
          <p:nvPr/>
        </p:nvSpPr>
        <p:spPr bwMode="auto">
          <a:xfrm>
            <a:off x="2482850" y="2722563"/>
            <a:ext cx="1393825" cy="1838325"/>
          </a:xfrm>
          <a:custGeom>
            <a:avLst/>
            <a:gdLst>
              <a:gd name="G0" fmla="+- 21600 0 0"/>
              <a:gd name="G1" fmla="+- 16386 0 0"/>
              <a:gd name="G2" fmla="+- 21600 0 0"/>
              <a:gd name="T0" fmla="*/ 2083 w 21600"/>
              <a:gd name="T1" fmla="*/ 25641 h 25641"/>
              <a:gd name="T2" fmla="*/ 7527 w 21600"/>
              <a:gd name="T3" fmla="*/ 0 h 25641"/>
              <a:gd name="T4" fmla="*/ 21600 w 21600"/>
              <a:gd name="T5" fmla="*/ 16386 h 25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641" fill="none" extrusionOk="0">
                <a:moveTo>
                  <a:pt x="2083" y="25640"/>
                </a:moveTo>
                <a:cubicBezTo>
                  <a:pt x="711" y="22748"/>
                  <a:pt x="0" y="19587"/>
                  <a:pt x="0" y="16386"/>
                </a:cubicBezTo>
                <a:cubicBezTo>
                  <a:pt x="0" y="10087"/>
                  <a:pt x="2748" y="4103"/>
                  <a:pt x="7526" y="-1"/>
                </a:cubicBezTo>
              </a:path>
              <a:path w="21600" h="25641" stroke="0" extrusionOk="0">
                <a:moveTo>
                  <a:pt x="2083" y="25640"/>
                </a:moveTo>
                <a:cubicBezTo>
                  <a:pt x="711" y="22748"/>
                  <a:pt x="0" y="19587"/>
                  <a:pt x="0" y="16386"/>
                </a:cubicBezTo>
                <a:cubicBezTo>
                  <a:pt x="0" y="10087"/>
                  <a:pt x="2748" y="4103"/>
                  <a:pt x="7526" y="-1"/>
                </a:cubicBezTo>
                <a:lnTo>
                  <a:pt x="21600" y="16386"/>
                </a:lnTo>
                <a:close/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5580063" y="19891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0066"/>
                </a:solidFill>
                <a:cs typeface="+mn-cs"/>
              </a:rPr>
              <a:t>digitalis</a:t>
            </a:r>
            <a:endParaRPr lang="en-US" b="1">
              <a:solidFill>
                <a:srgbClr val="FF0066"/>
              </a:solidFill>
              <a:cs typeface="+mn-cs"/>
            </a:endParaRP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6156325" y="270827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0066"/>
                </a:solidFill>
                <a:cs typeface="+mn-cs"/>
              </a:rPr>
              <a:t>diuretiki</a:t>
            </a:r>
            <a:endParaRPr lang="en-US" b="1">
              <a:solidFill>
                <a:srgbClr val="FF0066"/>
              </a:solidFill>
              <a:cs typeface="+mn-cs"/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372225" y="342900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0066"/>
                </a:solidFill>
                <a:cs typeface="+mn-cs"/>
              </a:rPr>
              <a:t>nitrati</a:t>
            </a:r>
            <a:endParaRPr lang="en-US" b="1">
              <a:solidFill>
                <a:srgbClr val="FF0066"/>
              </a:solidFill>
              <a:cs typeface="+mn-cs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5867400" y="4724400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hlink"/>
                </a:solidFill>
                <a:cs typeface="+mn-cs"/>
              </a:rPr>
              <a:t>Zaviralci ACE</a:t>
            </a:r>
            <a:endParaRPr lang="en-US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4572000" y="56610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hlink"/>
                </a:solidFill>
                <a:cs typeface="+mn-cs"/>
              </a:rPr>
              <a:t>Blokatorji beta</a:t>
            </a:r>
            <a:endParaRPr lang="en-US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5292725" y="51577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hlink"/>
                </a:solidFill>
                <a:cs typeface="+mn-cs"/>
              </a:rPr>
              <a:t>Spironolakton</a:t>
            </a:r>
            <a:endParaRPr lang="en-US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4211638" y="6165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hlink"/>
                </a:solidFill>
                <a:cs typeface="+mn-cs"/>
              </a:rPr>
              <a:t>Sartani</a:t>
            </a:r>
            <a:endParaRPr lang="en-US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900113" y="198913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accent1"/>
                </a:solidFill>
                <a:cs typeface="+mn-cs"/>
              </a:rPr>
              <a:t>LVAD</a:t>
            </a:r>
            <a:endParaRPr lang="en-US" b="1">
              <a:solidFill>
                <a:schemeClr val="accent1"/>
              </a:solidFill>
              <a:cs typeface="+mn-cs"/>
            </a:endParaRP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611188" y="249237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accent1"/>
                </a:solidFill>
                <a:cs typeface="+mn-cs"/>
              </a:rPr>
              <a:t>CRT</a:t>
            </a:r>
            <a:endParaRPr lang="en-US" b="1">
              <a:solidFill>
                <a:schemeClr val="accent1"/>
              </a:solidFill>
              <a:cs typeface="+mn-cs"/>
            </a:endParaRP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179388" y="37163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 dirty="0">
                <a:solidFill>
                  <a:schemeClr val="accent1"/>
                </a:solidFill>
                <a:cs typeface="+mn-cs"/>
              </a:rPr>
              <a:t>Matične celice</a:t>
            </a:r>
            <a:endParaRPr lang="en-US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250825" y="3068638"/>
            <a:ext cx="20177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 dirty="0">
                <a:solidFill>
                  <a:schemeClr val="accent1"/>
                </a:solidFill>
                <a:cs typeface="+mn-cs"/>
              </a:rPr>
              <a:t>Presaditev srca</a:t>
            </a:r>
            <a:endParaRPr lang="en-US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99358" name="Oval 30"/>
          <p:cNvSpPr>
            <a:spLocks noChangeArrowheads="1"/>
          </p:cNvSpPr>
          <p:nvPr/>
        </p:nvSpPr>
        <p:spPr bwMode="auto">
          <a:xfrm>
            <a:off x="4787900" y="1773238"/>
            <a:ext cx="3097213" cy="2808287"/>
          </a:xfrm>
          <a:prstGeom prst="ellipse">
            <a:avLst/>
          </a:prstGeom>
          <a:solidFill>
            <a:srgbClr val="FF99CC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359" name="Oval 31"/>
          <p:cNvSpPr>
            <a:spLocks noChangeArrowheads="1"/>
          </p:cNvSpPr>
          <p:nvPr/>
        </p:nvSpPr>
        <p:spPr bwMode="auto">
          <a:xfrm>
            <a:off x="3635375" y="4073525"/>
            <a:ext cx="4176713" cy="2808288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3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0" grpId="0" animBg="1"/>
      <p:bldP spid="99344" grpId="0"/>
      <p:bldP spid="99345" grpId="0"/>
      <p:bldP spid="99346" grpId="0"/>
      <p:bldP spid="99347" grpId="0"/>
      <p:bldP spid="99348" grpId="0"/>
      <p:bldP spid="99349" grpId="0"/>
      <p:bldP spid="99350" grpId="0"/>
      <p:bldP spid="99351" grpId="0"/>
      <p:bldP spid="99352" grpId="0"/>
      <p:bldP spid="99353" grpId="0"/>
      <p:bldP spid="99354" grpId="0"/>
      <p:bldP spid="99358" grpId="0" animBg="1"/>
      <p:bldP spid="993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 smtClean="0">
                <a:solidFill>
                  <a:srgbClr val="FF0000"/>
                </a:solidFill>
                <a:cs typeface="+mj-cs"/>
              </a:rPr>
              <a:t>Napredovalo srčno popuščanje</a:t>
            </a:r>
            <a:endParaRPr lang="en-US" b="1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8313" y="2060575"/>
            <a:ext cx="37433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rgbClr val="FFFF00"/>
                </a:solidFill>
                <a:cs typeface="+mn-cs"/>
              </a:rPr>
              <a:t>FIZIOLOŠKA MERILA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LVEF &lt;30 %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Restriktivni vzorec polnitve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Povišan polnilni tlak LV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Povišani BNP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0" y="3500438"/>
            <a:ext cx="47529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rgbClr val="FFFF00"/>
                </a:solidFill>
                <a:cs typeface="+mn-cs"/>
              </a:rPr>
              <a:t>OBREMENITVENA ZMOGLJIVOST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VO2 max &lt;14 ml/kg/min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6-minutni test hoje &lt;300 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 Nezmožnost vsakodnevnih opravil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41338" y="5876925"/>
            <a:ext cx="7847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400" b="1">
                <a:solidFill>
                  <a:srgbClr val="FFFF00"/>
                </a:solidFill>
                <a:cs typeface="+mn-cs"/>
              </a:rPr>
              <a:t>Neodziv na standardno zdravljenje po 3 mesecih</a:t>
            </a:r>
            <a:endParaRPr lang="en-US" sz="2400" b="1">
              <a:solidFill>
                <a:srgbClr val="FFFF00"/>
              </a:solidFill>
              <a:cs typeface="+mn-cs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643438" y="2060575"/>
            <a:ext cx="24479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rgbClr val="FFFF00"/>
                </a:solidFill>
                <a:cs typeface="+mn-cs"/>
              </a:rPr>
              <a:t>KLINIČNA MERILA</a:t>
            </a:r>
          </a:p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bg1"/>
                </a:solidFill>
                <a:cs typeface="+mn-cs"/>
              </a:rPr>
              <a:t>NYHA III-IV</a:t>
            </a:r>
            <a:endParaRPr lang="en-US" sz="2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2051050" y="4437063"/>
            <a:ext cx="0" cy="12969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795963" y="3068638"/>
            <a:ext cx="0" cy="288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795963" y="5373688"/>
            <a:ext cx="0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841</Words>
  <Application>Microsoft Macintosh PowerPoint</Application>
  <PresentationFormat>On-screen Show (4:3)</PresentationFormat>
  <Paragraphs>207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Kdaj aktivno zdravljenje srčnega bolnika ne prinese več koristi? </vt:lpstr>
      <vt:lpstr>Smernice</vt:lpstr>
      <vt:lpstr>Smernice</vt:lpstr>
      <vt:lpstr>Smernice</vt:lpstr>
      <vt:lpstr>PowerPoint Presentation</vt:lpstr>
      <vt:lpstr>Zdravljenje srčnega popuščanja </vt:lpstr>
      <vt:lpstr>Srčno popuščanje: Prognoza</vt:lpstr>
      <vt:lpstr>Patofiziologija in zdravljenje srčnega popuščanja</vt:lpstr>
      <vt:lpstr>Napredovalo srčno popuščanje</vt:lpstr>
      <vt:lpstr>Hospitalizacija: zakaj tako pomembna?</vt:lpstr>
      <vt:lpstr>Resinhronizacijski (dvoprekatni) spodbujevalnik</vt:lpstr>
      <vt:lpstr>PowerPoint Presentation</vt:lpstr>
      <vt:lpstr>Mehanski podporni sistemi-HeartMate II</vt:lpstr>
      <vt:lpstr>PowerPoint Presentation</vt:lpstr>
      <vt:lpstr>PowerPoint Presentation</vt:lpstr>
      <vt:lpstr>Število presaditev srca</vt:lpstr>
      <vt:lpstr>Kontraindikacije za presaditev srca</vt:lpstr>
      <vt:lpstr>Anamneza</vt:lpstr>
      <vt:lpstr>Status</vt:lpstr>
      <vt:lpstr>UZ srca in hemodinamske meritve</vt:lpstr>
      <vt:lpstr>PowerPoint Presentation</vt:lpstr>
      <vt:lpstr>Sildanefil</vt:lpstr>
      <vt:lpstr>6 mesecev po implantaciji LVAD</vt:lpstr>
      <vt:lpstr>PowerPoint Presentation</vt:lpstr>
      <vt:lpstr>Zaključek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science research from a postdoc prospective</dc:title>
  <dc:creator>Zupan, Janja</dc:creator>
  <cp:lastModifiedBy>Miran Sebestjen</cp:lastModifiedBy>
  <cp:revision>102</cp:revision>
  <dcterms:created xsi:type="dcterms:W3CDTF">2016-08-16T07:56:20Z</dcterms:created>
  <dcterms:modified xsi:type="dcterms:W3CDTF">2016-10-14T06:18:55Z</dcterms:modified>
</cp:coreProperties>
</file>