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handoutMasterIdLst>
    <p:handoutMasterId r:id="rId39"/>
  </p:handoutMasterIdLst>
  <p:sldIdLst>
    <p:sldId id="256" r:id="rId5"/>
    <p:sldId id="283" r:id="rId6"/>
    <p:sldId id="320" r:id="rId7"/>
    <p:sldId id="321" r:id="rId8"/>
    <p:sldId id="294" r:id="rId9"/>
    <p:sldId id="296" r:id="rId10"/>
    <p:sldId id="298" r:id="rId11"/>
    <p:sldId id="299" r:id="rId12"/>
    <p:sldId id="286" r:id="rId13"/>
    <p:sldId id="300" r:id="rId14"/>
    <p:sldId id="301" r:id="rId15"/>
    <p:sldId id="302" r:id="rId16"/>
    <p:sldId id="287" r:id="rId17"/>
    <p:sldId id="288" r:id="rId18"/>
    <p:sldId id="292" r:id="rId19"/>
    <p:sldId id="290" r:id="rId20"/>
    <p:sldId id="303" r:id="rId21"/>
    <p:sldId id="304"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3"/>
            <p14:sldId id="320"/>
            <p14:sldId id="321"/>
            <p14:sldId id="294"/>
            <p14:sldId id="296"/>
            <p14:sldId id="298"/>
            <p14:sldId id="299"/>
            <p14:sldId id="286"/>
            <p14:sldId id="300"/>
            <p14:sldId id="301"/>
            <p14:sldId id="302"/>
            <p14:sldId id="287"/>
            <p14:sldId id="288"/>
            <p14:sldId id="292"/>
            <p14:sldId id="290"/>
            <p14:sldId id="303"/>
            <p14:sldId id="304"/>
            <p14:sldId id="306"/>
            <p14:sldId id="307"/>
            <p14:sldId id="308"/>
            <p14:sldId id="309"/>
            <p14:sldId id="310"/>
            <p14:sldId id="311"/>
            <p14:sldId id="312"/>
            <p14:sldId id="313"/>
            <p14:sldId id="314"/>
            <p14:sldId id="315"/>
            <p14:sldId id="316"/>
            <p14:sldId id="317"/>
            <p14:sldId id="318"/>
            <p14:sldId id="319"/>
            <p14:sldId id="322"/>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214" autoAdjust="0"/>
  </p:normalViewPr>
  <p:slideViewPr>
    <p:cSldViewPr snapToGrid="0">
      <p:cViewPr varScale="1">
        <p:scale>
          <a:sx n="67" d="100"/>
          <a:sy n="67" d="100"/>
        </p:scale>
        <p:origin x="566"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9" d="100"/>
          <a:sy n="69" d="100"/>
        </p:scale>
        <p:origin x="2784"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eja Strbad" userId="f07a733f-f20e-48a7-8fac-d740fda852f8" providerId="ADAL" clId="{FCBC50BD-8FCB-4034-A62F-47D2BDF98D0F}"/>
  </pc:docChgLst>
  <pc:docChgLst>
    <pc:chgData name="Mateja Strbad" userId="f07a733f-f20e-48a7-8fac-d740fda852f8" providerId="ADAL" clId="{CC2E7E2C-026A-4E61-9096-BE906EAD7458}"/>
    <pc:docChg chg="modSld">
      <pc:chgData name="Mateja Strbad" userId="f07a733f-f20e-48a7-8fac-d740fda852f8" providerId="ADAL" clId="{CC2E7E2C-026A-4E61-9096-BE906EAD7458}" dt="2024-01-30T17:44:50.180" v="9" actId="20577"/>
      <pc:docMkLst>
        <pc:docMk/>
      </pc:docMkLst>
      <pc:sldChg chg="modSp">
        <pc:chgData name="Mateja Strbad" userId="f07a733f-f20e-48a7-8fac-d740fda852f8" providerId="ADAL" clId="{CC2E7E2C-026A-4E61-9096-BE906EAD7458}" dt="2024-01-30T17:44:50.180" v="9" actId="20577"/>
        <pc:sldMkLst>
          <pc:docMk/>
          <pc:sldMk cId="2825587236" sldId="292"/>
        </pc:sldMkLst>
        <pc:spChg chg="mod">
          <ac:chgData name="Mateja Strbad" userId="f07a733f-f20e-48a7-8fac-d740fda852f8" providerId="ADAL" clId="{CC2E7E2C-026A-4E61-9096-BE906EAD7458}" dt="2024-01-30T17:44:50.180" v="9" actId="20577"/>
          <ac:spMkLst>
            <pc:docMk/>
            <pc:sldMk cId="2825587236" sldId="292"/>
            <ac:spMk id="4" creationId="{00000000-0000-0000-0000-000000000000}"/>
          </ac:spMkLst>
        </pc:spChg>
      </pc:sldChg>
    </pc:docChg>
  </pc:docChgLst>
  <pc:docChgLst>
    <pc:chgData name="Mateja Strbad" userId="f07a733f-f20e-48a7-8fac-d740fda852f8" providerId="ADAL" clId="{B4162139-F526-485B-B465-C940407043C9}"/>
    <pc:docChg chg="modSld">
      <pc:chgData name="Mateja Strbad" userId="f07a733f-f20e-48a7-8fac-d740fda852f8" providerId="ADAL" clId="{B4162139-F526-485B-B465-C940407043C9}" dt="2024-01-29T06:52:44.848" v="13" actId="20577"/>
      <pc:docMkLst>
        <pc:docMk/>
      </pc:docMkLst>
      <pc:sldChg chg="modSp mod">
        <pc:chgData name="Mateja Strbad" userId="f07a733f-f20e-48a7-8fac-d740fda852f8" providerId="ADAL" clId="{B4162139-F526-485B-B465-C940407043C9}" dt="2024-01-29T06:52:44.848" v="13" actId="20577"/>
        <pc:sldMkLst>
          <pc:docMk/>
          <pc:sldMk cId="2471807738" sldId="256"/>
        </pc:sldMkLst>
        <pc:spChg chg="mod">
          <ac:chgData name="Mateja Strbad" userId="f07a733f-f20e-48a7-8fac-d740fda852f8" providerId="ADAL" clId="{B4162139-F526-485B-B465-C940407043C9}" dt="2024-01-29T06:52:44.848" v="13" actId="20577"/>
          <ac:spMkLst>
            <pc:docMk/>
            <pc:sldMk cId="2471807738" sldId="256"/>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8"/>
    </mc:Choice>
    <mc:Fallback>
      <c:style val="8"/>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sl-SI"/>
        </a:p>
      </c:txPr>
    </c:title>
    <c:autoTitleDeleted val="0"/>
    <c:plotArea>
      <c:layout/>
      <c:lineChart>
        <c:grouping val="standard"/>
        <c:varyColors val="0"/>
        <c:ser>
          <c:idx val="0"/>
          <c:order val="0"/>
          <c:tx>
            <c:strRef>
              <c:f>Sheet1!$B$3</c:f>
              <c:strCache>
                <c:ptCount val="1"/>
                <c:pt idx="0">
                  <c:v>preb 65+ (%)</c:v>
                </c:pt>
              </c:strCache>
            </c:strRef>
          </c:tx>
          <c:spPr>
            <a:ln w="34925" cap="rnd">
              <a:solidFill>
                <a:schemeClr val="accent6"/>
              </a:solidFill>
              <a:round/>
            </a:ln>
            <a:effectLst>
              <a:outerShdw blurRad="50800" dist="38100" dir="5400000"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sl-S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Sheet1!$A$4:$A$10</c:f>
              <c:numCache>
                <c:formatCode>General</c:formatCode>
                <c:ptCount val="7"/>
                <c:pt idx="0">
                  <c:v>2000</c:v>
                </c:pt>
                <c:pt idx="1">
                  <c:v>2010</c:v>
                </c:pt>
                <c:pt idx="2">
                  <c:v>2020</c:v>
                </c:pt>
                <c:pt idx="3">
                  <c:v>2030</c:v>
                </c:pt>
                <c:pt idx="4">
                  <c:v>2040</c:v>
                </c:pt>
                <c:pt idx="5">
                  <c:v>2050</c:v>
                </c:pt>
                <c:pt idx="6">
                  <c:v>2060</c:v>
                </c:pt>
              </c:numCache>
            </c:numRef>
          </c:cat>
          <c:val>
            <c:numRef>
              <c:f>Sheet1!$B$4:$B$10</c:f>
              <c:numCache>
                <c:formatCode>General</c:formatCode>
                <c:ptCount val="7"/>
                <c:pt idx="0">
                  <c:v>14</c:v>
                </c:pt>
                <c:pt idx="1">
                  <c:v>16.600000000000001</c:v>
                </c:pt>
                <c:pt idx="2">
                  <c:v>20.399999999999999</c:v>
                </c:pt>
                <c:pt idx="3">
                  <c:v>25.2</c:v>
                </c:pt>
                <c:pt idx="4">
                  <c:v>29</c:v>
                </c:pt>
                <c:pt idx="5">
                  <c:v>32</c:v>
                </c:pt>
                <c:pt idx="6">
                  <c:v>33.300000000000004</c:v>
                </c:pt>
              </c:numCache>
            </c:numRef>
          </c:val>
          <c:smooth val="0"/>
          <c:extLst>
            <c:ext xmlns:c16="http://schemas.microsoft.com/office/drawing/2014/chart" uri="{C3380CC4-5D6E-409C-BE32-E72D297353CC}">
              <c16:uniqueId val="{00000000-4AEF-48C7-936B-2F6234926607}"/>
            </c:ext>
          </c:extLst>
        </c:ser>
        <c:dLbls>
          <c:dLblPos val="ctr"/>
          <c:showLegendKey val="0"/>
          <c:showVal val="1"/>
          <c:showCatName val="0"/>
          <c:showSerName val="0"/>
          <c:showPercent val="0"/>
          <c:showBubbleSize val="0"/>
        </c:dLbls>
        <c:smooth val="0"/>
        <c:axId val="78160256"/>
        <c:axId val="78162944"/>
      </c:lineChart>
      <c:catAx>
        <c:axId val="78160256"/>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sl-SI"/>
          </a:p>
        </c:txPr>
        <c:crossAx val="78162944"/>
        <c:crosses val="autoZero"/>
        <c:auto val="1"/>
        <c:lblAlgn val="ctr"/>
        <c:lblOffset val="100"/>
        <c:noMultiLvlLbl val="0"/>
      </c:catAx>
      <c:valAx>
        <c:axId val="7816294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sl-SI"/>
          </a:p>
        </c:txPr>
        <c:crossAx val="7816025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sl-SI"/>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1/30/2024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1/30/2024</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BE5FAC-03EB-4043-901F-F2135EB12FFD}" type="datetimeFigureOut">
              <a:rPr lang="sl-SI" smtClean="0"/>
              <a:t>30.01.2024</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D49CCB64-C0A0-46B5-A6C4-598690921CFF}" type="slidenum">
              <a:rPr lang="sl-SI" smtClean="0"/>
              <a:t>‹#›</a:t>
            </a:fld>
            <a:endParaRPr lang="sl-SI"/>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495382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dirty="0"/>
              <a:t>Edit Master text styles</a:t>
            </a:r>
          </a:p>
          <a:p>
            <a:pPr marL="228600" lvl="0" indent="-228600" algn="l" defTabSz="914400" rtl="0" eaLnBrk="1" latinLnBrk="0" hangingPunct="1">
              <a:lnSpc>
                <a:spcPct val="90000"/>
              </a:lnSpc>
              <a:spcBef>
                <a:spcPct val="30000"/>
              </a:spcBef>
              <a:buFont typeface="Arial" panose="020B0604020202020204" pitchFamily="34" charset="0"/>
              <a:buChar char="•"/>
            </a:pPr>
            <a:r>
              <a:rPr lang="en-US" dirty="0"/>
              <a:t>Second level</a:t>
            </a:r>
          </a:p>
          <a:p>
            <a:pPr marL="685800" lvl="1" indent="-228600" algn="l" defTabSz="914400" rtl="0" eaLnBrk="1" latinLnBrk="0" hangingPunct="1">
              <a:lnSpc>
                <a:spcPct val="90000"/>
              </a:lnSpc>
              <a:spcBef>
                <a:spcPct val="30000"/>
              </a:spcBef>
              <a:buFont typeface="Arial" panose="020B0604020202020204" pitchFamily="34" charset="0"/>
              <a:buChar char="•"/>
            </a:pPr>
            <a:r>
              <a:rPr lang="en-US" dirty="0"/>
              <a:t>Third level</a:t>
            </a:r>
          </a:p>
          <a:p>
            <a:pPr marL="1143000" lvl="2" indent="-228600" algn="l" defTabSz="914400" rtl="0" eaLnBrk="1" latinLnBrk="0" hangingPunct="1">
              <a:lnSpc>
                <a:spcPct val="90000"/>
              </a:lnSpc>
              <a:spcBef>
                <a:spcPct val="30000"/>
              </a:spcBef>
              <a:buFont typeface="Arial" panose="020B0604020202020204" pitchFamily="34" charset="0"/>
              <a:buChar char="•"/>
            </a:pPr>
            <a:r>
              <a:rPr lang="en-US" dirty="0"/>
              <a:t>Fourth level</a:t>
            </a:r>
          </a:p>
          <a:p>
            <a:pPr marL="1600200" lvl="3" indent="-228600" algn="l" defTabSz="914400" rtl="0" eaLnBrk="1" latinLnBrk="0" hangingPunct="1">
              <a:lnSpc>
                <a:spcPct val="90000"/>
              </a:lnSpc>
              <a:spcBef>
                <a:spcPct val="30000"/>
              </a:spcBef>
              <a:buFont typeface="Arial" panose="020B0604020202020204" pitchFamily="34" charset="0"/>
              <a:buChar char="•"/>
            </a:pPr>
            <a:r>
              <a:rPr lang="en-US" dirty="0"/>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1/30/2024</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620" y="787334"/>
            <a:ext cx="10515600" cy="3760602"/>
          </a:xfrm>
        </p:spPr>
        <p:txBody>
          <a:bodyPr anchor="ctr" anchorCtr="0">
            <a:normAutofit/>
          </a:bodyPr>
          <a:lstStyle/>
          <a:p>
            <a:br>
              <a:rPr lang="en-SI" sz="6000" b="1" dirty="0">
                <a:solidFill>
                  <a:schemeClr val="bg1"/>
                </a:solidFill>
                <a:effectLst>
                  <a:outerShdw blurRad="38100" dist="38100" dir="2700000" algn="tl">
                    <a:srgbClr val="000000">
                      <a:alpha val="43137"/>
                    </a:srgbClr>
                  </a:outerShdw>
                </a:effectLst>
              </a:rPr>
            </a:br>
            <a:endParaRPr lang="en-US" sz="60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855620" y="1090864"/>
            <a:ext cx="10221454" cy="2989646"/>
          </a:xfrm>
        </p:spPr>
        <p:txBody>
          <a:bodyPr>
            <a:noAutofit/>
          </a:bodyPr>
          <a:lstStyle/>
          <a:p>
            <a:r>
              <a:rPr lang="sl-SI" sz="4000" b="1" dirty="0">
                <a:solidFill>
                  <a:schemeClr val="bg1"/>
                </a:solidFill>
                <a:latin typeface="Arial" panose="020B0604020202020204" pitchFamily="34" charset="0"/>
                <a:cs typeface="Arial" panose="020B0604020202020204" pitchFamily="34" charset="0"/>
              </a:rPr>
              <a:t>Paliativna oskrba bolnikov z napredovalo demenco</a:t>
            </a:r>
            <a:r>
              <a:rPr lang="en-SI" sz="4000" b="1" dirty="0">
                <a:solidFill>
                  <a:schemeClr val="bg1"/>
                </a:solidFill>
                <a:latin typeface="Arial" panose="020B0604020202020204" pitchFamily="34" charset="0"/>
                <a:cs typeface="Arial" panose="020B0604020202020204" pitchFamily="34" charset="0"/>
              </a:rPr>
              <a:t> – dodatna znanja iz paliativne oskrbe </a:t>
            </a:r>
            <a:endParaRPr lang="sl-SI" sz="4000" b="1" dirty="0">
              <a:solidFill>
                <a:schemeClr val="bg1"/>
              </a:solidFill>
              <a:latin typeface="Arial" panose="020B0604020202020204" pitchFamily="34" charset="0"/>
              <a:cs typeface="Arial" panose="020B0604020202020204" pitchFamily="34" charset="0"/>
            </a:endParaRPr>
          </a:p>
          <a:p>
            <a:r>
              <a:rPr lang="en-GB" sz="3200" dirty="0">
                <a:solidFill>
                  <a:schemeClr val="bg1"/>
                </a:solidFill>
                <a:latin typeface="Arial" panose="020B0604020202020204" pitchFamily="34" charset="0"/>
                <a:cs typeface="Arial" panose="020B0604020202020204" pitchFamily="34" charset="0"/>
              </a:rPr>
              <a:t>Mateja</a:t>
            </a:r>
            <a:r>
              <a:rPr lang="en-SI" sz="3200" dirty="0">
                <a:solidFill>
                  <a:schemeClr val="bg1"/>
                </a:solidFill>
                <a:latin typeface="Arial" panose="020B0604020202020204" pitchFamily="34" charset="0"/>
                <a:cs typeface="Arial" panose="020B0604020202020204" pitchFamily="34" charset="0"/>
              </a:rPr>
              <a:t> Strbad, psihiatrinja</a:t>
            </a:r>
            <a:r>
              <a:rPr lang="sl-SI" sz="3200" dirty="0">
                <a:solidFill>
                  <a:schemeClr val="bg1"/>
                </a:solidFill>
                <a:latin typeface="Arial" panose="020B0604020202020204" pitchFamily="34" charset="0"/>
                <a:cs typeface="Arial" panose="020B0604020202020204" pitchFamily="34" charset="0"/>
              </a:rPr>
              <a:t> </a:t>
            </a:r>
          </a:p>
          <a:p>
            <a:r>
              <a:rPr lang="sl-SI" sz="2400" dirty="0">
                <a:solidFill>
                  <a:schemeClr val="bg1"/>
                </a:solidFill>
                <a:latin typeface="Arial" panose="020B0604020202020204" pitchFamily="34" charset="0"/>
                <a:cs typeface="Arial" panose="020B0604020202020204" pitchFamily="34" charset="0"/>
              </a:rPr>
              <a:t>Nevrološka klinika, oddelek za </a:t>
            </a:r>
            <a:r>
              <a:rPr lang="sl-SI" sz="2400" dirty="0" err="1">
                <a:solidFill>
                  <a:schemeClr val="bg1"/>
                </a:solidFill>
                <a:latin typeface="Arial" panose="020B0604020202020204" pitchFamily="34" charset="0"/>
                <a:cs typeface="Arial" panose="020B0604020202020204" pitchFamily="34" charset="0"/>
              </a:rPr>
              <a:t>nevrodegenerativne</a:t>
            </a:r>
            <a:r>
              <a:rPr lang="sl-SI" sz="2400" dirty="0">
                <a:solidFill>
                  <a:schemeClr val="bg1"/>
                </a:solidFill>
                <a:latin typeface="Arial" panose="020B0604020202020204" pitchFamily="34" charset="0"/>
                <a:cs typeface="Arial" panose="020B0604020202020204" pitchFamily="34" charset="0"/>
              </a:rPr>
              <a:t> bolezni</a:t>
            </a:r>
            <a:endParaRPr lang="en-SI" sz="2400" dirty="0">
              <a:solidFill>
                <a:schemeClr val="bg1"/>
              </a:solidFill>
              <a:latin typeface="Arial" panose="020B0604020202020204" pitchFamily="34" charset="0"/>
              <a:cs typeface="Arial" panose="020B0604020202020204" pitchFamily="34" charset="0"/>
            </a:endParaRPr>
          </a:p>
          <a:p>
            <a:r>
              <a:rPr lang="sl-SI" sz="2400" dirty="0">
                <a:solidFill>
                  <a:schemeClr val="bg1"/>
                </a:solidFill>
                <a:latin typeface="Arial" panose="020B0604020202020204" pitchFamily="34" charset="0"/>
                <a:cs typeface="Arial" panose="020B0604020202020204" pitchFamily="34" charset="0"/>
              </a:rPr>
              <a:t>Izola, 2</a:t>
            </a:r>
            <a:r>
              <a:rPr lang="en-SI" sz="2400" dirty="0">
                <a:solidFill>
                  <a:schemeClr val="bg1"/>
                </a:solidFill>
                <a:latin typeface="Arial" panose="020B0604020202020204" pitchFamily="34" charset="0"/>
                <a:cs typeface="Arial" panose="020B0604020202020204" pitchFamily="34" charset="0"/>
              </a:rPr>
              <a:t>. </a:t>
            </a:r>
            <a:r>
              <a:rPr lang="sl-SI" sz="2400" dirty="0">
                <a:solidFill>
                  <a:schemeClr val="bg1"/>
                </a:solidFill>
                <a:latin typeface="Arial" panose="020B0604020202020204" pitchFamily="34" charset="0"/>
                <a:cs typeface="Arial" panose="020B0604020202020204" pitchFamily="34" charset="0"/>
              </a:rPr>
              <a:t>2</a:t>
            </a:r>
            <a:r>
              <a:rPr lang="en-SI" sz="2400" dirty="0">
                <a:solidFill>
                  <a:schemeClr val="bg1"/>
                </a:solidFill>
                <a:latin typeface="Arial" panose="020B0604020202020204" pitchFamily="34" charset="0"/>
                <a:cs typeface="Arial" panose="020B0604020202020204" pitchFamily="34" charset="0"/>
              </a:rPr>
              <a:t>. 202</a:t>
            </a:r>
            <a:r>
              <a:rPr lang="sl-SI" sz="2400" dirty="0">
                <a:solidFill>
                  <a:schemeClr val="bg1"/>
                </a:solidFill>
                <a:latin typeface="Arial" panose="020B0604020202020204" pitchFamily="34" charset="0"/>
                <a:cs typeface="Arial" panose="020B0604020202020204" pitchFamily="34" charset="0"/>
              </a:rPr>
              <a:t>4</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63843" cy="640080"/>
          </a:xfrm>
        </p:spPr>
        <p:txBody>
          <a:bodyPr>
            <a:normAutofit fontScale="90000"/>
          </a:bodyPr>
          <a:lstStyle/>
          <a:p>
            <a:br>
              <a:rPr lang="en-SI" dirty="0">
                <a:latin typeface="Times New Roman" panose="02020603050405020304" pitchFamily="18" charset="0"/>
                <a:cs typeface="Times New Roman" panose="02020603050405020304" pitchFamily="18" charset="0"/>
              </a:rPr>
            </a:br>
            <a:br>
              <a:rPr lang="en-SI" dirty="0">
                <a:latin typeface="Times New Roman" panose="02020603050405020304" pitchFamily="18" charset="0"/>
                <a:cs typeface="Times New Roman" panose="02020603050405020304" pitchFamily="18" charset="0"/>
              </a:rPr>
            </a:br>
            <a:br>
              <a:rPr lang="sl-SI" dirty="0">
                <a:latin typeface="Times New Roman" panose="02020603050405020304" pitchFamily="18" charset="0"/>
                <a:cs typeface="Times New Roman" panose="02020603050405020304" pitchFamily="18" charset="0"/>
              </a:rPr>
            </a:br>
            <a:r>
              <a:rPr lang="sl-SI" sz="4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Študija CASCADE</a:t>
            </a:r>
            <a:r>
              <a:rPr lang="en-SI" sz="49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sl-SI" sz="2200" dirty="0">
                <a:latin typeface="Arial" panose="020B0604020202020204" pitchFamily="34" charset="0"/>
                <a:cs typeface="Arial" panose="020B0604020202020204" pitchFamily="34" charset="0"/>
              </a:rPr>
              <a:t>(</a:t>
            </a:r>
            <a:r>
              <a:rPr lang="sl-SI" sz="2200" dirty="0" err="1">
                <a:latin typeface="Arial" panose="020B0604020202020204" pitchFamily="34" charset="0"/>
                <a:cs typeface="Arial" panose="020B0604020202020204" pitchFamily="34" charset="0"/>
              </a:rPr>
              <a:t>Mitchell</a:t>
            </a:r>
            <a:r>
              <a:rPr lang="sl-SI" sz="2200" dirty="0">
                <a:latin typeface="Arial" panose="020B0604020202020204" pitchFamily="34" charset="0"/>
                <a:cs typeface="Arial" panose="020B0604020202020204" pitchFamily="34" charset="0"/>
              </a:rPr>
              <a:t>, 2009)</a:t>
            </a:r>
            <a:endParaRPr lang="en-GB" sz="22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5" y="1280160"/>
            <a:ext cx="11148921" cy="5383033"/>
          </a:xfrm>
        </p:spPr>
        <p:txBody>
          <a:bodyPr>
            <a:normAutofit fontScale="25000" lnSpcReduction="20000"/>
          </a:bodyPr>
          <a:lstStyle/>
          <a:p>
            <a:pPr>
              <a:lnSpc>
                <a:spcPct val="120000"/>
              </a:lnSpc>
            </a:pPr>
            <a:r>
              <a:rPr lang="sl-SI" sz="9600" dirty="0">
                <a:latin typeface="Arial" panose="020B0604020202020204" pitchFamily="34" charset="0"/>
                <a:cs typeface="Arial" panose="020B0604020202020204" pitchFamily="34" charset="0"/>
              </a:rPr>
              <a:t>18 mesecev, 323 oskrbovancev neg. </a:t>
            </a:r>
            <a:r>
              <a:rPr lang="en-SI" sz="9600" dirty="0">
                <a:latin typeface="Arial" panose="020B0604020202020204" pitchFamily="34" charset="0"/>
                <a:cs typeface="Arial" panose="020B0604020202020204" pitchFamily="34" charset="0"/>
              </a:rPr>
              <a:t>u</a:t>
            </a:r>
            <a:r>
              <a:rPr lang="sl-SI" sz="9600" dirty="0">
                <a:latin typeface="Arial" panose="020B0604020202020204" pitchFamily="34" charset="0"/>
                <a:cs typeface="Arial" panose="020B0604020202020204" pitchFamily="34" charset="0"/>
              </a:rPr>
              <a:t>stanov</a:t>
            </a:r>
            <a:r>
              <a:rPr lang="en-SI" sz="9600" dirty="0">
                <a:latin typeface="Arial" panose="020B0604020202020204" pitchFamily="34" charset="0"/>
                <a:cs typeface="Arial" panose="020B0604020202020204" pitchFamily="34" charset="0"/>
              </a:rPr>
              <a:t> z napredovalo demenco</a:t>
            </a:r>
            <a:endParaRPr lang="sl-SI" sz="9600" dirty="0">
              <a:latin typeface="Arial" panose="020B0604020202020204" pitchFamily="34" charset="0"/>
              <a:cs typeface="Arial" panose="020B0604020202020204" pitchFamily="34" charset="0"/>
            </a:endParaRPr>
          </a:p>
          <a:p>
            <a:pPr>
              <a:lnSpc>
                <a:spcPct val="120000"/>
              </a:lnSpc>
            </a:pPr>
            <a:r>
              <a:rPr lang="sl-SI" sz="9600" dirty="0">
                <a:latin typeface="Arial" panose="020B0604020202020204" pitchFamily="34" charset="0"/>
                <a:cs typeface="Arial" panose="020B0604020202020204" pitchFamily="34" charset="0"/>
              </a:rPr>
              <a:t>Potek in vzrok smrti</a:t>
            </a:r>
            <a:endParaRPr lang="en-SI" sz="9600" dirty="0">
              <a:latin typeface="Arial" panose="020B0604020202020204" pitchFamily="34" charset="0"/>
              <a:cs typeface="Arial" panose="020B0604020202020204" pitchFamily="34" charset="0"/>
            </a:endParaRPr>
          </a:p>
          <a:p>
            <a:pPr>
              <a:lnSpc>
                <a:spcPct val="120000"/>
              </a:lnSpc>
            </a:pPr>
            <a:r>
              <a:rPr lang="sl-SI" sz="9600" dirty="0">
                <a:latin typeface="Arial" panose="020B0604020202020204" pitchFamily="34" charset="0"/>
                <a:cs typeface="Arial" panose="020B0604020202020204" pitchFamily="34" charset="0"/>
              </a:rPr>
              <a:t>55 % oseb v raziskavi je umrlo, mediana preživetje 1,3 leta</a:t>
            </a:r>
          </a:p>
          <a:p>
            <a:pPr>
              <a:lnSpc>
                <a:spcPct val="120000"/>
              </a:lnSpc>
            </a:pPr>
            <a:r>
              <a:rPr lang="sl-SI" sz="9600" dirty="0">
                <a:latin typeface="Arial" panose="020B0604020202020204" pitchFamily="34" charset="0"/>
                <a:cs typeface="Arial" panose="020B0604020202020204" pitchFamily="34" charset="0"/>
              </a:rPr>
              <a:t>Najpogostejša zapleta okužbe in motnje hranjenja</a:t>
            </a:r>
          </a:p>
          <a:p>
            <a:pPr>
              <a:lnSpc>
                <a:spcPct val="120000"/>
              </a:lnSpc>
            </a:pPr>
            <a:r>
              <a:rPr lang="sl-SI" sz="9600" dirty="0">
                <a:latin typeface="Arial" panose="020B0604020202020204" pitchFamily="34" charset="0"/>
                <a:cs typeface="Arial" panose="020B0604020202020204" pitchFamily="34" charset="0"/>
              </a:rPr>
              <a:t>Oboje povezano z visoko smrtnostjo (6 mesecev)</a:t>
            </a:r>
          </a:p>
          <a:p>
            <a:pPr lvl="1"/>
            <a:r>
              <a:rPr lang="sl-SI" sz="6400" dirty="0">
                <a:latin typeface="Arial" panose="020B0604020202020204" pitchFamily="34" charset="0"/>
                <a:cs typeface="Arial" panose="020B0604020202020204" pitchFamily="34" charset="0"/>
              </a:rPr>
              <a:t>Pljučnica …47 % 		</a:t>
            </a:r>
          </a:p>
          <a:p>
            <a:pPr lvl="1"/>
            <a:r>
              <a:rPr lang="sl-SI" sz="6400" dirty="0">
                <a:latin typeface="Arial" panose="020B0604020202020204" pitchFamily="34" charset="0"/>
                <a:cs typeface="Arial" panose="020B0604020202020204" pitchFamily="34" charset="0"/>
              </a:rPr>
              <a:t>Febrilno stanje …45 %</a:t>
            </a:r>
          </a:p>
          <a:p>
            <a:pPr lvl="1"/>
            <a:r>
              <a:rPr lang="sl-SI" sz="6400" dirty="0">
                <a:latin typeface="Arial" panose="020B0604020202020204" pitchFamily="34" charset="0"/>
                <a:cs typeface="Arial" panose="020B0604020202020204" pitchFamily="34" charset="0"/>
              </a:rPr>
              <a:t>Motnje hranjenja …39 %</a:t>
            </a:r>
          </a:p>
          <a:p>
            <a:pPr lvl="1"/>
            <a:r>
              <a:rPr lang="sl-SI" sz="6400" dirty="0">
                <a:latin typeface="Arial" panose="020B0604020202020204" pitchFamily="34" charset="0"/>
                <a:cs typeface="Arial" panose="020B0604020202020204" pitchFamily="34" charset="0"/>
              </a:rPr>
              <a:t>Druge bolezni (npr. AMI, zlom kolka) redke v zadnjih 3 mesecih</a:t>
            </a:r>
          </a:p>
          <a:p>
            <a:endParaRPr lang="sl-SI"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94081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0888915"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Definicija napredovale demence</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5" y="1435607"/>
            <a:ext cx="10989895" cy="4949289"/>
          </a:xfrm>
        </p:spPr>
        <p:txBody>
          <a:bodyPr>
            <a:normAutofit fontScale="70000" lnSpcReduction="20000"/>
          </a:bodyPr>
          <a:lstStyle/>
          <a:p>
            <a:pPr marL="457200" indent="-457200">
              <a:buFont typeface="Wingdings" panose="05000000000000000000" pitchFamily="2" charset="2"/>
              <a:buChar char="§"/>
            </a:pPr>
            <a:r>
              <a:rPr lang="sl-SI" sz="3400" dirty="0">
                <a:latin typeface="Times New Roman" panose="02020603050405020304" pitchFamily="18" charset="0"/>
                <a:cs typeface="Times New Roman" panose="02020603050405020304" pitchFamily="18" charset="0"/>
              </a:rPr>
              <a:t>Faza, ko postanejo bolniki popolnoma odvisni od pomoči drugih</a:t>
            </a:r>
          </a:p>
          <a:p>
            <a:pPr marL="457200" indent="-457200">
              <a:buFont typeface="Wingdings" panose="05000000000000000000" pitchFamily="2" charset="2"/>
              <a:buChar char="§"/>
            </a:pPr>
            <a:r>
              <a:rPr lang="sl-SI" sz="3400" dirty="0">
                <a:latin typeface="Times New Roman" panose="02020603050405020304" pitchFamily="18" charset="0"/>
                <a:cs typeface="Times New Roman" panose="02020603050405020304" pitchFamily="18" charset="0"/>
              </a:rPr>
              <a:t>2x toliko časa v zmerno napredovali in napredovali fazi kot v zgodnejših fazah bolezni</a:t>
            </a:r>
          </a:p>
          <a:p>
            <a:pPr marL="457200" indent="-457200">
              <a:buFont typeface="Wingdings" panose="05000000000000000000" pitchFamily="2" charset="2"/>
              <a:buChar char="§"/>
            </a:pPr>
            <a:r>
              <a:rPr lang="sl-SI" sz="3400" dirty="0">
                <a:latin typeface="Times New Roman" panose="02020603050405020304" pitchFamily="18" charset="0"/>
                <a:cs typeface="Times New Roman" panose="02020603050405020304" pitchFamily="18" charset="0"/>
              </a:rPr>
              <a:t>1/3 bolezni so bolniki popolnoma odvisni od drugih </a:t>
            </a:r>
          </a:p>
          <a:p>
            <a:pPr lvl="3"/>
            <a:r>
              <a:rPr lang="sl-SI" sz="2900" dirty="0">
                <a:latin typeface="Times New Roman" panose="02020603050405020304" pitchFamily="18" charset="0"/>
                <a:cs typeface="Times New Roman" panose="02020603050405020304" pitchFamily="18" charset="0"/>
              </a:rPr>
              <a:t>Praviloma nameščeni v DSO</a:t>
            </a:r>
          </a:p>
          <a:p>
            <a:pPr marL="457200" indent="-457200">
              <a:buFont typeface="Wingdings" panose="05000000000000000000" pitchFamily="2" charset="2"/>
              <a:buChar char="§"/>
            </a:pPr>
            <a:r>
              <a:rPr lang="sl-SI" sz="3400" dirty="0">
                <a:latin typeface="Times New Roman" panose="02020603050405020304" pitchFamily="18" charset="0"/>
                <a:cs typeface="Times New Roman" panose="02020603050405020304" pitchFamily="18" charset="0"/>
              </a:rPr>
              <a:t>Pri mlajših bolezen napreduje hitreje</a:t>
            </a:r>
          </a:p>
          <a:p>
            <a:pPr marL="1371600" lvl="3" indent="0">
              <a:buNone/>
            </a:pPr>
            <a:r>
              <a:rPr lang="en-SI" sz="2300" dirty="0">
                <a:latin typeface="Times New Roman" panose="02020603050405020304" pitchFamily="18" charset="0"/>
                <a:cs typeface="Times New Roman" panose="02020603050405020304" pitchFamily="18" charset="0"/>
              </a:rPr>
              <a:t>				</a:t>
            </a:r>
            <a:r>
              <a:rPr lang="sl-SI" sz="2300" dirty="0">
                <a:latin typeface="Times New Roman" panose="02020603050405020304" pitchFamily="18" charset="0"/>
                <a:cs typeface="Times New Roman" panose="02020603050405020304" pitchFamily="18" charset="0"/>
              </a:rPr>
              <a:t>Pace V et </a:t>
            </a:r>
            <a:r>
              <a:rPr lang="sl-SI" sz="2300" dirty="0" err="1">
                <a:latin typeface="Times New Roman" panose="02020603050405020304" pitchFamily="18" charset="0"/>
                <a:cs typeface="Times New Roman" panose="02020603050405020304" pitchFamily="18" charset="0"/>
              </a:rPr>
              <a:t>al</a:t>
            </a:r>
            <a:r>
              <a:rPr lang="sl-SI" sz="2300" dirty="0">
                <a:latin typeface="Times New Roman" panose="02020603050405020304" pitchFamily="18" charset="0"/>
                <a:cs typeface="Times New Roman" panose="02020603050405020304" pitchFamily="18" charset="0"/>
              </a:rPr>
              <a:t>. </a:t>
            </a:r>
            <a:r>
              <a:rPr lang="sl-SI" sz="2300" dirty="0" err="1">
                <a:latin typeface="Times New Roman" panose="02020603050405020304" pitchFamily="18" charset="0"/>
                <a:cs typeface="Times New Roman" panose="02020603050405020304" pitchFamily="18" charset="0"/>
              </a:rPr>
              <a:t>Dementia</a:t>
            </a:r>
            <a:r>
              <a:rPr lang="sl-SI" sz="2300" dirty="0">
                <a:latin typeface="Times New Roman" panose="02020603050405020304" pitchFamily="18" charset="0"/>
                <a:cs typeface="Times New Roman" panose="02020603050405020304" pitchFamily="18" charset="0"/>
              </a:rPr>
              <a:t>: </a:t>
            </a:r>
            <a:r>
              <a:rPr lang="sl-SI" sz="2300" dirty="0" err="1">
                <a:latin typeface="Times New Roman" panose="02020603050405020304" pitchFamily="18" charset="0"/>
                <a:cs typeface="Times New Roman" panose="02020603050405020304" pitchFamily="18" charset="0"/>
              </a:rPr>
              <a:t>From</a:t>
            </a:r>
            <a:r>
              <a:rPr lang="sl-SI" sz="2300" dirty="0">
                <a:latin typeface="Times New Roman" panose="02020603050405020304" pitchFamily="18" charset="0"/>
                <a:cs typeface="Times New Roman" panose="02020603050405020304" pitchFamily="18" charset="0"/>
              </a:rPr>
              <a:t> </a:t>
            </a:r>
            <a:r>
              <a:rPr lang="sl-SI" sz="2300" dirty="0" err="1">
                <a:latin typeface="Times New Roman" panose="02020603050405020304" pitchFamily="18" charset="0"/>
                <a:cs typeface="Times New Roman" panose="02020603050405020304" pitchFamily="18" charset="0"/>
              </a:rPr>
              <a:t>Advanced</a:t>
            </a:r>
            <a:r>
              <a:rPr lang="sl-SI" sz="2300" dirty="0">
                <a:latin typeface="Times New Roman" panose="02020603050405020304" pitchFamily="18" charset="0"/>
                <a:cs typeface="Times New Roman" panose="02020603050405020304" pitchFamily="18" charset="0"/>
              </a:rPr>
              <a:t> </a:t>
            </a:r>
            <a:r>
              <a:rPr lang="sl-SI" sz="2300" dirty="0" err="1">
                <a:latin typeface="Times New Roman" panose="02020603050405020304" pitchFamily="18" charset="0"/>
                <a:cs typeface="Times New Roman" panose="02020603050405020304" pitchFamily="18" charset="0"/>
              </a:rPr>
              <a:t>Disease</a:t>
            </a:r>
            <a:r>
              <a:rPr lang="sl-SI" sz="2300" dirty="0">
                <a:latin typeface="Times New Roman" panose="02020603050405020304" pitchFamily="18" charset="0"/>
                <a:cs typeface="Times New Roman" panose="02020603050405020304" pitchFamily="18" charset="0"/>
              </a:rPr>
              <a:t> to </a:t>
            </a:r>
            <a:r>
              <a:rPr lang="sl-SI" sz="2300" dirty="0" err="1">
                <a:latin typeface="Times New Roman" panose="02020603050405020304" pitchFamily="18" charset="0"/>
                <a:cs typeface="Times New Roman" panose="02020603050405020304" pitchFamily="18" charset="0"/>
              </a:rPr>
              <a:t>Bereavment</a:t>
            </a:r>
            <a:r>
              <a:rPr lang="sl-SI" sz="2300" dirty="0">
                <a:latin typeface="Times New Roman" panose="02020603050405020304" pitchFamily="18" charset="0"/>
                <a:cs typeface="Times New Roman" panose="02020603050405020304" pitchFamily="18" charset="0"/>
              </a:rPr>
              <a:t> (2011)</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543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103599"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Značilnosti napredovale bolezni</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5" y="1435608"/>
            <a:ext cx="11085311" cy="5052656"/>
          </a:xfrm>
        </p:spPr>
        <p:txBody>
          <a:bodyPr>
            <a:normAutofit fontScale="40000" lnSpcReduction="20000"/>
          </a:bodyPr>
          <a:lstStyle/>
          <a:p>
            <a:r>
              <a:rPr lang="sl-SI" sz="8000" dirty="0">
                <a:latin typeface="Arial" panose="020B0604020202020204" pitchFamily="34" charset="0"/>
                <a:cs typeface="Arial" panose="020B0604020202020204" pitchFamily="34" charset="0"/>
              </a:rPr>
              <a:t>Bolniki ne zmorejo več izražati svojih potreb in želja</a:t>
            </a:r>
          </a:p>
          <a:p>
            <a:pPr lvl="1"/>
            <a:r>
              <a:rPr lang="sl-SI" sz="8000" dirty="0">
                <a:latin typeface="Arial" panose="020B0604020202020204" pitchFamily="34" charset="0"/>
                <a:cs typeface="Arial" panose="020B0604020202020204" pitchFamily="34" charset="0"/>
              </a:rPr>
              <a:t>Pomembno prepoznavati znake neudobja</a:t>
            </a:r>
          </a:p>
          <a:p>
            <a:r>
              <a:rPr lang="sl-SI" sz="8000" dirty="0">
                <a:latin typeface="Arial" panose="020B0604020202020204" pitchFamily="34" charset="0"/>
                <a:cs typeface="Arial" panose="020B0604020202020204" pitchFamily="34" charset="0"/>
              </a:rPr>
              <a:t>Največ vedenjske in psihične simptomatike v tej fazi (depresivnost, apatičnost, agitacija, psihoza, tavanje)</a:t>
            </a:r>
          </a:p>
          <a:p>
            <a:pPr marL="1371600" lvl="6" indent="0">
              <a:buNone/>
            </a:pPr>
            <a:r>
              <a:rPr lang="sl-SI" sz="8000" dirty="0">
                <a:latin typeface="Times New Roman" panose="02020603050405020304" pitchFamily="18" charset="0"/>
                <a:cs typeface="Times New Roman" panose="02020603050405020304" pitchFamily="18" charset="0"/>
              </a:rPr>
              <a:t>		</a:t>
            </a:r>
            <a:r>
              <a:rPr lang="en-SI" sz="8000" dirty="0">
                <a:latin typeface="Times New Roman" panose="02020603050405020304" pitchFamily="18" charset="0"/>
                <a:cs typeface="Times New Roman" panose="02020603050405020304" pitchFamily="18" charset="0"/>
              </a:rPr>
              <a:t>			</a:t>
            </a:r>
            <a:r>
              <a:rPr lang="sl-SI" sz="3500" dirty="0">
                <a:latin typeface="Times New Roman" panose="02020603050405020304" pitchFamily="18" charset="0"/>
                <a:cs typeface="Times New Roman" panose="02020603050405020304" pitchFamily="18" charset="0"/>
              </a:rPr>
              <a:t>Pace V et </a:t>
            </a:r>
            <a:r>
              <a:rPr lang="sl-SI" sz="3500" dirty="0" err="1">
                <a:latin typeface="Times New Roman" panose="02020603050405020304" pitchFamily="18" charset="0"/>
                <a:cs typeface="Times New Roman" panose="02020603050405020304" pitchFamily="18" charset="0"/>
              </a:rPr>
              <a:t>al</a:t>
            </a:r>
            <a:r>
              <a:rPr lang="sl-SI" sz="3500" dirty="0">
                <a:latin typeface="Times New Roman" panose="02020603050405020304" pitchFamily="18" charset="0"/>
                <a:cs typeface="Times New Roman" panose="02020603050405020304" pitchFamily="18" charset="0"/>
              </a:rPr>
              <a:t>. </a:t>
            </a:r>
            <a:r>
              <a:rPr lang="sl-SI" sz="3500" dirty="0" err="1">
                <a:latin typeface="Times New Roman" panose="02020603050405020304" pitchFamily="18" charset="0"/>
                <a:cs typeface="Times New Roman" panose="02020603050405020304" pitchFamily="18" charset="0"/>
              </a:rPr>
              <a:t>Dementia</a:t>
            </a:r>
            <a:r>
              <a:rPr lang="sl-SI" sz="3500" dirty="0">
                <a:latin typeface="Times New Roman" panose="02020603050405020304" pitchFamily="18" charset="0"/>
                <a:cs typeface="Times New Roman" panose="02020603050405020304" pitchFamily="18" charset="0"/>
              </a:rPr>
              <a:t>: </a:t>
            </a:r>
            <a:r>
              <a:rPr lang="sl-SI" sz="3500" dirty="0" err="1">
                <a:latin typeface="Times New Roman" panose="02020603050405020304" pitchFamily="18" charset="0"/>
                <a:cs typeface="Times New Roman" panose="02020603050405020304" pitchFamily="18" charset="0"/>
              </a:rPr>
              <a:t>From</a:t>
            </a:r>
            <a:r>
              <a:rPr lang="sl-SI" sz="3500" dirty="0">
                <a:latin typeface="Times New Roman" panose="02020603050405020304" pitchFamily="18" charset="0"/>
                <a:cs typeface="Times New Roman" panose="02020603050405020304" pitchFamily="18" charset="0"/>
              </a:rPr>
              <a:t> </a:t>
            </a:r>
            <a:r>
              <a:rPr lang="sl-SI" sz="3500" dirty="0" err="1">
                <a:latin typeface="Times New Roman" panose="02020603050405020304" pitchFamily="18" charset="0"/>
                <a:cs typeface="Times New Roman" panose="02020603050405020304" pitchFamily="18" charset="0"/>
              </a:rPr>
              <a:t>Advanced</a:t>
            </a:r>
            <a:r>
              <a:rPr lang="sl-SI" sz="3500" dirty="0">
                <a:latin typeface="Times New Roman" panose="02020603050405020304" pitchFamily="18" charset="0"/>
                <a:cs typeface="Times New Roman" panose="02020603050405020304" pitchFamily="18" charset="0"/>
              </a:rPr>
              <a:t> </a:t>
            </a:r>
            <a:r>
              <a:rPr lang="sl-SI" sz="3500" dirty="0" err="1">
                <a:latin typeface="Times New Roman" panose="02020603050405020304" pitchFamily="18" charset="0"/>
                <a:cs typeface="Times New Roman" panose="02020603050405020304" pitchFamily="18" charset="0"/>
              </a:rPr>
              <a:t>Disease</a:t>
            </a:r>
            <a:r>
              <a:rPr lang="sl-SI" sz="3500" dirty="0">
                <a:latin typeface="Times New Roman" panose="02020603050405020304" pitchFamily="18" charset="0"/>
                <a:cs typeface="Times New Roman" panose="02020603050405020304" pitchFamily="18" charset="0"/>
              </a:rPr>
              <a:t> to </a:t>
            </a:r>
            <a:r>
              <a:rPr lang="sl-SI" sz="3500" dirty="0" err="1">
                <a:latin typeface="Times New Roman" panose="02020603050405020304" pitchFamily="18" charset="0"/>
                <a:cs typeface="Times New Roman" panose="02020603050405020304" pitchFamily="18" charset="0"/>
              </a:rPr>
              <a:t>Bereavment</a:t>
            </a:r>
            <a:r>
              <a:rPr lang="sl-SI" sz="3500" dirty="0">
                <a:latin typeface="Times New Roman" panose="02020603050405020304" pitchFamily="18" charset="0"/>
                <a:cs typeface="Times New Roman" panose="02020603050405020304" pitchFamily="18" charset="0"/>
              </a:rPr>
              <a:t> </a:t>
            </a:r>
            <a:r>
              <a:rPr lang="sl-SI" sz="3500" dirty="0"/>
              <a:t>(2011)</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7932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0483677" cy="640080"/>
          </a:xfrm>
        </p:spPr>
        <p:txBody>
          <a:bodyPr>
            <a:noAutofit/>
          </a:bodyPr>
          <a:lstStyle/>
          <a:p>
            <a:r>
              <a:rPr lang="sl-SI"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Lestvice za oceno </a:t>
            </a:r>
            <a:r>
              <a:rPr lang="sl-SI" sz="3600" b="1" dirty="0" err="1">
                <a:effectLst>
                  <a:outerShdw blurRad="38100" dist="38100" dir="2700000" algn="tl">
                    <a:srgbClr val="000000">
                      <a:alpha val="43137"/>
                    </a:srgbClr>
                  </a:outerShdw>
                </a:effectLst>
                <a:latin typeface="Arial" panose="020B0604020202020204" pitchFamily="34" charset="0"/>
                <a:cs typeface="Arial" panose="020B0604020202020204" pitchFamily="34" charset="0"/>
              </a:rPr>
              <a:t>napredovalosti</a:t>
            </a:r>
            <a:r>
              <a:rPr lang="en-SI" sz="3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demence</a:t>
            </a:r>
            <a:endParaRPr lang="en-GB"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7"/>
            <a:ext cx="10858420" cy="4732581"/>
          </a:xfrm>
        </p:spPr>
        <p:txBody>
          <a:bodyPr>
            <a:normAutofit fontScale="70000" lnSpcReduction="20000"/>
          </a:bodyPr>
          <a:lstStyle/>
          <a:p>
            <a:r>
              <a:rPr lang="sl-SI" sz="2800" b="1" dirty="0">
                <a:solidFill>
                  <a:schemeClr val="tx1"/>
                </a:solidFill>
                <a:latin typeface="Arial" panose="020B0604020202020204" pitchFamily="34" charset="0"/>
                <a:cs typeface="Arial" panose="020B0604020202020204" pitchFamily="34" charset="0"/>
              </a:rPr>
              <a:t>KPSS</a:t>
            </a:r>
            <a:r>
              <a:rPr lang="sl-SI" sz="2800" dirty="0">
                <a:solidFill>
                  <a:schemeClr val="tx1"/>
                </a:solidFill>
                <a:latin typeface="Arial" panose="020B0604020202020204" pitchFamily="34" charset="0"/>
                <a:cs typeface="Arial" panose="020B0604020202020204" pitchFamily="34" charset="0"/>
              </a:rPr>
              <a:t> pod 10 kaže na kognitivni status, ne pa na vedenjskega in funkcionalnega</a:t>
            </a:r>
          </a:p>
          <a:p>
            <a:r>
              <a:rPr lang="sl-SI" sz="2800" b="1" dirty="0">
                <a:solidFill>
                  <a:schemeClr val="tx1"/>
                </a:solidFill>
                <a:latin typeface="Arial" panose="020B0604020202020204" pitchFamily="34" charset="0"/>
                <a:cs typeface="Arial" panose="020B0604020202020204" pitchFamily="34" charset="0"/>
              </a:rPr>
              <a:t>GDS – Global </a:t>
            </a:r>
            <a:r>
              <a:rPr lang="sl-SI" sz="2800" b="1" dirty="0" err="1">
                <a:solidFill>
                  <a:schemeClr val="tx1"/>
                </a:solidFill>
                <a:latin typeface="Arial" panose="020B0604020202020204" pitchFamily="34" charset="0"/>
                <a:cs typeface="Arial" panose="020B0604020202020204" pitchFamily="34" charset="0"/>
              </a:rPr>
              <a:t>Deterioration</a:t>
            </a:r>
            <a:r>
              <a:rPr lang="sl-SI" sz="2800" b="1" dirty="0">
                <a:solidFill>
                  <a:schemeClr val="tx1"/>
                </a:solidFill>
                <a:latin typeface="Arial" panose="020B0604020202020204" pitchFamily="34" charset="0"/>
                <a:cs typeface="Arial" panose="020B0604020202020204" pitchFamily="34" charset="0"/>
              </a:rPr>
              <a:t> Scale</a:t>
            </a:r>
          </a:p>
          <a:p>
            <a:pPr lvl="1"/>
            <a:r>
              <a:rPr lang="sl-SI" sz="2800" dirty="0">
                <a:solidFill>
                  <a:schemeClr val="tx1"/>
                </a:solidFill>
                <a:latin typeface="Arial" panose="020B0604020202020204" pitchFamily="34" charset="0"/>
                <a:cs typeface="Arial" panose="020B0604020202020204" pitchFamily="34" charset="0"/>
              </a:rPr>
              <a:t>Faza 6 = zmerno napredovala demenca: bolnik občasno pozabi ime skrbnika, se ne zaveda nedavnih dogodkov in izkušenj, težave pri štetju do 10, pomoč pri ADL, občasna inkontinenca, moten dnevno-nočni ritem, osebnostno še orientirani, VPSD</a:t>
            </a:r>
          </a:p>
          <a:p>
            <a:pPr lvl="1"/>
            <a:r>
              <a:rPr lang="sl-SI" sz="2800" dirty="0">
                <a:solidFill>
                  <a:schemeClr val="tx1"/>
                </a:solidFill>
                <a:latin typeface="Arial" panose="020B0604020202020204" pitchFamily="34" charset="0"/>
                <a:cs typeface="Arial" panose="020B0604020202020204" pitchFamily="34" charset="0"/>
              </a:rPr>
              <a:t>Faza 7 = napredovala demenca: ne prepoznajo svojcev, posamezne besede in fraze, sledi odsotnost verbalne komunikacije,  huda inkontinenca, nezmožnost samostojnega hranjenja, postopna izguba sposobnosti hoje, možgani več ne zmorejo kontrolirati telesa</a:t>
            </a:r>
          </a:p>
          <a:p>
            <a:endParaRPr lang="en-GB" dirty="0"/>
          </a:p>
        </p:txBody>
      </p:sp>
    </p:spTree>
    <p:extLst>
      <p:ext uri="{BB962C8B-B14F-4D97-AF65-F5344CB8AC3E}">
        <p14:creationId xmlns:p14="http://schemas.microsoft.com/office/powerpoint/2010/main" val="321715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0058561"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FAST 6 in 7</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5" y="1435608"/>
            <a:ext cx="10898525" cy="4507992"/>
          </a:xfrm>
        </p:spPr>
        <p:txBody>
          <a:bodyPr/>
          <a:lstStyle/>
          <a:p>
            <a:endParaRPr lang="en-SI" dirty="0">
              <a:latin typeface="Times New Roman" panose="02020603050405020304" pitchFamily="18" charset="0"/>
              <a:cs typeface="Times New Roman" panose="02020603050405020304" pitchFamily="18" charset="0"/>
            </a:endParaRPr>
          </a:p>
          <a:p>
            <a:endParaRPr lang="en-SI" dirty="0">
              <a:latin typeface="Times New Roman" panose="02020603050405020304" pitchFamily="18" charset="0"/>
              <a:cs typeface="Times New Roman" panose="02020603050405020304" pitchFamily="18" charset="0"/>
            </a:endParaRPr>
          </a:p>
          <a:p>
            <a:endParaRPr lang="en-GB" dirty="0"/>
          </a:p>
        </p:txBody>
      </p:sp>
      <p:sp>
        <p:nvSpPr>
          <p:cNvPr id="4" name="Content Placeholder 2"/>
          <p:cNvSpPr txBox="1">
            <a:spLocks/>
          </p:cNvSpPr>
          <p:nvPr/>
        </p:nvSpPr>
        <p:spPr>
          <a:xfrm>
            <a:off x="457199" y="1600200"/>
            <a:ext cx="10387263" cy="485313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sl-SI" sz="2600" b="1" dirty="0" err="1">
                <a:latin typeface="Times New Roman" panose="02020603050405020304" pitchFamily="18" charset="0"/>
                <a:cs typeface="Times New Roman" panose="02020603050405020304" pitchFamily="18" charset="0"/>
              </a:rPr>
              <a:t>Functional</a:t>
            </a:r>
            <a:r>
              <a:rPr lang="sl-SI" sz="2600" b="1" dirty="0">
                <a:latin typeface="Times New Roman" panose="02020603050405020304" pitchFamily="18" charset="0"/>
                <a:cs typeface="Times New Roman" panose="02020603050405020304" pitchFamily="18" charset="0"/>
              </a:rPr>
              <a:t> </a:t>
            </a:r>
            <a:r>
              <a:rPr lang="sl-SI" sz="2600" b="1" dirty="0" err="1">
                <a:latin typeface="Times New Roman" panose="02020603050405020304" pitchFamily="18" charset="0"/>
                <a:cs typeface="Times New Roman" panose="02020603050405020304" pitchFamily="18" charset="0"/>
              </a:rPr>
              <a:t>Assessment</a:t>
            </a:r>
            <a:r>
              <a:rPr lang="sl-SI" sz="2600" b="1" dirty="0">
                <a:latin typeface="Times New Roman" panose="02020603050405020304" pitchFamily="18" charset="0"/>
                <a:cs typeface="Times New Roman" panose="02020603050405020304" pitchFamily="18" charset="0"/>
              </a:rPr>
              <a:t> Scale </a:t>
            </a:r>
            <a:r>
              <a:rPr lang="sl-SI" sz="2600" b="1" dirty="0" err="1">
                <a:latin typeface="Times New Roman" panose="02020603050405020304" pitchFamily="18" charset="0"/>
                <a:cs typeface="Times New Roman" panose="02020603050405020304" pitchFamily="18" charset="0"/>
              </a:rPr>
              <a:t>for</a:t>
            </a:r>
            <a:r>
              <a:rPr lang="sl-SI" sz="2600" b="1" dirty="0">
                <a:latin typeface="Times New Roman" panose="02020603050405020304" pitchFamily="18" charset="0"/>
                <a:cs typeface="Times New Roman" panose="02020603050405020304" pitchFamily="18" charset="0"/>
              </a:rPr>
              <a:t> AD (</a:t>
            </a:r>
            <a:r>
              <a:rPr lang="sl-SI" sz="2600" b="1" dirty="0" err="1">
                <a:latin typeface="Times New Roman" panose="02020603050405020304" pitchFamily="18" charset="0"/>
                <a:cs typeface="Times New Roman" panose="02020603050405020304" pitchFamily="18" charset="0"/>
              </a:rPr>
              <a:t>Reisberg</a:t>
            </a:r>
            <a:r>
              <a:rPr lang="sl-SI" sz="2600" b="1" dirty="0">
                <a:latin typeface="Times New Roman" panose="02020603050405020304" pitchFamily="18" charset="0"/>
                <a:cs typeface="Times New Roman" panose="02020603050405020304" pitchFamily="18" charset="0"/>
              </a:rPr>
              <a:t>, 1984)</a:t>
            </a:r>
          </a:p>
          <a:p>
            <a:r>
              <a:rPr lang="sl-SI" sz="2000" dirty="0">
                <a:latin typeface="Times New Roman" panose="02020603050405020304" pitchFamily="18" charset="0"/>
                <a:cs typeface="Times New Roman" panose="02020603050405020304" pitchFamily="18" charset="0"/>
              </a:rPr>
              <a:t>6a: potrebna je pomoč pri oblačenju</a:t>
            </a:r>
          </a:p>
          <a:p>
            <a:r>
              <a:rPr lang="sl-SI" sz="2000" dirty="0">
                <a:latin typeface="Times New Roman" panose="02020603050405020304" pitchFamily="18" charset="0"/>
                <a:cs typeface="Times New Roman" panose="02020603050405020304" pitchFamily="18" charset="0"/>
              </a:rPr>
              <a:t>6b: potrebna pomoč pri kopanju</a:t>
            </a:r>
          </a:p>
          <a:p>
            <a:r>
              <a:rPr lang="sl-SI" sz="2000" dirty="0">
                <a:latin typeface="Times New Roman" panose="02020603050405020304" pitchFamily="18" charset="0"/>
                <a:cs typeface="Times New Roman" panose="02020603050405020304" pitchFamily="18" charset="0"/>
              </a:rPr>
              <a:t>6c: potrebna pomoč pri uporabi stranišča (ne potegnejo vode …)</a:t>
            </a:r>
          </a:p>
          <a:p>
            <a:r>
              <a:rPr lang="sl-SI" sz="2000" dirty="0">
                <a:latin typeface="Times New Roman" panose="02020603050405020304" pitchFamily="18" charset="0"/>
                <a:cs typeface="Times New Roman" panose="02020603050405020304" pitchFamily="18" charset="0"/>
              </a:rPr>
              <a:t>6d in e: inkontinenca za urin in blato</a:t>
            </a:r>
          </a:p>
          <a:p>
            <a:endParaRPr lang="sl-SI" sz="2000" dirty="0">
              <a:latin typeface="Times New Roman" panose="02020603050405020304" pitchFamily="18" charset="0"/>
              <a:cs typeface="Times New Roman" panose="02020603050405020304" pitchFamily="18" charset="0"/>
            </a:endParaRPr>
          </a:p>
          <a:p>
            <a:r>
              <a:rPr lang="sl-SI" sz="2000" dirty="0">
                <a:latin typeface="Times New Roman" panose="02020603050405020304" pitchFamily="18" charset="0"/>
                <a:cs typeface="Times New Roman" panose="02020603050405020304" pitchFamily="18" charset="0"/>
              </a:rPr>
              <a:t>7a: govor omejen na nekaj besed dnevno</a:t>
            </a:r>
          </a:p>
          <a:p>
            <a:r>
              <a:rPr lang="sl-SI" sz="2000" dirty="0">
                <a:latin typeface="Times New Roman" panose="02020603050405020304" pitchFamily="18" charset="0"/>
                <a:cs typeface="Times New Roman" panose="02020603050405020304" pitchFamily="18" charset="0"/>
              </a:rPr>
              <a:t>7b: zmorejo zgolj eno razumljivo besedo, ki jo ponavljajo v vseh okoliščinah</a:t>
            </a:r>
          </a:p>
          <a:p>
            <a:r>
              <a:rPr lang="sl-SI" sz="2000" dirty="0">
                <a:solidFill>
                  <a:srgbClr val="FF0000"/>
                </a:solidFill>
                <a:latin typeface="Times New Roman" panose="02020603050405020304" pitchFamily="18" charset="0"/>
                <a:cs typeface="Times New Roman" panose="02020603050405020304" pitchFamily="18" charset="0"/>
              </a:rPr>
              <a:t>7c: nezmožnost hoje brez pomoči</a:t>
            </a:r>
          </a:p>
          <a:p>
            <a:r>
              <a:rPr lang="sl-SI" sz="2000" dirty="0">
                <a:latin typeface="Times New Roman" panose="02020603050405020304" pitchFamily="18" charset="0"/>
                <a:cs typeface="Times New Roman" panose="02020603050405020304" pitchFamily="18" charset="0"/>
              </a:rPr>
              <a:t>7d: nezmožnost sedeti brez opore</a:t>
            </a:r>
          </a:p>
          <a:p>
            <a:r>
              <a:rPr lang="sl-SI" sz="2000" dirty="0">
                <a:latin typeface="Times New Roman" panose="02020603050405020304" pitchFamily="18" charset="0"/>
                <a:cs typeface="Times New Roman" panose="02020603050405020304" pitchFamily="18" charset="0"/>
              </a:rPr>
              <a:t>7e: nezmožnost nasmehniti se</a:t>
            </a:r>
          </a:p>
          <a:p>
            <a:r>
              <a:rPr lang="sl-SI" sz="2000" dirty="0">
                <a:latin typeface="Times New Roman" panose="02020603050405020304" pitchFamily="18" charset="0"/>
                <a:cs typeface="Times New Roman" panose="02020603050405020304" pitchFamily="18" charset="0"/>
              </a:rPr>
              <a:t>7f: nezmožnost držati glavo pokonci</a:t>
            </a:r>
          </a:p>
        </p:txBody>
      </p:sp>
    </p:spTree>
    <p:extLst>
      <p:ext uri="{BB962C8B-B14F-4D97-AF65-F5344CB8AC3E}">
        <p14:creationId xmlns:p14="http://schemas.microsoft.com/office/powerpoint/2010/main" val="309390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8374140" cy="640080"/>
          </a:xfrm>
        </p:spPr>
        <p:txBody>
          <a:bodyPr>
            <a:noAutofit/>
          </a:bodyPr>
          <a:lstStyle/>
          <a:p>
            <a:r>
              <a:rPr lang="en-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FAST 7c</a:t>
            </a:r>
            <a:endParaRPr lang="en-GB" sz="4400" dirty="0"/>
          </a:p>
        </p:txBody>
      </p:sp>
      <p:sp>
        <p:nvSpPr>
          <p:cNvPr id="3" name="Content Placeholder 2"/>
          <p:cNvSpPr>
            <a:spLocks noGrp="1"/>
          </p:cNvSpPr>
          <p:nvPr>
            <p:ph sz="quarter" idx="10"/>
          </p:nvPr>
        </p:nvSpPr>
        <p:spPr>
          <a:xfrm>
            <a:off x="539495" y="1435608"/>
            <a:ext cx="11018841" cy="4660392"/>
          </a:xfrm>
        </p:spPr>
        <p:txBody>
          <a:bodyPr/>
          <a:lstStyle/>
          <a:p>
            <a:endParaRPr lang="en-GB" dirty="0"/>
          </a:p>
        </p:txBody>
      </p:sp>
      <p:sp>
        <p:nvSpPr>
          <p:cNvPr id="4" name="Content Placeholder 2"/>
          <p:cNvSpPr txBox="1">
            <a:spLocks/>
          </p:cNvSpPr>
          <p:nvPr/>
        </p:nvSpPr>
        <p:spPr>
          <a:xfrm>
            <a:off x="457199" y="1892968"/>
            <a:ext cx="10098505" cy="4114323"/>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sl-SI" sz="2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FAST 7c = mejnik za vstop bolnika v paliativno fazo</a:t>
            </a:r>
          </a:p>
          <a:p>
            <a:pPr marL="365760" marR="0" lvl="0" indent="-256032" algn="l" defTabSz="914400" rtl="0" eaLnBrk="1" fontAlgn="auto" latinLnBrk="0" hangingPunct="1">
              <a:lnSpc>
                <a:spcPct val="100000"/>
              </a:lnSpc>
              <a:spcBef>
                <a:spcPts val="400"/>
              </a:spcBef>
              <a:spcAft>
                <a:spcPts val="0"/>
              </a:spcAft>
              <a:buClr>
                <a:srgbClr val="2DA2BF"/>
              </a:buClr>
              <a:buSzPct val="68000"/>
              <a:buFont typeface="Wingdings 3"/>
              <a:buChar char=""/>
              <a:tabLst/>
              <a:defRPr/>
            </a:pPr>
            <a:r>
              <a:rPr kumimoji="0" lang="sl-SI" sz="28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Ameriške hospic smernice</a:t>
            </a:r>
          </a:p>
          <a:p>
            <a:pPr marL="621792" marR="0" lvl="1" indent="-228600" algn="l" defTabSz="914400" rtl="0" eaLnBrk="1" fontAlgn="auto" latinLnBrk="0" hangingPunct="1">
              <a:lnSpc>
                <a:spcPct val="100000"/>
              </a:lnSpc>
              <a:spcBef>
                <a:spcPts val="324"/>
              </a:spcBef>
              <a:spcAft>
                <a:spcPts val="0"/>
              </a:spcAft>
              <a:buClr>
                <a:srgbClr val="2DA2BF"/>
              </a:buClr>
              <a:buSzTx/>
              <a:buFont typeface="Verdana"/>
              <a:buChar char="◦"/>
              <a:tabLst/>
              <a:defRPr/>
            </a:pPr>
            <a:r>
              <a:rPr kumimoji="0" lang="sl-SI" sz="24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Prognoza preživetja: 6 m</a:t>
            </a:r>
          </a:p>
          <a:p>
            <a:pPr marL="621792" marR="0" lvl="1" indent="-228600" algn="l" defTabSz="914400" rtl="0" eaLnBrk="1" fontAlgn="auto" latinLnBrk="0" hangingPunct="1">
              <a:lnSpc>
                <a:spcPct val="100000"/>
              </a:lnSpc>
              <a:spcBef>
                <a:spcPts val="324"/>
              </a:spcBef>
              <a:spcAft>
                <a:spcPts val="0"/>
              </a:spcAft>
              <a:buClr>
                <a:srgbClr val="2DA2BF"/>
              </a:buClr>
              <a:buSzTx/>
              <a:buFont typeface="Verdana"/>
              <a:buChar char="◦"/>
              <a:tabLst/>
              <a:defRPr/>
            </a:pPr>
            <a:r>
              <a:rPr kumimoji="0" lang="sl-SI" sz="24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FAST 7c</a:t>
            </a:r>
          </a:p>
          <a:p>
            <a:pPr marL="621792" marR="0" lvl="1" indent="-228600" algn="l" defTabSz="914400" rtl="0" eaLnBrk="1" fontAlgn="auto" latinLnBrk="0" hangingPunct="1">
              <a:lnSpc>
                <a:spcPct val="100000"/>
              </a:lnSpc>
              <a:spcBef>
                <a:spcPts val="324"/>
              </a:spcBef>
              <a:spcAft>
                <a:spcPts val="0"/>
              </a:spcAft>
              <a:buClr>
                <a:srgbClr val="2DA2BF"/>
              </a:buClr>
              <a:buSzTx/>
              <a:buFont typeface="Verdana"/>
              <a:buChar char="◦"/>
              <a:tabLst/>
              <a:defRPr/>
            </a:pPr>
            <a:r>
              <a:rPr kumimoji="0" lang="sl-SI" sz="24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vsaj eno od naslednjih stanj v zadnjem letu:</a:t>
            </a: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r>
              <a:rPr kumimoji="0" lang="sl-SI"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Aspiracijska</a:t>
            </a: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pljučnica</a:t>
            </a: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r>
              <a:rPr kumimoji="0" lang="sl-SI"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Pielonefritis</a:t>
            </a: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ali druga okužba zg. </a:t>
            </a:r>
            <a:r>
              <a:rPr kumimoji="0" lang="sl-SI"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urinarnega</a:t>
            </a: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trakta</a:t>
            </a: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r>
              <a:rPr kumimoji="0" lang="sl-SI" sz="2000" b="0" i="0" u="none" strike="noStrike" kern="1200" cap="none" spc="0" normalizeH="0" baseline="0" noProof="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Sepsa</a:t>
            </a:r>
            <a:endPar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Preležanine (napredovale, stadij 3 in 4)</a:t>
            </a: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Ponavljajoče se vročine po zdravljenju z </a:t>
            </a:r>
            <a:r>
              <a:rPr kumimoji="0" lang="sl-SI"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antibiotki</a:t>
            </a:r>
            <a:endPar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Težave s hranjenjem: vnos hrane oz. tekočine ni zadosten za preživetje (hujšanje 10 % v 6 m), </a:t>
            </a:r>
            <a:r>
              <a:rPr kumimoji="0" lang="sl-SI" sz="2000" b="0" i="0" u="none" strike="noStrike" kern="1200" cap="none" spc="0" normalizeH="0" baseline="0" noProof="0" dirty="0" err="1">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enteralna</a:t>
            </a:r>
            <a:r>
              <a:rPr kumimoji="0" lang="sl-SI" sz="2000" b="0" i="0" u="none" strike="noStrike" kern="120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prehrana, znižani albumini pod 2,5 g/dl</a:t>
            </a:r>
          </a:p>
          <a:p>
            <a:pPr marL="859536" marR="0" lvl="2" indent="-228600" algn="l" defTabSz="914400" rtl="0" eaLnBrk="1" fontAlgn="auto" latinLnBrk="0" hangingPunct="1">
              <a:lnSpc>
                <a:spcPct val="100000"/>
              </a:lnSpc>
              <a:spcBef>
                <a:spcPts val="350"/>
              </a:spcBef>
              <a:spcAft>
                <a:spcPts val="0"/>
              </a:spcAft>
              <a:buClr>
                <a:srgbClr val="DA1F28"/>
              </a:buClr>
              <a:buSzPct val="100000"/>
              <a:buFont typeface="Wingdings 2"/>
              <a:buChar char=""/>
              <a:tabLst/>
              <a:defRPr/>
            </a:pPr>
            <a:endParaRPr kumimoji="0" lang="sl-SI" sz="2000" b="0" i="0" u="none" strike="noStrike" kern="1200" cap="none" spc="0" normalizeH="0" baseline="0" noProof="0" dirty="0">
              <a:ln>
                <a:noFill/>
              </a:ln>
              <a:solidFill>
                <a:sysClr val="windowText" lastClr="000000"/>
              </a:solidFill>
              <a:effectLst/>
              <a:uLnTx/>
              <a:uFillTx/>
              <a:latin typeface="Lucida Sans Unicode"/>
              <a:ea typeface="+mn-ea"/>
              <a:cs typeface="+mn-cs"/>
            </a:endParaRPr>
          </a:p>
        </p:txBody>
      </p:sp>
    </p:spTree>
    <p:extLst>
      <p:ext uri="{BB962C8B-B14F-4D97-AF65-F5344CB8AC3E}">
        <p14:creationId xmlns:p14="http://schemas.microsoft.com/office/powerpoint/2010/main" val="2825587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9986372"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Vstop v paliativno fazo</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8"/>
            <a:ext cx="10617788" cy="3977640"/>
          </a:xfrm>
        </p:spPr>
        <p:txBody>
          <a:bodyPr/>
          <a:lstStyle/>
          <a:p>
            <a:r>
              <a:rPr lang="sl-SI" sz="2400" dirty="0">
                <a:latin typeface="Arial" panose="020B0604020202020204" pitchFamily="34" charset="0"/>
                <a:cs typeface="Arial" panose="020B0604020202020204" pitchFamily="34" charset="0"/>
              </a:rPr>
              <a:t>Zaradi težavnosti napovedovanja preživetja pri bolnikih z napredovalo demenco bi lahko kot kriterij za vstop  v paliativno fazo obveljal</a:t>
            </a:r>
            <a:r>
              <a:rPr lang="en-SI" sz="2400" dirty="0">
                <a:latin typeface="Arial" panose="020B0604020202020204" pitchFamily="34" charset="0"/>
                <a:cs typeface="Arial" panose="020B0604020202020204" pitchFamily="34" charset="0"/>
              </a:rPr>
              <a:t>o</a:t>
            </a:r>
            <a:r>
              <a:rPr lang="sl-SI" sz="2400" dirty="0">
                <a:latin typeface="Arial" panose="020B0604020202020204" pitchFamily="34" charset="0"/>
                <a:cs typeface="Arial" panose="020B0604020202020204" pitchFamily="34" charset="0"/>
              </a:rPr>
              <a:t> </a:t>
            </a:r>
            <a:r>
              <a:rPr lang="sl-SI" sz="2400" b="1" dirty="0">
                <a:solidFill>
                  <a:schemeClr val="tx1"/>
                </a:solidFill>
                <a:latin typeface="Arial" panose="020B0604020202020204" pitchFamily="34" charset="0"/>
                <a:cs typeface="Arial" panose="020B0604020202020204" pitchFamily="34" charset="0"/>
              </a:rPr>
              <a:t>vzdrževanje udobja kot glavni cilj obravnave</a:t>
            </a:r>
            <a:r>
              <a:rPr lang="sl-SI" sz="2400" dirty="0">
                <a:latin typeface="Arial" panose="020B0604020202020204" pitchFamily="34" charset="0"/>
                <a:cs typeface="Arial" panose="020B0604020202020204" pitchFamily="34" charset="0"/>
              </a:rPr>
              <a:t> (</a:t>
            </a:r>
            <a:r>
              <a:rPr lang="sl-SI" sz="2400" dirty="0" err="1">
                <a:latin typeface="Arial" panose="020B0604020202020204" pitchFamily="34" charset="0"/>
                <a:cs typeface="Arial" panose="020B0604020202020204" pitchFamily="34" charset="0"/>
              </a:rPr>
              <a:t>Mitchell</a:t>
            </a:r>
            <a:r>
              <a:rPr lang="sl-SI" sz="2400" dirty="0">
                <a:latin typeface="Arial" panose="020B0604020202020204" pitchFamily="34" charset="0"/>
                <a:cs typeface="Arial" panose="020B0604020202020204" pitchFamily="34" charset="0"/>
              </a:rPr>
              <a:t>, 2018)</a:t>
            </a:r>
            <a:endParaRPr lang="en-SI" sz="2400" dirty="0">
              <a:latin typeface="Arial" panose="020B0604020202020204" pitchFamily="34" charset="0"/>
              <a:cs typeface="Arial" panose="020B0604020202020204" pitchFamily="34" charset="0"/>
            </a:endParaRPr>
          </a:p>
          <a:p>
            <a:endParaRPr lang="en-SI" sz="24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370241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39990"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Cilji obravnave dementnega bolnika</a:t>
            </a:r>
            <a:endParaRPr lang="en-GB"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2"/>
          <p:cNvPicPr>
            <a:picLocks noGrp="1" noChangeAspect="1" noChangeArrowheads="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1574358" y="1615817"/>
            <a:ext cx="7547901" cy="4493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681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6" y="103367"/>
            <a:ext cx="11047941" cy="1534602"/>
          </a:xfrm>
        </p:spPr>
        <p:txBody>
          <a:bodyPr>
            <a:noAutofit/>
          </a:bodyPr>
          <a:lstStyle/>
          <a:p>
            <a:r>
              <a:rPr lang="sl-SI"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Evropska priporočila za obravnavo bolnikov z demenco</a:t>
            </a:r>
            <a:endParaRPr lang="en-GB"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2027583"/>
            <a:ext cx="11029652" cy="4405021"/>
          </a:xfrm>
        </p:spPr>
        <p:txBody>
          <a:bodyPr>
            <a:normAutofit/>
          </a:bodyPr>
          <a:lstStyle/>
          <a:p>
            <a:r>
              <a:rPr lang="sl-SI" sz="2800" dirty="0">
                <a:latin typeface="Times New Roman" panose="02020603050405020304" pitchFamily="18" charset="0"/>
                <a:cs typeface="Times New Roman" panose="02020603050405020304" pitchFamily="18" charset="0"/>
              </a:rPr>
              <a:t>EAPC, 2013: White </a:t>
            </a:r>
            <a:r>
              <a:rPr lang="sl-SI" sz="2800" dirty="0" err="1">
                <a:latin typeface="Times New Roman" panose="02020603050405020304" pitchFamily="18" charset="0"/>
                <a:cs typeface="Times New Roman" panose="02020603050405020304" pitchFamily="18" charset="0"/>
              </a:rPr>
              <a:t>Paper</a:t>
            </a:r>
            <a:r>
              <a:rPr lang="sl-SI" sz="2800" dirty="0">
                <a:latin typeface="Times New Roman" panose="02020603050405020304" pitchFamily="18" charset="0"/>
                <a:cs typeface="Times New Roman" panose="02020603050405020304" pitchFamily="18" charset="0"/>
              </a:rPr>
              <a:t> - Priporočila za paliativno oskrbo starejših bolnikov z alzheimerjevo in drugimi progresivnimi demencami</a:t>
            </a:r>
          </a:p>
          <a:p>
            <a:pPr lvl="1"/>
            <a:r>
              <a:rPr lang="sl-SI" sz="2400" dirty="0">
                <a:latin typeface="Times New Roman" panose="02020603050405020304" pitchFamily="18" charset="0"/>
                <a:cs typeface="Times New Roman" panose="02020603050405020304" pitchFamily="18" charset="0"/>
              </a:rPr>
              <a:t>Vsebujejo 11 domen s 57 priporočili</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150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47941"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Načrt obravnave</a:t>
            </a:r>
            <a:endParaRPr lang="en-GB"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7"/>
            <a:ext cx="11029652" cy="4814117"/>
          </a:xfrm>
        </p:spPr>
        <p:txBody>
          <a:bodyPr>
            <a:normAutofit/>
          </a:bodyPr>
          <a:lstStyle/>
          <a:p>
            <a:r>
              <a:rPr lang="sl-SI" sz="2600" dirty="0">
                <a:latin typeface="Arial" panose="020B0604020202020204" pitchFamily="34" charset="0"/>
                <a:cs typeface="Arial" panose="020B0604020202020204" pitchFamily="34" charset="0"/>
              </a:rPr>
              <a:t>=paliativni načrt, </a:t>
            </a:r>
            <a:r>
              <a:rPr lang="sl-SI" sz="2600" dirty="0" err="1">
                <a:latin typeface="Arial" panose="020B0604020202020204" pitchFamily="34" charset="0"/>
                <a:cs typeface="Arial" panose="020B0604020202020204" pitchFamily="34" charset="0"/>
              </a:rPr>
              <a:t>Advanced</a:t>
            </a:r>
            <a:r>
              <a:rPr lang="sl-SI" sz="2600" dirty="0">
                <a:latin typeface="Arial" panose="020B0604020202020204" pitchFamily="34" charset="0"/>
                <a:cs typeface="Arial" panose="020B0604020202020204" pitchFamily="34" charset="0"/>
              </a:rPr>
              <a:t> </a:t>
            </a:r>
            <a:r>
              <a:rPr lang="sl-SI" sz="2600" dirty="0" err="1">
                <a:latin typeface="Arial" panose="020B0604020202020204" pitchFamily="34" charset="0"/>
                <a:cs typeface="Arial" panose="020B0604020202020204" pitchFamily="34" charset="0"/>
              </a:rPr>
              <a:t>care</a:t>
            </a:r>
            <a:r>
              <a:rPr lang="sl-SI" sz="2600" dirty="0">
                <a:latin typeface="Arial" panose="020B0604020202020204" pitchFamily="34" charset="0"/>
                <a:cs typeface="Arial" panose="020B0604020202020204" pitchFamily="34" charset="0"/>
              </a:rPr>
              <a:t> </a:t>
            </a:r>
            <a:r>
              <a:rPr lang="sl-SI" sz="2600" dirty="0" err="1">
                <a:latin typeface="Arial" panose="020B0604020202020204" pitchFamily="34" charset="0"/>
                <a:cs typeface="Arial" panose="020B0604020202020204" pitchFamily="34" charset="0"/>
              </a:rPr>
              <a:t>planning</a:t>
            </a:r>
            <a:endParaRPr lang="sl-SI" sz="2600" dirty="0">
              <a:latin typeface="Arial" panose="020B0604020202020204" pitchFamily="34" charset="0"/>
              <a:cs typeface="Arial" panose="020B0604020202020204" pitchFamily="34" charset="0"/>
            </a:endParaRPr>
          </a:p>
          <a:p>
            <a:r>
              <a:rPr lang="sl-SI" sz="2600" dirty="0">
                <a:latin typeface="Arial" panose="020B0604020202020204" pitchFamily="34" charset="0"/>
                <a:cs typeface="Arial" panose="020B0604020202020204" pitchFamily="34" charset="0"/>
              </a:rPr>
              <a:t>Odločanje o medicinskih posegih je v napredovali fazi demence problem</a:t>
            </a:r>
          </a:p>
          <a:p>
            <a:pPr lvl="2"/>
            <a:r>
              <a:rPr lang="sl-SI" sz="1900" dirty="0">
                <a:latin typeface="Arial" panose="020B0604020202020204" pitchFamily="34" charset="0"/>
                <a:cs typeface="Arial" panose="020B0604020202020204" pitchFamily="34" charset="0"/>
              </a:rPr>
              <a:t>Motnje presoje, abstraktnega mišljenja … že v zmerno napredovali demenci</a:t>
            </a:r>
          </a:p>
          <a:p>
            <a:r>
              <a:rPr lang="en-SI" sz="2600" dirty="0">
                <a:latin typeface="Arial" panose="020B0604020202020204" pitchFamily="34" charset="0"/>
                <a:cs typeface="Arial" panose="020B0604020202020204" pitchFamily="34" charset="0"/>
              </a:rPr>
              <a:t>Realnost: </a:t>
            </a:r>
            <a:r>
              <a:rPr lang="sl-SI" sz="2600" dirty="0">
                <a:latin typeface="Arial" panose="020B0604020202020204" pitchFamily="34" charset="0"/>
                <a:cs typeface="Arial" panose="020B0604020202020204" pitchFamily="34" charset="0"/>
              </a:rPr>
              <a:t>Večinoma se obračamo na svojce, ki jih prosimo, da naj njihove odločitve odražajo želje obolelih (velikokrat svojci tega ne zmorejo)</a:t>
            </a:r>
          </a:p>
          <a:p>
            <a:r>
              <a:rPr lang="sl-SI" sz="2400" dirty="0">
                <a:latin typeface="Arial" panose="020B0604020202020204" pitchFamily="34" charset="0"/>
                <a:cs typeface="Arial" panose="020B0604020202020204" pitchFamily="34" charset="0"/>
              </a:rPr>
              <a:t>&gt;&gt;&gt;</a:t>
            </a:r>
            <a:r>
              <a:rPr lang="sl-SI" sz="2400" dirty="0">
                <a:solidFill>
                  <a:srgbClr val="FF0000"/>
                </a:solidFill>
                <a:latin typeface="Arial" panose="020B0604020202020204" pitchFamily="34" charset="0"/>
                <a:cs typeface="Arial" panose="020B0604020202020204" pitchFamily="34" charset="0"/>
              </a:rPr>
              <a:t>Predstavitev prognoze, izsledkov raziskav</a:t>
            </a:r>
          </a:p>
          <a:p>
            <a:endParaRPr lang="en-GB" dirty="0"/>
          </a:p>
        </p:txBody>
      </p:sp>
    </p:spTree>
    <p:extLst>
      <p:ext uri="{BB962C8B-B14F-4D97-AF65-F5344CB8AC3E}">
        <p14:creationId xmlns:p14="http://schemas.microsoft.com/office/powerpoint/2010/main" val="125960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l-SI" sz="4400" b="1" dirty="0">
                <a:latin typeface="Arial" panose="020B0604020202020204" pitchFamily="34" charset="0"/>
                <a:cs typeface="Arial" panose="020B0604020202020204" pitchFamily="34" charset="0"/>
              </a:rPr>
              <a:t>Vsebina predstavitve</a:t>
            </a:r>
            <a:endParaRPr lang="en-GB"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8"/>
            <a:ext cx="10520768" cy="4504016"/>
          </a:xfrm>
        </p:spPr>
        <p:txBody>
          <a:bodyPr>
            <a:normAutofit/>
          </a:bodyPr>
          <a:lstStyle/>
          <a:p>
            <a:endParaRPr lang="en-SI"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
        <p:nvSpPr>
          <p:cNvPr id="4" name="Rectangle 3"/>
          <p:cNvSpPr/>
          <p:nvPr/>
        </p:nvSpPr>
        <p:spPr>
          <a:xfrm>
            <a:off x="636104" y="2690336"/>
            <a:ext cx="10520768" cy="2677656"/>
          </a:xfrm>
          <a:prstGeom prst="rect">
            <a:avLst/>
          </a:prstGeom>
        </p:spPr>
        <p:txBody>
          <a:bodyPr wrap="square">
            <a:spAutoFit/>
          </a:bodyPr>
          <a:lstStyle/>
          <a:p>
            <a:r>
              <a:rPr lang="sl-SI" sz="2400" dirty="0">
                <a:latin typeface="Arial" panose="020B0604020202020204" pitchFamily="34" charset="0"/>
                <a:cs typeface="Arial" panose="020B0604020202020204" pitchFamily="34" charset="0"/>
              </a:rPr>
              <a:t>Primera iz klinične prakse</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Nekaj dejstev o demenci</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Definicija, značilnosti napredovale demence</a:t>
            </a:r>
          </a:p>
          <a:p>
            <a:endParaRPr lang="sl-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Vsebina evropskih priporočil iz leta 2013 </a:t>
            </a:r>
          </a:p>
        </p:txBody>
      </p:sp>
    </p:spTree>
    <p:extLst>
      <p:ext uri="{BB962C8B-B14F-4D97-AF65-F5344CB8AC3E}">
        <p14:creationId xmlns:p14="http://schemas.microsoft.com/office/powerpoint/2010/main" val="1919198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48" y="448056"/>
            <a:ext cx="11151308"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Načrt obravnave</a:t>
            </a:r>
            <a:endParaRPr lang="en-GB"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8"/>
            <a:ext cx="11077360" cy="5084462"/>
          </a:xfrm>
        </p:spPr>
        <p:txBody>
          <a:bodyPr>
            <a:normAutofit/>
          </a:bodyPr>
          <a:lstStyle/>
          <a:p>
            <a:r>
              <a:rPr lang="sl-SI" sz="2400" dirty="0">
                <a:latin typeface="Arial" panose="020B0604020202020204" pitchFamily="34" charset="0"/>
                <a:cs typeface="Arial" panose="020B0604020202020204" pitchFamily="34" charset="0"/>
              </a:rPr>
              <a:t>Formalni dogovor o pacientovih željah, pričakovanjih, vrednotah v fazi, ko je sposobnost „zdrave“ presoje ohranjena (temelj dobre paliativne oskrbe)</a:t>
            </a:r>
          </a:p>
          <a:p>
            <a:pPr lvl="2"/>
            <a:r>
              <a:rPr lang="sl-SI" sz="2000" dirty="0">
                <a:latin typeface="Arial" panose="020B0604020202020204" pitchFamily="34" charset="0"/>
                <a:cs typeface="Arial" panose="020B0604020202020204" pitchFamily="34" charset="0"/>
              </a:rPr>
              <a:t>Zgodaj v poteku bolezni</a:t>
            </a:r>
          </a:p>
          <a:p>
            <a:pPr lvl="2"/>
            <a:r>
              <a:rPr lang="sl-SI" sz="2000" dirty="0">
                <a:latin typeface="Arial" panose="020B0604020202020204" pitchFamily="34" charset="0"/>
                <a:cs typeface="Arial" panose="020B0604020202020204" pitchFamily="34" charset="0"/>
              </a:rPr>
              <a:t>Pogovor o poteku bolezni: ne gre le za kognitivno deterioracijo, ampak tudi pešanje osnovnih telesnih funkcij, npr. požiranje, </a:t>
            </a:r>
            <a:r>
              <a:rPr lang="en-SI" sz="2000" dirty="0">
                <a:latin typeface="Arial" panose="020B0604020202020204" pitchFamily="34" charset="0"/>
                <a:cs typeface="Arial" panose="020B0604020202020204" pitchFamily="34" charset="0"/>
              </a:rPr>
              <a:t>hoja, </a:t>
            </a:r>
            <a:r>
              <a:rPr lang="sl-SI" sz="2000" dirty="0">
                <a:latin typeface="Arial" panose="020B0604020202020204" pitchFamily="34" charset="0"/>
                <a:cs typeface="Arial" panose="020B0604020202020204" pitchFamily="34" charset="0"/>
              </a:rPr>
              <a:t>obramba proti okužbam</a:t>
            </a:r>
          </a:p>
          <a:p>
            <a:endParaRPr lang="en-SI" sz="2400" dirty="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Pomembno, da posameznik sprejme odločitev, še preden se zaplet</a:t>
            </a:r>
            <a:r>
              <a:rPr lang="en-SI" sz="2400" dirty="0">
                <a:latin typeface="Arial" panose="020B0604020202020204" pitchFamily="34" charset="0"/>
                <a:cs typeface="Arial" panose="020B0604020202020204" pitchFamily="34" charset="0"/>
              </a:rPr>
              <a:t>i</a:t>
            </a:r>
            <a:r>
              <a:rPr lang="sl-SI" sz="2400" dirty="0">
                <a:latin typeface="Arial" panose="020B0604020202020204" pitchFamily="34" charset="0"/>
                <a:cs typeface="Arial" panose="020B0604020202020204" pitchFamily="34" charset="0"/>
              </a:rPr>
              <a:t> pojavijo</a:t>
            </a:r>
            <a:r>
              <a:rPr lang="en-SI" sz="2400" dirty="0">
                <a:latin typeface="Arial" panose="020B0604020202020204" pitchFamily="34" charset="0"/>
                <a:cs typeface="Arial" panose="020B0604020202020204" pitchFamily="34" charset="0"/>
              </a:rPr>
              <a:t>.</a:t>
            </a:r>
            <a:endParaRPr lang="sl-SI"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4112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47941"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Načrt obravnave</a:t>
            </a:r>
            <a:endParaRPr lang="en-GB" sz="4400" dirty="0"/>
          </a:p>
        </p:txBody>
      </p:sp>
      <p:sp>
        <p:nvSpPr>
          <p:cNvPr id="3" name="Content Placeholder 2"/>
          <p:cNvSpPr>
            <a:spLocks noGrp="1"/>
          </p:cNvSpPr>
          <p:nvPr>
            <p:ph sz="quarter" idx="10"/>
          </p:nvPr>
        </p:nvSpPr>
        <p:spPr>
          <a:xfrm>
            <a:off x="539496" y="1435607"/>
            <a:ext cx="11029652" cy="5004949"/>
          </a:xfrm>
        </p:spPr>
        <p:txBody>
          <a:bodyPr>
            <a:normAutofit/>
          </a:bodyPr>
          <a:lstStyle/>
          <a:p>
            <a:r>
              <a:rPr lang="sl-SI" sz="2000" dirty="0">
                <a:latin typeface="Times New Roman" panose="02020603050405020304" pitchFamily="18" charset="0"/>
                <a:cs typeface="Times New Roman" panose="02020603050405020304" pitchFamily="18" charset="0"/>
              </a:rPr>
              <a:t>CASCADE</a:t>
            </a:r>
          </a:p>
          <a:p>
            <a:r>
              <a:rPr lang="sl-SI" sz="2400" dirty="0">
                <a:latin typeface="Times New Roman" panose="02020603050405020304" pitchFamily="18" charset="0"/>
                <a:cs typeface="Times New Roman" panose="02020603050405020304" pitchFamily="18" charset="0"/>
              </a:rPr>
              <a:t>Če so svojci seznanjeni s potekom in slabo prognozo bolezni, je bilo v zadnjih 3 </a:t>
            </a:r>
            <a:r>
              <a:rPr lang="en-SI" sz="2400" dirty="0">
                <a:latin typeface="Times New Roman" panose="02020603050405020304" pitchFamily="18" charset="0"/>
                <a:cs typeface="Times New Roman" panose="02020603050405020304" pitchFamily="18" charset="0"/>
              </a:rPr>
              <a:t>mesecih</a:t>
            </a:r>
            <a:r>
              <a:rPr lang="sl-SI" sz="2400" dirty="0">
                <a:latin typeface="Times New Roman" panose="02020603050405020304" pitchFamily="18" charset="0"/>
                <a:cs typeface="Times New Roman" panose="02020603050405020304" pitchFamily="18" charset="0"/>
              </a:rPr>
              <a:t> bistveno manj agresivnih </a:t>
            </a:r>
            <a:r>
              <a:rPr lang="sl-SI" sz="2400" dirty="0" err="1">
                <a:latin typeface="Times New Roman" panose="02020603050405020304" pitchFamily="18" charset="0"/>
                <a:cs typeface="Times New Roman" panose="02020603050405020304" pitchFamily="18" charset="0"/>
              </a:rPr>
              <a:t>intervenc</a:t>
            </a:r>
            <a:r>
              <a:rPr lang="sl-SI" sz="2400" dirty="0">
                <a:latin typeface="Times New Roman" panose="02020603050405020304" pitchFamily="18" charset="0"/>
                <a:cs typeface="Times New Roman" panose="02020603050405020304" pitchFamily="18" charset="0"/>
              </a:rPr>
              <a:t> (hospitalizacije, vstavljanje NGS, intravenske poti)</a:t>
            </a:r>
          </a:p>
          <a:p>
            <a:endParaRPr lang="en-SI" sz="2400" dirty="0">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Če pa svojci niso dobili potrebnih informacij: več NGS, več terminalnih hospitalizacij, bolj agresivno zdravljenje pljučnic, slabše zadovoljstvo svojcev z oskrbo ob koncu življenja, slabše duševno zdravje svojcev</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4432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654789"/>
            <a:ext cx="11063843" cy="537907"/>
          </a:xfrm>
        </p:spPr>
        <p:txBody>
          <a:bodyPr>
            <a:noAutofit/>
          </a:bodyPr>
          <a:lstStyle/>
          <a:p>
            <a:r>
              <a:rPr lang="sl-SI" sz="3600" b="1" dirty="0">
                <a:latin typeface="Arial" panose="020B0604020202020204" pitchFamily="34" charset="0"/>
                <a:cs typeface="Arial" panose="020B0604020202020204" pitchFamily="34" charset="0"/>
              </a:rPr>
              <a:t>1. Prognoza in pravočasno prepoznavanje umiranja</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844702"/>
            <a:ext cx="11045554" cy="4619707"/>
          </a:xfrm>
        </p:spPr>
        <p:txBody>
          <a:bodyPr>
            <a:normAutofit/>
          </a:bodyPr>
          <a:lstStyle/>
          <a:p>
            <a:r>
              <a:rPr lang="sl-SI" sz="2800" dirty="0">
                <a:latin typeface="Times New Roman" panose="02020603050405020304" pitchFamily="18" charset="0"/>
                <a:cs typeface="Times New Roman" panose="02020603050405020304" pitchFamily="18" charset="0"/>
              </a:rPr>
              <a:t>Pravočasen pogovor o demenci kot neozdravljivi bolezni lahko tako pri bolniku kot družini poveča občutek pripravljenosti na prihodnost, jih pomiri</a:t>
            </a:r>
          </a:p>
          <a:p>
            <a:pPr lvl="2"/>
            <a:r>
              <a:rPr lang="sl-SI" sz="2400" dirty="0">
                <a:latin typeface="Times New Roman" panose="02020603050405020304" pitchFamily="18" charset="0"/>
                <a:cs typeface="Times New Roman" panose="02020603050405020304" pitchFamily="18" charset="0"/>
              </a:rPr>
              <a:t>Odpiranje teme, tudi če bolnik in svojci prognoze ne omenjajo</a:t>
            </a:r>
          </a:p>
          <a:p>
            <a:pPr lvl="2"/>
            <a:r>
              <a:rPr lang="sl-SI" sz="2400" dirty="0">
                <a:latin typeface="Times New Roman" panose="02020603050405020304" pitchFamily="18" charset="0"/>
                <a:cs typeface="Times New Roman" panose="02020603050405020304" pitchFamily="18" charset="0"/>
              </a:rPr>
              <a:t>Ob jasnem zavračanju, v primeru zanikanja in lažnega upanja, pa moramo to spoštovati </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3983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79746" cy="640080"/>
          </a:xfrm>
        </p:spPr>
        <p:txBody>
          <a:bodyPr/>
          <a:lstStyle/>
          <a:p>
            <a:r>
              <a:rPr lang="sl-SI" b="1" dirty="0">
                <a:latin typeface="Arial" panose="020B0604020202020204" pitchFamily="34" charset="0"/>
                <a:cs typeface="Arial" panose="020B0604020202020204" pitchFamily="34" charset="0"/>
              </a:rPr>
              <a:t>1. Prognoza in pravočasno prepoznavanje umiranja</a:t>
            </a:r>
            <a:endParaRPr lang="en-GB" dirty="0"/>
          </a:p>
        </p:txBody>
      </p:sp>
      <p:sp>
        <p:nvSpPr>
          <p:cNvPr id="3" name="Content Placeholder 2"/>
          <p:cNvSpPr>
            <a:spLocks noGrp="1"/>
          </p:cNvSpPr>
          <p:nvPr>
            <p:ph sz="quarter" idx="10"/>
          </p:nvPr>
        </p:nvSpPr>
        <p:spPr>
          <a:xfrm>
            <a:off x="539495" y="1435607"/>
            <a:ext cx="11061457" cy="5004949"/>
          </a:xfrm>
        </p:spPr>
        <p:txBody>
          <a:bodyPr>
            <a:normAutofit fontScale="70000" lnSpcReduction="20000"/>
          </a:bodyPr>
          <a:lstStyle/>
          <a:p>
            <a:r>
              <a:rPr lang="sl-SI" sz="3400" dirty="0">
                <a:latin typeface="Times New Roman" panose="02020603050405020304" pitchFamily="18" charset="0"/>
                <a:cs typeface="Times New Roman" panose="02020603050405020304" pitchFamily="18" charset="0"/>
              </a:rPr>
              <a:t>Napovedovanje smrti pri demenci je kompleksno in posledično precej nezanesljivo</a:t>
            </a:r>
          </a:p>
          <a:p>
            <a:pPr lvl="2"/>
            <a:r>
              <a:rPr lang="sl-SI" sz="2800" dirty="0">
                <a:latin typeface="Times New Roman" panose="02020603050405020304" pitchFamily="18" charset="0"/>
                <a:cs typeface="Times New Roman" panose="02020603050405020304" pitchFamily="18" charset="0"/>
              </a:rPr>
              <a:t>Klinična presoja + lestvice</a:t>
            </a:r>
          </a:p>
          <a:p>
            <a:pPr lvl="2"/>
            <a:r>
              <a:rPr lang="sl-SI" sz="2800" dirty="0">
                <a:latin typeface="Times New Roman" panose="02020603050405020304" pitchFamily="18" charset="0"/>
                <a:cs typeface="Times New Roman" panose="02020603050405020304" pitchFamily="18" charset="0"/>
              </a:rPr>
              <a:t>Lestvice imajo precej omejeno uporabnost pri identifikaciji tveganja za smrt (20-40 %) v enem mesecu.</a:t>
            </a:r>
          </a:p>
          <a:p>
            <a:pPr lvl="2"/>
            <a:r>
              <a:rPr lang="sl-SI" sz="2800" dirty="0">
                <a:latin typeface="Times New Roman" panose="02020603050405020304" pitchFamily="18" charset="0"/>
                <a:cs typeface="Times New Roman" panose="02020603050405020304" pitchFamily="18" charset="0"/>
              </a:rPr>
              <a:t>Popolna odvisnost od drugih (nezmožnost ADL: hoja, umivanje, umivanje zob, uporaba WC, oblačenje, hranjenje) je strog napovednik smrti (POZOR!)</a:t>
            </a:r>
          </a:p>
          <a:p>
            <a:endParaRPr lang="sl-SI" sz="2800" dirty="0">
              <a:latin typeface="Times New Roman" panose="02020603050405020304" pitchFamily="18" charset="0"/>
              <a:cs typeface="Times New Roman" panose="02020603050405020304" pitchFamily="18" charset="0"/>
            </a:endParaRPr>
          </a:p>
          <a:p>
            <a:r>
              <a:rPr lang="sl-SI" sz="3400" dirty="0">
                <a:latin typeface="Arial" panose="020B0604020202020204" pitchFamily="34" charset="0"/>
                <a:cs typeface="Arial" panose="020B0604020202020204" pitchFamily="34" charset="0"/>
              </a:rPr>
              <a:t>EAPC priporočila so glede te točke dosegla le zmeren konsenz</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573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55892" cy="640080"/>
          </a:xfrm>
        </p:spPr>
        <p:txBody>
          <a:bodyPr>
            <a:noAutofit/>
          </a:bodyPr>
          <a:lstStyle/>
          <a:p>
            <a:r>
              <a:rPr lang="sl-SI" b="1" dirty="0">
                <a:latin typeface="Times New Roman" panose="02020603050405020304" pitchFamily="18" charset="0"/>
                <a:cs typeface="Times New Roman" panose="02020603050405020304" pitchFamily="18" charset="0"/>
              </a:rPr>
              <a:t>2. Izogibanje pretirano agresivni, intenzivni, obremenjujoči obravnavi</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642862" y="1435607"/>
            <a:ext cx="11037603" cy="5140122"/>
          </a:xfrm>
        </p:spPr>
        <p:txBody>
          <a:bodyPr>
            <a:normAutofit fontScale="85000" lnSpcReduction="20000"/>
          </a:bodyPr>
          <a:lstStyle/>
          <a:p>
            <a:r>
              <a:rPr lang="sl-SI" sz="3100" b="1" dirty="0">
                <a:latin typeface="Arial" panose="020B0604020202020204" pitchFamily="34" charset="0"/>
                <a:cs typeface="Arial" panose="020B0604020202020204" pitchFamily="34" charset="0"/>
              </a:rPr>
              <a:t>Sprejemi v bolnišnico naj bodo preudarni</a:t>
            </a:r>
          </a:p>
          <a:p>
            <a:pPr lvl="1"/>
            <a:r>
              <a:rPr lang="sl-SI" sz="3100" dirty="0">
                <a:latin typeface="Arial" panose="020B0604020202020204" pitchFamily="34" charset="0"/>
                <a:cs typeface="Arial" panose="020B0604020202020204" pitchFamily="34" charset="0"/>
              </a:rPr>
              <a:t>Ocena tveganja in koristi: </a:t>
            </a:r>
            <a:endParaRPr lang="en-SI" sz="3100" dirty="0">
              <a:latin typeface="Arial" panose="020B0604020202020204" pitchFamily="34" charset="0"/>
              <a:cs typeface="Arial" panose="020B0604020202020204" pitchFamily="34" charset="0"/>
            </a:endParaRPr>
          </a:p>
          <a:p>
            <a:pPr lvl="2"/>
            <a:r>
              <a:rPr lang="sl-SI" sz="2600" dirty="0">
                <a:latin typeface="Arial" panose="020B0604020202020204" pitchFamily="34" charset="0"/>
                <a:cs typeface="Arial" panose="020B0604020202020204" pitchFamily="34" charset="0"/>
              </a:rPr>
              <a:t>dodatna dekompenzacija bolnika, lahko tudi z delirijem </a:t>
            </a:r>
          </a:p>
          <a:p>
            <a:pPr lvl="2"/>
            <a:r>
              <a:rPr lang="sl-SI" sz="2600" dirty="0">
                <a:latin typeface="Arial" panose="020B0604020202020204" pitchFamily="34" charset="0"/>
                <a:cs typeface="Arial" panose="020B0604020202020204" pitchFamily="34" charset="0"/>
              </a:rPr>
              <a:t>osebje v bolnišnicah ni vedno usposobljeno</a:t>
            </a:r>
          </a:p>
          <a:p>
            <a:pPr lvl="1"/>
            <a:r>
              <a:rPr lang="sl-SI" sz="3100" dirty="0">
                <a:latin typeface="Arial" panose="020B0604020202020204" pitchFamily="34" charset="0"/>
                <a:cs typeface="Arial" panose="020B0604020202020204" pitchFamily="34" charset="0"/>
              </a:rPr>
              <a:t>Izogibanje H bolnikov z zelo napredovalo demenco (pljučnica - DSO &gt; H &gt; življenje se ni podaljšalo)</a:t>
            </a:r>
          </a:p>
          <a:p>
            <a:pPr lvl="1"/>
            <a:r>
              <a:rPr lang="sl-SI" sz="3100" dirty="0">
                <a:latin typeface="Arial" panose="020B0604020202020204" pitchFamily="34" charset="0"/>
                <a:cs typeface="Arial" panose="020B0604020202020204" pitchFamily="34" charset="0"/>
              </a:rPr>
              <a:t>Ocena terapevtskega cilja oziraje se na stanje demence</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824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47941" cy="640080"/>
          </a:xfrm>
        </p:spPr>
        <p:txBody>
          <a:bodyPr/>
          <a:lstStyle/>
          <a:p>
            <a:r>
              <a:rPr lang="sl-SI" b="1" dirty="0">
                <a:latin typeface="Times New Roman" panose="02020603050405020304" pitchFamily="18" charset="0"/>
                <a:cs typeface="Times New Roman" panose="02020603050405020304" pitchFamily="18" charset="0"/>
              </a:rPr>
              <a:t>2. Izogibanje pretirano agresivni, intenzivni, obremenjujoči obravnavi</a:t>
            </a:r>
            <a:endParaRPr lang="en-GB" dirty="0"/>
          </a:p>
        </p:txBody>
      </p:sp>
      <p:sp>
        <p:nvSpPr>
          <p:cNvPr id="3" name="Content Placeholder 2"/>
          <p:cNvSpPr>
            <a:spLocks noGrp="1"/>
          </p:cNvSpPr>
          <p:nvPr>
            <p:ph sz="quarter" idx="10"/>
          </p:nvPr>
        </p:nvSpPr>
        <p:spPr>
          <a:xfrm>
            <a:off x="539496" y="1435608"/>
            <a:ext cx="11029652" cy="5028802"/>
          </a:xfrm>
        </p:spPr>
        <p:txBody>
          <a:bodyPr>
            <a:normAutofit fontScale="70000" lnSpcReduction="20000"/>
          </a:bodyPr>
          <a:lstStyle/>
          <a:p>
            <a:r>
              <a:rPr lang="sl-SI" sz="3100" dirty="0">
                <a:latin typeface="Arial" panose="020B0604020202020204" pitchFamily="34" charset="0"/>
                <a:cs typeface="Arial" panose="020B0604020202020204" pitchFamily="34" charset="0"/>
              </a:rPr>
              <a:t>Reden pregled zdravil za zdravljenje kroničnih bolezni in prilagajanje v odvisnosti od cilja zdravljenja </a:t>
            </a:r>
          </a:p>
          <a:p>
            <a:pPr lvl="2"/>
            <a:r>
              <a:rPr lang="sl-SI" sz="2400" dirty="0">
                <a:latin typeface="Arial" panose="020B0604020202020204" pitchFamily="34" charset="0"/>
                <a:cs typeface="Arial" panose="020B0604020202020204" pitchFamily="34" charset="0"/>
              </a:rPr>
              <a:t>Sočasna uskladitev terapevtskih ciljev z oceno primernosti farmakoterapije (dolgi seznami zdravil)</a:t>
            </a:r>
          </a:p>
          <a:p>
            <a:pPr lvl="2"/>
            <a:r>
              <a:rPr lang="sl-SI" sz="2400" dirty="0">
                <a:latin typeface="Arial" panose="020B0604020202020204" pitchFamily="34" charset="0"/>
                <a:cs typeface="Arial" panose="020B0604020202020204" pitchFamily="34" charset="0"/>
              </a:rPr>
              <a:t>Več zdravil, višja je verjetnost neželenih učinkov in interakcij</a:t>
            </a:r>
          </a:p>
          <a:p>
            <a:pPr lvl="3"/>
            <a:r>
              <a:rPr lang="sl-SI" sz="2300" dirty="0">
                <a:latin typeface="Arial" panose="020B0604020202020204" pitchFamily="34" charset="0"/>
                <a:cs typeface="Arial" panose="020B0604020202020204" pitchFamily="34" charset="0"/>
              </a:rPr>
              <a:t>Nezmožnost verbalne komunikacije, </a:t>
            </a:r>
            <a:r>
              <a:rPr lang="sl-SI" sz="2300" dirty="0" err="1">
                <a:latin typeface="Arial" panose="020B0604020202020204" pitchFamily="34" charset="0"/>
                <a:cs typeface="Arial" panose="020B0604020202020204" pitchFamily="34" charset="0"/>
              </a:rPr>
              <a:t>disfagija</a:t>
            </a:r>
            <a:r>
              <a:rPr lang="sl-SI" sz="2300" dirty="0">
                <a:latin typeface="Arial" panose="020B0604020202020204" pitchFamily="34" charset="0"/>
                <a:cs typeface="Arial" panose="020B0604020202020204" pitchFamily="34" charset="0"/>
              </a:rPr>
              <a:t>, </a:t>
            </a:r>
            <a:r>
              <a:rPr lang="sl-SI" sz="2300" dirty="0" err="1">
                <a:latin typeface="Arial" panose="020B0604020202020204" pitchFamily="34" charset="0"/>
                <a:cs typeface="Arial" panose="020B0604020202020204" pitchFamily="34" charset="0"/>
              </a:rPr>
              <a:t>odklonilnost</a:t>
            </a:r>
            <a:endParaRPr lang="sl-SI" sz="2300" dirty="0">
              <a:latin typeface="Arial" panose="020B0604020202020204" pitchFamily="34" charset="0"/>
              <a:cs typeface="Arial" panose="020B0604020202020204" pitchFamily="34" charset="0"/>
            </a:endParaRPr>
          </a:p>
          <a:p>
            <a:r>
              <a:rPr lang="sl-SI" sz="3100" dirty="0">
                <a:latin typeface="Arial" panose="020B0604020202020204" pitchFamily="34" charset="0"/>
                <a:cs typeface="Arial" panose="020B0604020202020204" pitchFamily="34" charset="0"/>
              </a:rPr>
              <a:t>Cilj vzdrževanje udobja: predpisovanje le zdravil, ki lajšajo trpljenje</a:t>
            </a:r>
          </a:p>
          <a:p>
            <a:pPr lvl="2"/>
            <a:r>
              <a:rPr lang="sl-SI" sz="2400" dirty="0">
                <a:latin typeface="Arial" panose="020B0604020202020204" pitchFamily="34" charset="0"/>
                <a:cs typeface="Arial" panose="020B0604020202020204" pitchFamily="34" charset="0"/>
              </a:rPr>
              <a:t>Ob dvomu predpis zdravila za krajše obdobje in ocena učinkovitosti</a:t>
            </a:r>
          </a:p>
          <a:p>
            <a:r>
              <a:rPr lang="sl-SI" sz="3100" dirty="0">
                <a:latin typeface="Arial" panose="020B0604020202020204" pitchFamily="34" charset="0"/>
                <a:cs typeface="Arial" panose="020B0604020202020204" pitchFamily="34" charset="0"/>
              </a:rPr>
              <a:t>Izogibanje PVU (na psihiatriji zelo strogo, drugod precej neurejeno)</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078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55892" cy="640080"/>
          </a:xfrm>
        </p:spPr>
        <p:txBody>
          <a:bodyPr/>
          <a:lstStyle/>
          <a:p>
            <a:r>
              <a:rPr lang="sl-SI" b="1" dirty="0">
                <a:latin typeface="Times New Roman" panose="02020603050405020304" pitchFamily="18" charset="0"/>
                <a:cs typeface="Times New Roman" panose="02020603050405020304" pitchFamily="18" charset="0"/>
              </a:rPr>
              <a:t>2. Izogibanje pretirano agresivni, intenzivni, obremenjujoči obravnavi</a:t>
            </a:r>
            <a:endParaRPr lang="en-GB" dirty="0"/>
          </a:p>
        </p:txBody>
      </p:sp>
      <p:sp>
        <p:nvSpPr>
          <p:cNvPr id="3" name="Content Placeholder 2"/>
          <p:cNvSpPr>
            <a:spLocks noGrp="1"/>
          </p:cNvSpPr>
          <p:nvPr>
            <p:ph sz="quarter" idx="10"/>
          </p:nvPr>
        </p:nvSpPr>
        <p:spPr>
          <a:xfrm>
            <a:off x="539495" y="1435608"/>
            <a:ext cx="11037603" cy="5028802"/>
          </a:xfrm>
        </p:spPr>
        <p:txBody>
          <a:bodyPr>
            <a:normAutofit/>
          </a:bodyPr>
          <a:lstStyle/>
          <a:p>
            <a:pPr marL="0" lvl="1" indent="0">
              <a:buNone/>
            </a:pPr>
            <a:r>
              <a:rPr lang="en-SI" sz="2400" b="1" dirty="0">
                <a:latin typeface="Times New Roman" panose="02020603050405020304" pitchFamily="18" charset="0"/>
                <a:cs typeface="Times New Roman" panose="02020603050405020304" pitchFamily="18" charset="0"/>
              </a:rPr>
              <a:t>HIDRACIJA</a:t>
            </a:r>
          </a:p>
          <a:p>
            <a:pPr lvl="1"/>
            <a:r>
              <a:rPr lang="sl-SI" sz="2400" dirty="0">
                <a:latin typeface="Times New Roman" panose="02020603050405020304" pitchFamily="18" charset="0"/>
                <a:cs typeface="Times New Roman" panose="02020603050405020304" pitchFamily="18" charset="0"/>
              </a:rPr>
              <a:t>Velikokrat potrebna pri okužbah, tudi subkutana</a:t>
            </a:r>
          </a:p>
          <a:p>
            <a:pPr lvl="1"/>
            <a:r>
              <a:rPr lang="sl-SI" sz="2400" dirty="0">
                <a:latin typeface="Times New Roman" panose="02020603050405020304" pitchFamily="18" charset="0"/>
                <a:cs typeface="Times New Roman" panose="02020603050405020304" pitchFamily="18" charset="0"/>
              </a:rPr>
              <a:t>Pri umirajočih pa </a:t>
            </a:r>
            <a:r>
              <a:rPr lang="sl-SI" sz="2400" dirty="0" err="1">
                <a:latin typeface="Times New Roman" panose="02020603050405020304" pitchFamily="18" charset="0"/>
                <a:cs typeface="Times New Roman" panose="02020603050405020304" pitchFamily="18" charset="0"/>
              </a:rPr>
              <a:t>rehidracija</a:t>
            </a:r>
            <a:r>
              <a:rPr lang="sl-SI" sz="2400" dirty="0">
                <a:latin typeface="Times New Roman" panose="02020603050405020304" pitchFamily="18" charset="0"/>
                <a:cs typeface="Times New Roman" panose="02020603050405020304" pitchFamily="18" charset="0"/>
              </a:rPr>
              <a:t> ni potrebna, saj lahko poveča količino respiratorne sluzi, povzroča </a:t>
            </a:r>
            <a:r>
              <a:rPr lang="sl-SI" sz="2400" dirty="0" err="1">
                <a:latin typeface="Times New Roman" panose="02020603050405020304" pitchFamily="18" charset="0"/>
                <a:cs typeface="Times New Roman" panose="02020603050405020304" pitchFamily="18" charset="0"/>
              </a:rPr>
              <a:t>retenco</a:t>
            </a:r>
            <a:r>
              <a:rPr lang="sl-SI" sz="2400" dirty="0">
                <a:latin typeface="Times New Roman" panose="02020603050405020304" pitchFamily="18" charset="0"/>
                <a:cs typeface="Times New Roman" panose="02020603050405020304" pitchFamily="18" charset="0"/>
              </a:rPr>
              <a:t> urina</a:t>
            </a:r>
          </a:p>
          <a:p>
            <a:pPr lvl="1"/>
            <a:r>
              <a:rPr lang="sl-SI" sz="2400" dirty="0">
                <a:latin typeface="Times New Roman" panose="02020603050405020304" pitchFamily="18" charset="0"/>
                <a:cs typeface="Times New Roman" panose="02020603050405020304" pitchFamily="18" charset="0"/>
              </a:rPr>
              <a:t>Žejo lahko nadzorujemo z ustrezno ustno nego</a:t>
            </a:r>
          </a:p>
          <a:p>
            <a:pPr lvl="1"/>
            <a:r>
              <a:rPr lang="sl-SI" sz="2400" dirty="0">
                <a:latin typeface="Times New Roman" panose="02020603050405020304" pitchFamily="18" charset="0"/>
                <a:cs typeface="Times New Roman" panose="02020603050405020304" pitchFamily="18" charset="0"/>
              </a:rPr>
              <a:t>Mnenja so različna glede na kulturo in vero</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96" y="471909"/>
            <a:ext cx="11156873" cy="640080"/>
          </a:xfrm>
        </p:spPr>
        <p:txBody>
          <a:bodyPr/>
          <a:lstStyle/>
          <a:p>
            <a:r>
              <a:rPr lang="sl-SI" b="1" dirty="0">
                <a:latin typeface="Times New Roman" panose="02020603050405020304" pitchFamily="18" charset="0"/>
                <a:cs typeface="Times New Roman" panose="02020603050405020304" pitchFamily="18" charset="0"/>
              </a:rPr>
              <a:t>2. Izogibanje pretirano agresivni, intenzivni, obremenjujoči obravnavi</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7"/>
            <a:ext cx="11053506" cy="5044705"/>
          </a:xfrm>
        </p:spPr>
        <p:txBody>
          <a:bodyPr>
            <a:normAutofit fontScale="55000" lnSpcReduction="20000"/>
          </a:bodyPr>
          <a:lstStyle/>
          <a:p>
            <a:r>
              <a:rPr lang="sl-SI" sz="4400" b="1" dirty="0">
                <a:latin typeface="Arial" panose="020B0604020202020204" pitchFamily="34" charset="0"/>
                <a:cs typeface="Arial" panose="020B0604020202020204" pitchFamily="34" charset="0"/>
              </a:rPr>
              <a:t>Uporaba stalne </a:t>
            </a:r>
            <a:r>
              <a:rPr lang="sl-SI" sz="4400" b="1" dirty="0" err="1">
                <a:latin typeface="Arial" panose="020B0604020202020204" pitchFamily="34" charset="0"/>
                <a:cs typeface="Arial" panose="020B0604020202020204" pitchFamily="34" charset="0"/>
              </a:rPr>
              <a:t>parenteralne</a:t>
            </a:r>
            <a:r>
              <a:rPr lang="sl-SI" sz="4400" b="1" dirty="0">
                <a:latin typeface="Arial" panose="020B0604020202020204" pitchFamily="34" charset="0"/>
                <a:cs typeface="Arial" panose="020B0604020202020204" pitchFamily="34" charset="0"/>
              </a:rPr>
              <a:t> sonde (PEG)</a:t>
            </a:r>
          </a:p>
          <a:p>
            <a:pPr lvl="1"/>
            <a:r>
              <a:rPr lang="sl-SI" sz="2900" dirty="0">
                <a:latin typeface="Arial" panose="020B0604020202020204" pitchFamily="34" charset="0"/>
                <a:cs typeface="Arial" panose="020B0604020202020204" pitchFamily="34" charset="0"/>
              </a:rPr>
              <a:t>Študije kažejo, da hranjenje po PEG ne vpliva na daljše preživetje</a:t>
            </a:r>
          </a:p>
          <a:p>
            <a:pPr lvl="1"/>
            <a:r>
              <a:rPr lang="sl-SI" sz="2900" dirty="0">
                <a:latin typeface="Arial" panose="020B0604020202020204" pitchFamily="34" charset="0"/>
                <a:cs typeface="Arial" panose="020B0604020202020204" pitchFamily="34" charset="0"/>
              </a:rPr>
              <a:t>Tudi ni dokazano, da bi PEG izboljšal kakovost življenja, zmanjšal preležanine ali izboljšal prehranski status</a:t>
            </a:r>
          </a:p>
          <a:p>
            <a:pPr lvl="1"/>
            <a:r>
              <a:rPr lang="sl-SI" sz="2900" dirty="0">
                <a:latin typeface="Arial" panose="020B0604020202020204" pitchFamily="34" charset="0"/>
                <a:cs typeface="Arial" panose="020B0604020202020204" pitchFamily="34" charset="0"/>
              </a:rPr>
              <a:t>Večja nevarnost za pljučnice</a:t>
            </a:r>
          </a:p>
          <a:p>
            <a:pPr lvl="1"/>
            <a:r>
              <a:rPr lang="sl-SI" sz="2900" dirty="0">
                <a:latin typeface="Arial" panose="020B0604020202020204" pitchFamily="34" charset="0"/>
                <a:cs typeface="Arial" panose="020B0604020202020204" pitchFamily="34" charset="0"/>
              </a:rPr>
              <a:t>Hranjenje z roko: pristen stik, okušanje hrane</a:t>
            </a:r>
          </a:p>
          <a:p>
            <a:pPr lvl="1"/>
            <a:endParaRPr lang="sl-SI" sz="2400" dirty="0">
              <a:latin typeface="Arial" panose="020B0604020202020204" pitchFamily="34" charset="0"/>
              <a:cs typeface="Arial" panose="020B0604020202020204" pitchFamily="34" charset="0"/>
            </a:endParaRPr>
          </a:p>
          <a:p>
            <a:r>
              <a:rPr lang="sl-SI" sz="4400" dirty="0">
                <a:latin typeface="Arial" panose="020B0604020202020204" pitchFamily="34" charset="0"/>
                <a:cs typeface="Arial" panose="020B0604020202020204" pitchFamily="34" charset="0"/>
              </a:rPr>
              <a:t>Izključiti akutno nastale motnje hranjenja: CVI, okužba, </a:t>
            </a:r>
            <a:r>
              <a:rPr lang="sl-SI" sz="4400" dirty="0" err="1">
                <a:latin typeface="Arial" panose="020B0604020202020204" pitchFamily="34" charset="0"/>
                <a:cs typeface="Arial" panose="020B0604020202020204" pitchFamily="34" charset="0"/>
              </a:rPr>
              <a:t>str.učinki</a:t>
            </a:r>
            <a:r>
              <a:rPr lang="sl-SI" sz="4400" dirty="0">
                <a:latin typeface="Arial" panose="020B0604020202020204" pitchFamily="34" charset="0"/>
                <a:cs typeface="Arial" panose="020B0604020202020204" pitchFamily="34" charset="0"/>
              </a:rPr>
              <a:t> zdravil, zobovje, konstipacija, depresija, psihoza</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40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95649" cy="640080"/>
          </a:xfrm>
        </p:spPr>
        <p:txBody>
          <a:bodyPr>
            <a:normAutofit fontScale="90000"/>
          </a:bodyPr>
          <a:lstStyle/>
          <a:p>
            <a:r>
              <a:rPr lang="sl-SI" b="1" dirty="0">
                <a:latin typeface="Arial" panose="020B0604020202020204" pitchFamily="34" charset="0"/>
                <a:cs typeface="Arial" panose="020B0604020202020204" pitchFamily="34" charset="0"/>
              </a:rPr>
              <a:t>2. Izogibanje pretirano agresivni, intenzivni, obremenjujoči obravnavi</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8"/>
            <a:ext cx="11077360" cy="5060608"/>
          </a:xfrm>
        </p:spPr>
        <p:txBody>
          <a:bodyPr>
            <a:normAutofit fontScale="77500" lnSpcReduction="20000"/>
          </a:bodyPr>
          <a:lstStyle/>
          <a:p>
            <a:r>
              <a:rPr lang="sl-SI" sz="3100" b="1" dirty="0">
                <a:latin typeface="Arial" panose="020B0604020202020204" pitchFamily="34" charset="0"/>
                <a:cs typeface="Arial" panose="020B0604020202020204" pitchFamily="34" charset="0"/>
              </a:rPr>
              <a:t>Uporaba antibiotikov</a:t>
            </a:r>
          </a:p>
          <a:p>
            <a:pPr lvl="2"/>
            <a:r>
              <a:rPr lang="sl-SI" sz="2400" dirty="0">
                <a:latin typeface="Arial" panose="020B0604020202020204" pitchFamily="34" charset="0"/>
                <a:cs typeface="Arial" panose="020B0604020202020204" pitchFamily="34" charset="0"/>
              </a:rPr>
              <a:t>Učinek antibiotikov na podaljšanje življenja je negotov</a:t>
            </a:r>
          </a:p>
          <a:p>
            <a:r>
              <a:rPr lang="sl-SI" sz="2800" dirty="0">
                <a:latin typeface="Arial" panose="020B0604020202020204" pitchFamily="34" charset="0"/>
                <a:cs typeface="Arial" panose="020B0604020202020204" pitchFamily="34" charset="0"/>
              </a:rPr>
              <a:t>SPREAD </a:t>
            </a:r>
            <a:r>
              <a:rPr lang="sl-SI" sz="2000" dirty="0">
                <a:latin typeface="Arial" panose="020B0604020202020204" pitchFamily="34" charset="0"/>
                <a:cs typeface="Arial" panose="020B0604020202020204" pitchFamily="34" charset="0"/>
              </a:rPr>
              <a:t>(</a:t>
            </a:r>
            <a:r>
              <a:rPr lang="sl-SI" sz="2000" dirty="0" err="1">
                <a:latin typeface="Arial" panose="020B0604020202020204" pitchFamily="34" charset="0"/>
                <a:cs typeface="Arial" panose="020B0604020202020204" pitchFamily="34" charset="0"/>
              </a:rPr>
              <a:t>Study</a:t>
            </a:r>
            <a:r>
              <a:rPr lang="sl-SI" sz="2000" dirty="0">
                <a:latin typeface="Arial" panose="020B0604020202020204" pitchFamily="34" charset="0"/>
                <a:cs typeface="Arial" panose="020B0604020202020204" pitchFamily="34" charset="0"/>
              </a:rPr>
              <a:t> </a:t>
            </a:r>
            <a:r>
              <a:rPr lang="sl-SI" sz="2000" dirty="0" err="1">
                <a:latin typeface="Arial" panose="020B0604020202020204" pitchFamily="34" charset="0"/>
                <a:cs typeface="Arial" panose="020B0604020202020204" pitchFamily="34" charset="0"/>
              </a:rPr>
              <a:t>of</a:t>
            </a:r>
            <a:r>
              <a:rPr lang="sl-SI" sz="2000" dirty="0">
                <a:latin typeface="Arial" panose="020B0604020202020204" pitchFamily="34" charset="0"/>
                <a:cs typeface="Arial" panose="020B0604020202020204" pitchFamily="34" charset="0"/>
              </a:rPr>
              <a:t> </a:t>
            </a:r>
            <a:r>
              <a:rPr lang="sl-SI" sz="2000" dirty="0" err="1">
                <a:latin typeface="Arial" panose="020B0604020202020204" pitchFamily="34" charset="0"/>
                <a:cs typeface="Arial" panose="020B0604020202020204" pitchFamily="34" charset="0"/>
              </a:rPr>
              <a:t>Pathogen</a:t>
            </a:r>
            <a:r>
              <a:rPr lang="sl-SI" sz="2000" dirty="0">
                <a:latin typeface="Arial" panose="020B0604020202020204" pitchFamily="34" charset="0"/>
                <a:cs typeface="Arial" panose="020B0604020202020204" pitchFamily="34" charset="0"/>
              </a:rPr>
              <a:t> </a:t>
            </a:r>
            <a:r>
              <a:rPr lang="sl-SI" sz="2000" dirty="0" err="1">
                <a:latin typeface="Arial" panose="020B0604020202020204" pitchFamily="34" charset="0"/>
                <a:cs typeface="Arial" panose="020B0604020202020204" pitchFamily="34" charset="0"/>
              </a:rPr>
              <a:t>Resistance</a:t>
            </a:r>
            <a:r>
              <a:rPr lang="sl-SI" sz="2000" dirty="0">
                <a:latin typeface="Arial" panose="020B0604020202020204" pitchFamily="34" charset="0"/>
                <a:cs typeface="Arial" panose="020B0604020202020204" pitchFamily="34" charset="0"/>
              </a:rPr>
              <a:t> </a:t>
            </a:r>
            <a:r>
              <a:rPr lang="sl-SI" sz="2000" dirty="0" err="1">
                <a:latin typeface="Arial" panose="020B0604020202020204" pitchFamily="34" charset="0"/>
                <a:cs typeface="Arial" panose="020B0604020202020204" pitchFamily="34" charset="0"/>
              </a:rPr>
              <a:t>and</a:t>
            </a:r>
            <a:r>
              <a:rPr lang="sl-SI" sz="2000" dirty="0">
                <a:latin typeface="Arial" panose="020B0604020202020204" pitchFamily="34" charset="0"/>
                <a:cs typeface="Arial" panose="020B0604020202020204" pitchFamily="34" charset="0"/>
              </a:rPr>
              <a:t> </a:t>
            </a:r>
            <a:r>
              <a:rPr lang="sl-SI" sz="2000" dirty="0" err="1">
                <a:latin typeface="Arial" panose="020B0604020202020204" pitchFamily="34" charset="0"/>
                <a:cs typeface="Arial" panose="020B0604020202020204" pitchFamily="34" charset="0"/>
              </a:rPr>
              <a:t>Exposure</a:t>
            </a:r>
            <a:r>
              <a:rPr lang="sl-SI" sz="2000" dirty="0">
                <a:latin typeface="Arial" panose="020B0604020202020204" pitchFamily="34" charset="0"/>
                <a:cs typeface="Arial" panose="020B0604020202020204" pitchFamily="34" charset="0"/>
              </a:rPr>
              <a:t> to </a:t>
            </a:r>
            <a:r>
              <a:rPr lang="sl-SI" sz="2000" dirty="0" err="1">
                <a:latin typeface="Arial" panose="020B0604020202020204" pitchFamily="34" charset="0"/>
                <a:cs typeface="Arial" panose="020B0604020202020204" pitchFamily="34" charset="0"/>
              </a:rPr>
              <a:t>Antimicrobials</a:t>
            </a:r>
            <a:r>
              <a:rPr lang="sl-SI" sz="2000" dirty="0">
                <a:latin typeface="Arial" panose="020B0604020202020204" pitchFamily="34" charset="0"/>
                <a:cs typeface="Arial" panose="020B0604020202020204" pitchFamily="34" charset="0"/>
              </a:rPr>
              <a:t> in </a:t>
            </a:r>
            <a:r>
              <a:rPr lang="sl-SI" sz="2000" dirty="0" err="1">
                <a:latin typeface="Arial" panose="020B0604020202020204" pitchFamily="34" charset="0"/>
                <a:cs typeface="Arial" panose="020B0604020202020204" pitchFamily="34" charset="0"/>
              </a:rPr>
              <a:t>Dementia</a:t>
            </a:r>
            <a:r>
              <a:rPr lang="sl-SI" sz="2000" dirty="0">
                <a:latin typeface="Arial" panose="020B0604020202020204" pitchFamily="34" charset="0"/>
                <a:cs typeface="Arial" panose="020B0604020202020204" pitchFamily="34" charset="0"/>
              </a:rPr>
              <a:t>): </a:t>
            </a:r>
          </a:p>
          <a:p>
            <a:pPr lvl="1"/>
            <a:r>
              <a:rPr lang="sl-SI" sz="2400" dirty="0">
                <a:latin typeface="Arial" panose="020B0604020202020204" pitchFamily="34" charset="0"/>
                <a:cs typeface="Arial" panose="020B0604020202020204" pitchFamily="34" charset="0"/>
              </a:rPr>
              <a:t>2/3 tretjini oskrbovancev z napredovalo demenco DSO je imelo v 12 m</a:t>
            </a:r>
            <a:r>
              <a:rPr lang="en-SI" sz="2400" dirty="0">
                <a:latin typeface="Arial" panose="020B0604020202020204" pitchFamily="34" charset="0"/>
                <a:cs typeface="Arial" panose="020B0604020202020204" pitchFamily="34" charset="0"/>
              </a:rPr>
              <a:t>esecih</a:t>
            </a:r>
            <a:r>
              <a:rPr lang="sl-SI" sz="2400" dirty="0">
                <a:latin typeface="Arial" panose="020B0604020202020204" pitchFamily="34" charset="0"/>
                <a:cs typeface="Arial" panose="020B0604020202020204" pitchFamily="34" charset="0"/>
              </a:rPr>
              <a:t> okužbo, najpogosteje respiratornega in </a:t>
            </a:r>
            <a:r>
              <a:rPr lang="sl-SI" sz="2400" dirty="0" err="1">
                <a:latin typeface="Arial" panose="020B0604020202020204" pitchFamily="34" charset="0"/>
                <a:cs typeface="Arial" panose="020B0604020202020204" pitchFamily="34" charset="0"/>
              </a:rPr>
              <a:t>urinarnega</a:t>
            </a:r>
            <a:r>
              <a:rPr lang="sl-SI" sz="2400" dirty="0">
                <a:latin typeface="Arial" panose="020B0604020202020204" pitchFamily="34" charset="0"/>
                <a:cs typeface="Arial" panose="020B0604020202020204" pitchFamily="34" charset="0"/>
              </a:rPr>
              <a:t> trakta </a:t>
            </a:r>
            <a:r>
              <a:rPr lang="sl-SI" sz="1800" dirty="0">
                <a:latin typeface="Arial" panose="020B0604020202020204" pitchFamily="34" charset="0"/>
                <a:cs typeface="Arial" panose="020B0604020202020204" pitchFamily="34" charset="0"/>
              </a:rPr>
              <a:t>(</a:t>
            </a:r>
            <a:r>
              <a:rPr lang="sl-SI" sz="1800" dirty="0" err="1">
                <a:latin typeface="Arial" panose="020B0604020202020204" pitchFamily="34" charset="0"/>
                <a:cs typeface="Arial" panose="020B0604020202020204" pitchFamily="34" charset="0"/>
              </a:rPr>
              <a:t>Mitchell</a:t>
            </a:r>
            <a:r>
              <a:rPr lang="sl-SI" sz="1800" dirty="0">
                <a:latin typeface="Arial" panose="020B0604020202020204" pitchFamily="34" charset="0"/>
                <a:cs typeface="Arial" panose="020B0604020202020204" pitchFamily="34" charset="0"/>
              </a:rPr>
              <a:t>, JAMA 2014) </a:t>
            </a:r>
          </a:p>
          <a:p>
            <a:pPr marL="457200" indent="-457200">
              <a:buFont typeface="Arial" panose="020B0604020202020204" pitchFamily="34" charset="0"/>
              <a:buChar char="•"/>
            </a:pPr>
            <a:r>
              <a:rPr lang="sl-SI" sz="2800" dirty="0">
                <a:latin typeface="Arial" panose="020B0604020202020204" pitchFamily="34" charset="0"/>
                <a:cs typeface="Arial" panose="020B0604020202020204" pitchFamily="34" charset="0"/>
              </a:rPr>
              <a:t>½ bolnikov z napredovalo demenco ima pljučnico v zadnjih 2 tednih življenja </a:t>
            </a:r>
            <a:r>
              <a:rPr lang="sl-SI" sz="1800" dirty="0">
                <a:latin typeface="Arial" panose="020B0604020202020204" pitchFamily="34" charset="0"/>
                <a:cs typeface="Arial" panose="020B0604020202020204" pitchFamily="34" charset="0"/>
              </a:rPr>
              <a:t>(</a:t>
            </a:r>
            <a:r>
              <a:rPr lang="sl-SI" sz="1800" dirty="0" err="1">
                <a:latin typeface="Arial" panose="020B0604020202020204" pitchFamily="34" charset="0"/>
                <a:cs typeface="Arial" panose="020B0604020202020204" pitchFamily="34" charset="0"/>
              </a:rPr>
              <a:t>Chen</a:t>
            </a:r>
            <a:r>
              <a:rPr lang="sl-SI" sz="1800" dirty="0">
                <a:latin typeface="Arial" panose="020B0604020202020204" pitchFamily="34" charset="0"/>
                <a:cs typeface="Arial" panose="020B0604020202020204" pitchFamily="34" charset="0"/>
              </a:rPr>
              <a:t>, J Am </a:t>
            </a:r>
            <a:r>
              <a:rPr lang="sl-SI" sz="1800" dirty="0" err="1">
                <a:latin typeface="Arial" panose="020B0604020202020204" pitchFamily="34" charset="0"/>
                <a:cs typeface="Arial" panose="020B0604020202020204" pitchFamily="34" charset="0"/>
              </a:rPr>
              <a:t>Geriatr</a:t>
            </a:r>
            <a:r>
              <a:rPr lang="sl-SI" sz="1800" dirty="0">
                <a:latin typeface="Arial" panose="020B0604020202020204" pitchFamily="34" charset="0"/>
                <a:cs typeface="Arial" panose="020B0604020202020204" pitchFamily="34" charset="0"/>
              </a:rPr>
              <a:t> </a:t>
            </a:r>
            <a:r>
              <a:rPr lang="sl-SI" sz="1800" dirty="0" err="1">
                <a:latin typeface="Arial" panose="020B0604020202020204" pitchFamily="34" charset="0"/>
                <a:cs typeface="Arial" panose="020B0604020202020204" pitchFamily="34" charset="0"/>
              </a:rPr>
              <a:t>Soc</a:t>
            </a:r>
            <a:r>
              <a:rPr lang="sl-SI" sz="1800" dirty="0">
                <a:latin typeface="Arial" panose="020B0604020202020204" pitchFamily="34" charset="0"/>
                <a:cs typeface="Arial" panose="020B0604020202020204" pitchFamily="34" charset="0"/>
              </a:rPr>
              <a:t> 2006) </a:t>
            </a:r>
          </a:p>
          <a:p>
            <a:r>
              <a:rPr lang="sl-SI" sz="2800" dirty="0">
                <a:latin typeface="Arial" panose="020B0604020202020204" pitchFamily="34" charset="0"/>
                <a:cs typeface="Arial" panose="020B0604020202020204" pitchFamily="34" charset="0"/>
              </a:rPr>
              <a:t>Stopnja smrtnosti po dg. pljučnica v 6 m je 50 % </a:t>
            </a:r>
            <a:r>
              <a:rPr lang="sl-SI" sz="1800" dirty="0">
                <a:latin typeface="Arial" panose="020B0604020202020204" pitchFamily="34" charset="0"/>
                <a:cs typeface="Arial" panose="020B0604020202020204" pitchFamily="34" charset="0"/>
              </a:rPr>
              <a:t>(Morrison, JAMA 2000; </a:t>
            </a:r>
            <a:r>
              <a:rPr lang="sl-SI" sz="1800" dirty="0" err="1">
                <a:latin typeface="Arial" panose="020B0604020202020204" pitchFamily="34" charset="0"/>
                <a:cs typeface="Arial" panose="020B0604020202020204" pitchFamily="34" charset="0"/>
              </a:rPr>
              <a:t>Mitchell</a:t>
            </a:r>
            <a:r>
              <a:rPr lang="sl-SI" sz="1800" dirty="0">
                <a:latin typeface="Arial" panose="020B0604020202020204" pitchFamily="34" charset="0"/>
                <a:cs typeface="Arial" panose="020B0604020202020204" pitchFamily="34" charset="0"/>
              </a:rPr>
              <a:t>, N </a:t>
            </a:r>
            <a:r>
              <a:rPr lang="sl-SI" sz="1800" dirty="0" err="1">
                <a:latin typeface="Arial" panose="020B0604020202020204" pitchFamily="34" charset="0"/>
                <a:cs typeface="Arial" panose="020B0604020202020204" pitchFamily="34" charset="0"/>
              </a:rPr>
              <a:t>Engl</a:t>
            </a:r>
            <a:r>
              <a:rPr lang="sl-SI" sz="1800" dirty="0">
                <a:latin typeface="Arial" panose="020B0604020202020204" pitchFamily="34" charset="0"/>
                <a:cs typeface="Arial" panose="020B0604020202020204" pitchFamily="34" charset="0"/>
              </a:rPr>
              <a:t> J Med 2009)</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1322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39990" cy="640080"/>
          </a:xfrm>
        </p:spPr>
        <p:txBody>
          <a:bodyPr>
            <a:noAutofit/>
          </a:bodyPr>
          <a:lstStyle/>
          <a:p>
            <a:r>
              <a:rPr lang="sl-SI" b="1" dirty="0">
                <a:latin typeface="Arial" panose="020B0604020202020204" pitchFamily="34" charset="0"/>
                <a:cs typeface="Arial" panose="020B0604020202020204" pitchFamily="34" charset="0"/>
              </a:rPr>
              <a:t>3. Optimalna obravnava simptomov in zagotavljanje udobja</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5" y="1435608"/>
            <a:ext cx="11021701" cy="5012900"/>
          </a:xfrm>
        </p:spPr>
        <p:txBody>
          <a:bodyPr>
            <a:normAutofit fontScale="85000" lnSpcReduction="20000"/>
          </a:bodyPr>
          <a:lstStyle/>
          <a:p>
            <a:r>
              <a:rPr lang="sl-SI" sz="2600" u="sng" dirty="0">
                <a:latin typeface="Arial" panose="020B0604020202020204" pitchFamily="34" charset="0"/>
                <a:cs typeface="Arial" panose="020B0604020202020204" pitchFamily="34" charset="0"/>
              </a:rPr>
              <a:t>Celostni pristop:</a:t>
            </a:r>
            <a:r>
              <a:rPr lang="sl-SI" sz="2600" dirty="0">
                <a:latin typeface="Arial" panose="020B0604020202020204" pitchFamily="34" charset="0"/>
                <a:cs typeface="Arial" panose="020B0604020202020204" pitchFamily="34" charset="0"/>
              </a:rPr>
              <a:t> pogostost, medsebojna povezanost simptomov</a:t>
            </a:r>
          </a:p>
          <a:p>
            <a:r>
              <a:rPr lang="sl-SI" sz="2600" b="1" dirty="0">
                <a:latin typeface="Arial" panose="020B0604020202020204" pitchFamily="34" charset="0"/>
                <a:cs typeface="Arial" panose="020B0604020202020204" pitchFamily="34" charset="0"/>
              </a:rPr>
              <a:t>Obravnava vedenjske simptomatike hkrati s obravnavo somatskih težav</a:t>
            </a:r>
          </a:p>
          <a:p>
            <a:pPr lvl="2"/>
            <a:r>
              <a:rPr lang="sl-SI" sz="2600" dirty="0">
                <a:latin typeface="Arial" panose="020B0604020202020204" pitchFamily="34" charset="0"/>
                <a:cs typeface="Arial" panose="020B0604020202020204" pitchFamily="34" charset="0"/>
              </a:rPr>
              <a:t>Bolečina se pogosto kaže z agitacijo</a:t>
            </a:r>
          </a:p>
          <a:p>
            <a:pPr lvl="2"/>
            <a:r>
              <a:rPr lang="sl-SI" sz="2600" dirty="0">
                <a:latin typeface="Arial" panose="020B0604020202020204" pitchFamily="34" charset="0"/>
                <a:cs typeface="Arial" panose="020B0604020202020204" pitchFamily="34" charset="0"/>
              </a:rPr>
              <a:t>Delirij</a:t>
            </a:r>
          </a:p>
          <a:p>
            <a:pPr lvl="2"/>
            <a:r>
              <a:rPr lang="sl-SI" sz="2600" dirty="0">
                <a:latin typeface="Arial" panose="020B0604020202020204" pitchFamily="34" charset="0"/>
                <a:cs typeface="Arial" panose="020B0604020202020204" pitchFamily="34" charset="0"/>
              </a:rPr>
              <a:t>Nezadovoljene fiziološke in čustvene potrebe</a:t>
            </a:r>
          </a:p>
          <a:p>
            <a:pPr lvl="2"/>
            <a:r>
              <a:rPr lang="sl-SI" sz="2600" dirty="0">
                <a:latin typeface="Arial" panose="020B0604020202020204" pitchFamily="34" charset="0"/>
                <a:cs typeface="Arial" panose="020B0604020202020204" pitchFamily="34" charset="0"/>
              </a:rPr>
              <a:t>Lakota in žeja, </a:t>
            </a:r>
            <a:r>
              <a:rPr lang="sl-SI" sz="2600" dirty="0" err="1">
                <a:latin typeface="Arial" panose="020B0604020202020204" pitchFamily="34" charset="0"/>
                <a:cs typeface="Arial" panose="020B0604020202020204" pitchFamily="34" charset="0"/>
              </a:rPr>
              <a:t>okoljski</a:t>
            </a:r>
            <a:r>
              <a:rPr lang="sl-SI" sz="2600" dirty="0">
                <a:latin typeface="Arial" panose="020B0604020202020204" pitchFamily="34" charset="0"/>
                <a:cs typeface="Arial" panose="020B0604020202020204" pitchFamily="34" charset="0"/>
              </a:rPr>
              <a:t> dejavniki, npr. mraz, vročina</a:t>
            </a:r>
          </a:p>
          <a:p>
            <a:pPr lvl="2"/>
            <a:r>
              <a:rPr lang="sl-SI" sz="2600" dirty="0">
                <a:latin typeface="Arial" panose="020B0604020202020204" pitchFamily="34" charset="0"/>
                <a:cs typeface="Arial" panose="020B0604020202020204" pitchFamily="34" charset="0"/>
              </a:rPr>
              <a:t>Čustva, npr. strah, občutek osamljenosti, zapuščenosti</a:t>
            </a:r>
          </a:p>
          <a:p>
            <a:endParaRPr lang="en-GB" dirty="0"/>
          </a:p>
        </p:txBody>
      </p:sp>
    </p:spTree>
    <p:extLst>
      <p:ext uri="{BB962C8B-B14F-4D97-AF65-F5344CB8AC3E}">
        <p14:creationId xmlns:p14="http://schemas.microsoft.com/office/powerpoint/2010/main" val="52468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8C80A3-81F6-4A75-82A5-ACA2E2FC3A0B}"/>
              </a:ext>
            </a:extLst>
          </p:cNvPr>
          <p:cNvSpPr>
            <a:spLocks noGrp="1"/>
          </p:cNvSpPr>
          <p:nvPr>
            <p:ph type="title"/>
          </p:nvPr>
        </p:nvSpPr>
        <p:spPr/>
        <p:txBody>
          <a:bodyPr>
            <a:noAutofit/>
          </a:bodyPr>
          <a:lstStyle/>
          <a:p>
            <a:r>
              <a:rPr lang="sl-SI" sz="4400" b="1" dirty="0">
                <a:latin typeface="Arial" panose="020B0604020202020204" pitchFamily="34" charset="0"/>
                <a:cs typeface="Arial" panose="020B0604020202020204" pitchFamily="34" charset="0"/>
              </a:rPr>
              <a:t>Iz vsakdanjega dela</a:t>
            </a:r>
          </a:p>
        </p:txBody>
      </p:sp>
      <p:sp>
        <p:nvSpPr>
          <p:cNvPr id="3" name="Označba mesta vsebine 2">
            <a:extLst>
              <a:ext uri="{FF2B5EF4-FFF2-40B4-BE49-F238E27FC236}">
                <a16:creationId xmlns:a16="http://schemas.microsoft.com/office/drawing/2014/main" id="{72C2DF77-D066-4D39-97E9-471D23357100}"/>
              </a:ext>
            </a:extLst>
          </p:cNvPr>
          <p:cNvSpPr>
            <a:spLocks noGrp="1"/>
          </p:cNvSpPr>
          <p:nvPr>
            <p:ph sz="quarter" idx="10"/>
          </p:nvPr>
        </p:nvSpPr>
        <p:spPr>
          <a:xfrm>
            <a:off x="539496" y="1435608"/>
            <a:ext cx="10970514" cy="4850892"/>
          </a:xfrm>
        </p:spPr>
        <p:txBody>
          <a:bodyPr>
            <a:normAutofit lnSpcReduction="10000"/>
          </a:bodyPr>
          <a:lstStyle/>
          <a:p>
            <a:pPr marL="342900" indent="-342900">
              <a:buFontTx/>
              <a:buChar char="-"/>
            </a:pPr>
            <a:r>
              <a:rPr lang="sl-SI" sz="2400" dirty="0">
                <a:latin typeface="Arial" panose="020B0604020202020204" pitchFamily="34" charset="0"/>
                <a:cs typeface="Arial" panose="020B0604020202020204" pitchFamily="34" charset="0"/>
              </a:rPr>
              <a:t>89-letni stanovalec DSO, 10 let Alzheimerjeva demenca</a:t>
            </a:r>
          </a:p>
          <a:p>
            <a:pPr marL="342900" indent="-342900">
              <a:buFontTx/>
              <a:buChar char="-"/>
            </a:pPr>
            <a:r>
              <a:rPr lang="sl-SI" sz="2400" dirty="0">
                <a:latin typeface="Arial" panose="020B0604020202020204" pitchFamily="34" charset="0"/>
                <a:cs typeface="Arial" panose="020B0604020202020204" pitchFamily="34" charset="0"/>
              </a:rPr>
              <a:t>Kognitivni upad je napredoval, hčerke, ki je njegova skrbnica, ne prepozna več, zmore le nekaj besed, brez smiselnega verbalnega kontakta, v vsem odvisen od tuje pomoči</a:t>
            </a:r>
            <a:r>
              <a:rPr lang="sl-SI" sz="2400">
                <a:latin typeface="Arial" panose="020B0604020202020204" pitchFamily="34" charset="0"/>
                <a:cs typeface="Arial" panose="020B0604020202020204" pitchFamily="34" charset="0"/>
              </a:rPr>
              <a:t>, nepokreten, občasno </a:t>
            </a:r>
            <a:r>
              <a:rPr lang="sl-SI" sz="2400" dirty="0">
                <a:latin typeface="Arial" panose="020B0604020202020204" pitchFamily="34" charset="0"/>
                <a:cs typeface="Arial" panose="020B0604020202020204" pitchFamily="34" charset="0"/>
              </a:rPr>
              <a:t>prisoten psihomotorični nemir</a:t>
            </a:r>
          </a:p>
          <a:p>
            <a:pPr marL="342900" indent="-342900">
              <a:buFontTx/>
              <a:buChar char="-"/>
            </a:pPr>
            <a:r>
              <a:rPr lang="sl-SI" sz="2400" dirty="0">
                <a:latin typeface="Arial" panose="020B0604020202020204" pitchFamily="34" charset="0"/>
                <a:cs typeface="Arial" panose="020B0604020202020204" pitchFamily="34" charset="0"/>
              </a:rPr>
              <a:t>38,3 st. C, produktivno kašlja, frekvenca dihanja 28/min</a:t>
            </a:r>
          </a:p>
          <a:p>
            <a:pPr marL="342900" indent="-342900">
              <a:buFontTx/>
              <a:buChar char="-"/>
            </a:pPr>
            <a:r>
              <a:rPr lang="sl-SI" sz="2400" dirty="0">
                <a:latin typeface="Arial" panose="020B0604020202020204" pitchFamily="34" charset="0"/>
                <a:cs typeface="Arial" panose="020B0604020202020204" pitchFamily="34" charset="0"/>
              </a:rPr>
              <a:t>Negovalo osebje poroča, da je zadnjih nekaj mesecev pri obrokih večkrat kašljal in da opažajo težave pri požiranju (se mu zaletava)</a:t>
            </a:r>
          </a:p>
          <a:p>
            <a:pPr marL="342900" indent="-342900">
              <a:buFontTx/>
              <a:buChar char="-"/>
            </a:pPr>
            <a:endParaRPr lang="sl-SI"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313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1055892" cy="640080"/>
          </a:xfrm>
        </p:spPr>
        <p:txBody>
          <a:bodyPr/>
          <a:lstStyle/>
          <a:p>
            <a:r>
              <a:rPr lang="sl-SI" b="1" dirty="0">
                <a:latin typeface="Arial" panose="020B0604020202020204" pitchFamily="34" charset="0"/>
                <a:cs typeface="Arial" panose="020B0604020202020204" pitchFamily="34" charset="0"/>
              </a:rPr>
              <a:t>3. Optimalna obravnava simptomov in zagotavljanje udobja</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5" y="1435608"/>
            <a:ext cx="11037603" cy="5052656"/>
          </a:xfrm>
        </p:spPr>
        <p:txBody>
          <a:bodyPr>
            <a:normAutofit/>
          </a:bodyPr>
          <a:lstStyle/>
          <a:p>
            <a:r>
              <a:rPr lang="sl-SI" sz="2600" dirty="0">
                <a:latin typeface="Times New Roman" panose="02020603050405020304" pitchFamily="18" charset="0"/>
                <a:cs typeface="Times New Roman" panose="02020603050405020304" pitchFamily="18" charset="0"/>
              </a:rPr>
              <a:t>Uporaba analgetikov, če ne najdemo vzroka za spremembo vedenja (priporočilo EAPC)</a:t>
            </a:r>
          </a:p>
          <a:p>
            <a:r>
              <a:rPr lang="sl-SI" sz="2600" dirty="0">
                <a:latin typeface="Times New Roman" panose="02020603050405020304" pitchFamily="18" charset="0"/>
                <a:cs typeface="Times New Roman" panose="02020603050405020304" pitchFamily="18" charset="0"/>
              </a:rPr>
              <a:t>Sodelovanje celotnega tima pri identifikaciji izvora neudobja</a:t>
            </a:r>
          </a:p>
          <a:p>
            <a:pPr lvl="2"/>
            <a:r>
              <a:rPr lang="sl-SI" sz="2400" dirty="0">
                <a:latin typeface="Times New Roman" panose="02020603050405020304" pitchFamily="18" charset="0"/>
                <a:cs typeface="Times New Roman" panose="02020603050405020304" pitchFamily="18" charset="0"/>
              </a:rPr>
              <a:t>Lažja prepoznava, če bolnika dobro poznamo</a:t>
            </a:r>
          </a:p>
          <a:p>
            <a:endParaRPr lang="sl-SI" sz="2400" dirty="0">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 Lestvice za prepoznavo bolečine, </a:t>
            </a:r>
            <a:r>
              <a:rPr lang="sl-SI" sz="2400" dirty="0" err="1">
                <a:latin typeface="Times New Roman" panose="02020603050405020304" pitchFamily="18" charset="0"/>
                <a:cs typeface="Times New Roman" panose="02020603050405020304" pitchFamily="18" charset="0"/>
              </a:rPr>
              <a:t>dispneje</a:t>
            </a:r>
            <a:r>
              <a:rPr lang="sl-SI" sz="2400" dirty="0">
                <a:latin typeface="Times New Roman" panose="02020603050405020304" pitchFamily="18" charset="0"/>
                <a:cs typeface="Times New Roman" panose="02020603050405020304" pitchFamily="18" charset="0"/>
              </a:rPr>
              <a:t>, delirija …</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701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496" y="519618"/>
            <a:ext cx="11111551" cy="640080"/>
          </a:xfrm>
        </p:spPr>
        <p:txBody>
          <a:bodyPr/>
          <a:lstStyle/>
          <a:p>
            <a:r>
              <a:rPr lang="sl-SI" b="1" dirty="0">
                <a:latin typeface="Arial" panose="020B0604020202020204" pitchFamily="34" charset="0"/>
                <a:cs typeface="Arial" panose="020B0604020202020204" pitchFamily="34" charset="0"/>
              </a:rPr>
              <a:t>3. Optimalna obravnava simptomov in zagotavljanje udobja</a:t>
            </a:r>
            <a:endParaRPr lang="en-GB" dirty="0"/>
          </a:p>
        </p:txBody>
      </p:sp>
      <p:sp>
        <p:nvSpPr>
          <p:cNvPr id="3" name="Content Placeholder 2"/>
          <p:cNvSpPr>
            <a:spLocks noGrp="1"/>
          </p:cNvSpPr>
          <p:nvPr>
            <p:ph sz="quarter" idx="10"/>
          </p:nvPr>
        </p:nvSpPr>
        <p:spPr>
          <a:xfrm>
            <a:off x="539496" y="1435608"/>
            <a:ext cx="11029652" cy="5219634"/>
          </a:xfrm>
        </p:spPr>
        <p:txBody>
          <a:bodyPr/>
          <a:lstStyle/>
          <a:p>
            <a:r>
              <a:rPr lang="en-SI" sz="2400" dirty="0">
                <a:latin typeface="Times New Roman" panose="02020603050405020304" pitchFamily="18" charset="0"/>
                <a:cs typeface="Times New Roman" panose="02020603050405020304" pitchFamily="18" charset="0"/>
              </a:rPr>
              <a:t>Nefarmakološki </a:t>
            </a:r>
            <a:r>
              <a:rPr lang="sl-SI" sz="2400" dirty="0">
                <a:latin typeface="Times New Roman" panose="02020603050405020304" pitchFamily="18" charset="0"/>
                <a:cs typeface="Times New Roman" panose="02020603050405020304" pitchFamily="18" charset="0"/>
              </a:rPr>
              <a:t>pristopi pri vedenjskih spremembah imajo prednost</a:t>
            </a:r>
          </a:p>
          <a:p>
            <a:pPr lvl="1"/>
            <a:r>
              <a:rPr lang="sl-SI" sz="2400" dirty="0">
                <a:latin typeface="Times New Roman" panose="02020603050405020304" pitchFamily="18" charset="0"/>
                <a:cs typeface="Times New Roman" panose="02020603050405020304" pitchFamily="18" charset="0"/>
              </a:rPr>
              <a:t>Uporaba antipsihotikov, benzodiazepinov, oviranja (PVU) velikokrat še poslabša stanje, zniža raven udobja in zniža </a:t>
            </a:r>
            <a:r>
              <a:rPr lang="sl-SI" sz="2400" dirty="0" err="1">
                <a:latin typeface="Times New Roman" panose="02020603050405020304" pitchFamily="18" charset="0"/>
                <a:cs typeface="Times New Roman" panose="02020603050405020304" pitchFamily="18" charset="0"/>
              </a:rPr>
              <a:t>QoL</a:t>
            </a:r>
            <a:endParaRPr lang="sl-SI" sz="2400" dirty="0">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Nega pri umirajočih bolnikih, npr. obračanje bolnika, vlaženje ustnic, pogostejša </a:t>
            </a:r>
            <a:r>
              <a:rPr lang="sl-SI" sz="2400" dirty="0" err="1">
                <a:latin typeface="Times New Roman" panose="02020603050405020304" pitchFamily="18" charset="0"/>
                <a:cs typeface="Times New Roman" panose="02020603050405020304" pitchFamily="18" charset="0"/>
              </a:rPr>
              <a:t>anogenitalna</a:t>
            </a:r>
            <a:r>
              <a:rPr lang="sl-SI" sz="2400" dirty="0">
                <a:latin typeface="Times New Roman" panose="02020603050405020304" pitchFamily="18" charset="0"/>
                <a:cs typeface="Times New Roman" panose="02020603050405020304" pitchFamily="18" charset="0"/>
              </a:rPr>
              <a:t> nega izboljšujejo raven udobja</a:t>
            </a:r>
          </a:p>
          <a:p>
            <a:endParaRPr lang="en-GB" dirty="0"/>
          </a:p>
        </p:txBody>
      </p:sp>
    </p:spTree>
    <p:extLst>
      <p:ext uri="{BB962C8B-B14F-4D97-AF65-F5344CB8AC3E}">
        <p14:creationId xmlns:p14="http://schemas.microsoft.com/office/powerpoint/2010/main" val="2371570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SI"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Svojci</a:t>
            </a:r>
            <a:endParaRPr lang="en-GB"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8"/>
            <a:ext cx="11069408" cy="5100364"/>
          </a:xfrm>
        </p:spPr>
        <p:txBody>
          <a:bodyPr>
            <a:normAutofit fontScale="77500" lnSpcReduction="20000"/>
          </a:bodyPr>
          <a:lstStyle/>
          <a:p>
            <a:pPr lvl="0">
              <a:spcBef>
                <a:spcPts val="0"/>
              </a:spcBef>
              <a:spcAft>
                <a:spcPts val="0"/>
              </a:spcAft>
            </a:pPr>
            <a:r>
              <a:rPr lang="sl-SI" sz="3100" dirty="0">
                <a:latin typeface="Times New Roman" panose="02020603050405020304" pitchFamily="18" charset="0"/>
                <a:cs typeface="Times New Roman" panose="02020603050405020304" pitchFamily="18" charset="0"/>
              </a:rPr>
              <a:t>Razklani med dolžnostjo do skrbi za bližnjega ter lastnimi poklicnimi in družinski obveznostmi</a:t>
            </a:r>
            <a:endParaRPr lang="en-US" sz="3100" dirty="0">
              <a:latin typeface="Times New Roman" panose="02020603050405020304" pitchFamily="18" charset="0"/>
              <a:cs typeface="Times New Roman" panose="02020603050405020304" pitchFamily="18" charset="0"/>
            </a:endParaRPr>
          </a:p>
          <a:p>
            <a:pPr lvl="0">
              <a:spcBef>
                <a:spcPts val="0"/>
              </a:spcBef>
              <a:spcAft>
                <a:spcPts val="0"/>
              </a:spcAft>
            </a:pPr>
            <a:r>
              <a:rPr lang="sl-SI" sz="3100" dirty="0">
                <a:latin typeface="Times New Roman" panose="02020603050405020304" pitchFamily="18" charset="0"/>
                <a:cs typeface="Times New Roman" panose="02020603050405020304" pitchFamily="18" charset="0"/>
              </a:rPr>
              <a:t>Skrb je 24-urna zaposlitev - brez prostih dni (24/7)</a:t>
            </a:r>
            <a:endParaRPr lang="en-US" sz="3100" dirty="0">
              <a:latin typeface="Times New Roman" panose="02020603050405020304" pitchFamily="18" charset="0"/>
              <a:cs typeface="Times New Roman" panose="02020603050405020304" pitchFamily="18" charset="0"/>
            </a:endParaRPr>
          </a:p>
          <a:p>
            <a:pPr lvl="0">
              <a:spcBef>
                <a:spcPts val="0"/>
              </a:spcBef>
              <a:spcAft>
                <a:spcPts val="0"/>
              </a:spcAft>
            </a:pPr>
            <a:r>
              <a:rPr lang="sl-SI" sz="3100" dirty="0">
                <a:latin typeface="Times New Roman" panose="02020603050405020304" pitchFamily="18" charset="0"/>
                <a:cs typeface="Times New Roman" panose="02020603050405020304" pitchFamily="18" charset="0"/>
              </a:rPr>
              <a:t>Občutek, da so izgubili nadzor na lastnim življenjem</a:t>
            </a:r>
            <a:endParaRPr lang="en-US" sz="3100" dirty="0">
              <a:latin typeface="Times New Roman" panose="02020603050405020304" pitchFamily="18" charset="0"/>
              <a:cs typeface="Times New Roman" panose="02020603050405020304" pitchFamily="18" charset="0"/>
            </a:endParaRPr>
          </a:p>
          <a:p>
            <a:pPr lvl="0">
              <a:spcBef>
                <a:spcPts val="0"/>
              </a:spcBef>
              <a:spcAft>
                <a:spcPts val="0"/>
              </a:spcAft>
            </a:pPr>
            <a:r>
              <a:rPr lang="sl-SI" sz="3100" dirty="0">
                <a:latin typeface="Times New Roman" panose="02020603050405020304" pitchFamily="18" charset="0"/>
                <a:cs typeface="Times New Roman" panose="02020603050405020304" pitchFamily="18" charset="0"/>
              </a:rPr>
              <a:t>Žalovanje se začne veliko pred smrtjo</a:t>
            </a:r>
          </a:p>
          <a:p>
            <a:pPr>
              <a:lnSpc>
                <a:spcPct val="120000"/>
              </a:lnSpc>
              <a:spcBef>
                <a:spcPts val="0"/>
              </a:spcBef>
              <a:spcAft>
                <a:spcPts val="0"/>
              </a:spcAft>
            </a:pPr>
            <a:endParaRPr lang="en-SI" sz="2800" dirty="0">
              <a:latin typeface="Times New Roman" panose="02020603050405020304" pitchFamily="18" charset="0"/>
              <a:cs typeface="Times New Roman" panose="02020603050405020304" pitchFamily="18" charset="0"/>
            </a:endParaRPr>
          </a:p>
          <a:p>
            <a:pPr>
              <a:lnSpc>
                <a:spcPct val="120000"/>
              </a:lnSpc>
              <a:spcBef>
                <a:spcPts val="0"/>
              </a:spcBef>
              <a:spcAft>
                <a:spcPts val="0"/>
              </a:spcAft>
            </a:pPr>
            <a:r>
              <a:rPr lang="sl-SI" sz="2800" dirty="0">
                <a:latin typeface="Times New Roman" panose="02020603050405020304" pitchFamily="18" charset="0"/>
                <a:cs typeface="Times New Roman" panose="02020603050405020304" pitchFamily="18" charset="0"/>
              </a:rPr>
              <a:t>Tipični negovalec:</a:t>
            </a:r>
          </a:p>
          <a:p>
            <a:pPr lvl="1">
              <a:lnSpc>
                <a:spcPct val="120000"/>
              </a:lnSpc>
              <a:spcBef>
                <a:spcPts val="0"/>
              </a:spcBef>
              <a:spcAft>
                <a:spcPts val="0"/>
              </a:spcAft>
            </a:pPr>
            <a:r>
              <a:rPr lang="sl-SI" sz="2800" dirty="0">
                <a:latin typeface="Times New Roman" panose="02020603050405020304" pitchFamily="18" charset="0"/>
                <a:cs typeface="Times New Roman" panose="02020603050405020304" pitchFamily="18" charset="0"/>
              </a:rPr>
              <a:t>Ženska nad 50 let</a:t>
            </a:r>
          </a:p>
          <a:p>
            <a:pPr lvl="1">
              <a:lnSpc>
                <a:spcPct val="120000"/>
              </a:lnSpc>
              <a:spcBef>
                <a:spcPts val="0"/>
              </a:spcBef>
              <a:spcAft>
                <a:spcPts val="0"/>
              </a:spcAft>
            </a:pPr>
            <a:r>
              <a:rPr lang="sl-SI" sz="2800" dirty="0">
                <a:latin typeface="Times New Roman" panose="02020603050405020304" pitchFamily="18" charset="0"/>
                <a:cs typeface="Times New Roman" panose="02020603050405020304" pitchFamily="18" charset="0"/>
              </a:rPr>
              <a:t>49 % jih ima težave s spanjem</a:t>
            </a:r>
          </a:p>
          <a:p>
            <a:pPr lvl="1">
              <a:lnSpc>
                <a:spcPct val="120000"/>
              </a:lnSpc>
              <a:spcBef>
                <a:spcPts val="0"/>
              </a:spcBef>
              <a:spcAft>
                <a:spcPts val="0"/>
              </a:spcAft>
            </a:pPr>
            <a:r>
              <a:rPr lang="sl-SI" sz="2800" dirty="0">
                <a:latin typeface="Times New Roman" panose="02020603050405020304" pitchFamily="18" charset="0"/>
                <a:cs typeface="Times New Roman" panose="02020603050405020304" pitchFamily="18" charset="0"/>
              </a:rPr>
              <a:t>48 % jih dopust in bolniški stalež porabi za skrb za obolele bližnje</a:t>
            </a:r>
          </a:p>
          <a:p>
            <a:pPr lvl="1">
              <a:lnSpc>
                <a:spcPct val="120000"/>
              </a:lnSpc>
              <a:spcBef>
                <a:spcPts val="0"/>
              </a:spcBef>
              <a:spcAft>
                <a:spcPts val="0"/>
              </a:spcAft>
            </a:pPr>
            <a:r>
              <a:rPr lang="sl-SI" sz="2800" dirty="0">
                <a:latin typeface="Times New Roman" panose="02020603050405020304" pitchFamily="18" charset="0"/>
                <a:cs typeface="Times New Roman" panose="02020603050405020304" pitchFamily="18" charset="0"/>
              </a:rPr>
              <a:t>Pri 26 % se kot neposredna posledica skrbi pojavi bolezen oz. se poslabša že ugotovljena</a:t>
            </a:r>
          </a:p>
          <a:p>
            <a:pPr lvl="1">
              <a:lnSpc>
                <a:spcPct val="120000"/>
              </a:lnSpc>
              <a:spcBef>
                <a:spcPts val="0"/>
              </a:spcBef>
              <a:spcAft>
                <a:spcPts val="0"/>
              </a:spcAft>
            </a:pPr>
            <a:r>
              <a:rPr lang="sl-SI" sz="2800" dirty="0">
                <a:latin typeface="Times New Roman" panose="02020603050405020304" pitchFamily="18" charset="0"/>
                <a:cs typeface="Times New Roman" panose="02020603050405020304" pitchFamily="18" charset="0"/>
              </a:rPr>
              <a:t>37 % jih zaprosi za skrajšan delovni čas oz. pusti službo …</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009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C0F5FC-9AE7-4A4A-B2F7-2B2F7B1E0975}"/>
              </a:ext>
            </a:extLst>
          </p:cNvPr>
          <p:cNvSpPr>
            <a:spLocks noGrp="1"/>
          </p:cNvSpPr>
          <p:nvPr>
            <p:ph type="title"/>
          </p:nvPr>
        </p:nvSpPr>
        <p:spPr/>
        <p:txBody>
          <a:bodyPr>
            <a:noAutofit/>
          </a:bodyPr>
          <a:lstStyle/>
          <a:p>
            <a:r>
              <a:rPr lang="sl-SI" sz="4000" b="1" dirty="0">
                <a:latin typeface="Arial" panose="020B0604020202020204" pitchFamily="34" charset="0"/>
                <a:cs typeface="Arial" panose="020B0604020202020204" pitchFamily="34" charset="0"/>
              </a:rPr>
              <a:t>Literatura</a:t>
            </a:r>
          </a:p>
        </p:txBody>
      </p:sp>
      <p:sp>
        <p:nvSpPr>
          <p:cNvPr id="3" name="Označba mesta vsebine 2">
            <a:extLst>
              <a:ext uri="{FF2B5EF4-FFF2-40B4-BE49-F238E27FC236}">
                <a16:creationId xmlns:a16="http://schemas.microsoft.com/office/drawing/2014/main" id="{C9E663DE-EE39-4B3E-93AA-6766BC18EA92}"/>
              </a:ext>
            </a:extLst>
          </p:cNvPr>
          <p:cNvSpPr>
            <a:spLocks noGrp="1"/>
          </p:cNvSpPr>
          <p:nvPr>
            <p:ph sz="quarter" idx="10"/>
          </p:nvPr>
        </p:nvSpPr>
        <p:spPr>
          <a:xfrm>
            <a:off x="539496" y="1435608"/>
            <a:ext cx="10993374" cy="4839462"/>
          </a:xfrm>
        </p:spPr>
        <p:txBody>
          <a:bodyPr>
            <a:normAutofit fontScale="85000" lnSpcReduction="20000"/>
          </a:bodyPr>
          <a:lstStyle/>
          <a:p>
            <a:r>
              <a:rPr lang="sl-SI" sz="2100" dirty="0" err="1">
                <a:latin typeface="Arial" panose="020B0604020202020204" pitchFamily="34" charset="0"/>
                <a:cs typeface="Arial" panose="020B0604020202020204" pitchFamily="34" charset="0"/>
              </a:rPr>
              <a:t>Mitchell</a:t>
            </a:r>
            <a:r>
              <a:rPr lang="sl-SI" sz="2100" dirty="0">
                <a:latin typeface="Arial" panose="020B0604020202020204" pitchFamily="34" charset="0"/>
                <a:cs typeface="Arial" panose="020B0604020202020204" pitchFamily="34" charset="0"/>
              </a:rPr>
              <a:t> SL, </a:t>
            </a:r>
            <a:r>
              <a:rPr lang="sl-SI" sz="2100" dirty="0" err="1">
                <a:latin typeface="Arial" panose="020B0604020202020204" pitchFamily="34" charset="0"/>
                <a:cs typeface="Arial" panose="020B0604020202020204" pitchFamily="34" charset="0"/>
              </a:rPr>
              <a:t>Teno</a:t>
            </a:r>
            <a:r>
              <a:rPr lang="sl-SI" sz="2100" dirty="0">
                <a:latin typeface="Arial" panose="020B0604020202020204" pitchFamily="34" charset="0"/>
                <a:cs typeface="Arial" panose="020B0604020202020204" pitchFamily="34" charset="0"/>
              </a:rPr>
              <a:t> JM, </a:t>
            </a:r>
            <a:r>
              <a:rPr lang="sl-SI" sz="2100" dirty="0" err="1">
                <a:latin typeface="Arial" panose="020B0604020202020204" pitchFamily="34" charset="0"/>
                <a:cs typeface="Arial" panose="020B0604020202020204" pitchFamily="34" charset="0"/>
              </a:rPr>
              <a:t>Kiely</a:t>
            </a:r>
            <a:r>
              <a:rPr lang="sl-SI" sz="2100" dirty="0">
                <a:latin typeface="Arial" panose="020B0604020202020204" pitchFamily="34" charset="0"/>
                <a:cs typeface="Arial" panose="020B0604020202020204" pitchFamily="34" charset="0"/>
              </a:rPr>
              <a:t> DK, et </a:t>
            </a:r>
            <a:r>
              <a:rPr lang="sl-SI" sz="2100" dirty="0" err="1">
                <a:latin typeface="Arial" panose="020B0604020202020204" pitchFamily="34" charset="0"/>
                <a:cs typeface="Arial" panose="020B0604020202020204" pitchFamily="34" charset="0"/>
              </a:rPr>
              <a:t>al</a:t>
            </a:r>
            <a:r>
              <a:rPr lang="sl-SI" sz="2100"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The clinical course of advanced dementia.</a:t>
            </a:r>
            <a:r>
              <a:rPr lang="sl-SI" sz="2100" dirty="0">
                <a:latin typeface="Arial" panose="020B0604020202020204" pitchFamily="34" charset="0"/>
                <a:cs typeface="Arial" panose="020B0604020202020204" pitchFamily="34" charset="0"/>
              </a:rPr>
              <a:t> N </a:t>
            </a:r>
            <a:r>
              <a:rPr lang="sl-SI" sz="2100" dirty="0" err="1">
                <a:latin typeface="Arial" panose="020B0604020202020204" pitchFamily="34" charset="0"/>
                <a:cs typeface="Arial" panose="020B0604020202020204" pitchFamily="34" charset="0"/>
              </a:rPr>
              <a:t>Engl</a:t>
            </a:r>
            <a:r>
              <a:rPr lang="sl-SI" sz="2100" dirty="0">
                <a:latin typeface="Arial" panose="020B0604020202020204" pitchFamily="34" charset="0"/>
                <a:cs typeface="Arial" panose="020B0604020202020204" pitchFamily="34" charset="0"/>
              </a:rPr>
              <a:t> J Med 2009; 361: 1529-38.</a:t>
            </a:r>
          </a:p>
          <a:p>
            <a:r>
              <a:rPr lang="sl-SI" sz="2100" dirty="0" err="1">
                <a:latin typeface="Arial" panose="020B0604020202020204" pitchFamily="34" charset="0"/>
                <a:cs typeface="Arial" panose="020B0604020202020204" pitchFamily="34" charset="0"/>
              </a:rPr>
              <a:t>Mitchell</a:t>
            </a:r>
            <a:r>
              <a:rPr lang="sl-SI" sz="2100" dirty="0">
                <a:latin typeface="Arial" panose="020B0604020202020204" pitchFamily="34" charset="0"/>
                <a:cs typeface="Arial" panose="020B0604020202020204" pitchFamily="34" charset="0"/>
              </a:rPr>
              <a:t> SL. </a:t>
            </a:r>
            <a:r>
              <a:rPr lang="sl-SI" sz="2100" dirty="0" err="1">
                <a:latin typeface="Arial" panose="020B0604020202020204" pitchFamily="34" charset="0"/>
                <a:cs typeface="Arial" panose="020B0604020202020204" pitchFamily="34" charset="0"/>
              </a:rPr>
              <a:t>Advanced</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Dementia</a:t>
            </a:r>
            <a:r>
              <a:rPr lang="sl-SI" sz="2100" dirty="0">
                <a:latin typeface="Arial" panose="020B0604020202020204" pitchFamily="34" charset="0"/>
                <a:cs typeface="Arial" panose="020B0604020202020204" pitchFamily="34" charset="0"/>
              </a:rPr>
              <a:t>. N </a:t>
            </a:r>
            <a:r>
              <a:rPr lang="sl-SI" sz="2100" dirty="0" err="1">
                <a:latin typeface="Arial" panose="020B0604020202020204" pitchFamily="34" charset="0"/>
                <a:cs typeface="Arial" panose="020B0604020202020204" pitchFamily="34" charset="0"/>
              </a:rPr>
              <a:t>Engl</a:t>
            </a:r>
            <a:r>
              <a:rPr lang="sl-SI" sz="2100" dirty="0">
                <a:latin typeface="Arial" panose="020B0604020202020204" pitchFamily="34" charset="0"/>
                <a:cs typeface="Arial" panose="020B0604020202020204" pitchFamily="34" charset="0"/>
              </a:rPr>
              <a:t> J Med 2015; </a:t>
            </a:r>
            <a:r>
              <a:rPr lang="sl-SI" sz="2100">
                <a:latin typeface="Arial" panose="020B0604020202020204" pitchFamily="34" charset="0"/>
                <a:cs typeface="Arial" panose="020B0604020202020204" pitchFamily="34" charset="0"/>
              </a:rPr>
              <a:t>372; 26</a:t>
            </a:r>
            <a:r>
              <a:rPr lang="sl-SI" sz="2100" dirty="0">
                <a:latin typeface="Arial" panose="020B0604020202020204" pitchFamily="34" charset="0"/>
                <a:cs typeface="Arial" panose="020B0604020202020204" pitchFamily="34" charset="0"/>
              </a:rPr>
              <a:t>.</a:t>
            </a:r>
          </a:p>
          <a:p>
            <a:r>
              <a:rPr lang="sl-SI" sz="2100" dirty="0" err="1">
                <a:latin typeface="Arial" panose="020B0604020202020204" pitchFamily="34" charset="0"/>
                <a:cs typeface="Arial" panose="020B0604020202020204" pitchFamily="34" charset="0"/>
              </a:rPr>
              <a:t>Hanson</a:t>
            </a:r>
            <a:r>
              <a:rPr lang="sl-SI" sz="2100" dirty="0">
                <a:latin typeface="Arial" panose="020B0604020202020204" pitchFamily="34" charset="0"/>
                <a:cs typeface="Arial" panose="020B0604020202020204" pitchFamily="34" charset="0"/>
              </a:rPr>
              <a:t> LC, </a:t>
            </a:r>
            <a:r>
              <a:rPr lang="sl-SI" sz="2100" dirty="0" err="1">
                <a:latin typeface="Arial" panose="020B0604020202020204" pitchFamily="34" charset="0"/>
                <a:cs typeface="Arial" panose="020B0604020202020204" pitchFamily="34" charset="0"/>
              </a:rPr>
              <a:t>Ersek</a:t>
            </a:r>
            <a:r>
              <a:rPr lang="sl-SI" sz="2100" dirty="0">
                <a:latin typeface="Arial" panose="020B0604020202020204" pitchFamily="34" charset="0"/>
                <a:cs typeface="Arial" panose="020B0604020202020204" pitchFamily="34" charset="0"/>
              </a:rPr>
              <a:t> M, </a:t>
            </a:r>
            <a:r>
              <a:rPr lang="sl-SI" sz="2100" dirty="0" err="1">
                <a:latin typeface="Arial" panose="020B0604020202020204" pitchFamily="34" charset="0"/>
                <a:cs typeface="Arial" panose="020B0604020202020204" pitchFamily="34" charset="0"/>
              </a:rPr>
              <a:t>Gilliam</a:t>
            </a:r>
            <a:r>
              <a:rPr lang="sl-SI" sz="2100" dirty="0">
                <a:latin typeface="Arial" panose="020B0604020202020204" pitchFamily="34" charset="0"/>
                <a:cs typeface="Arial" panose="020B0604020202020204" pitchFamily="34" charset="0"/>
              </a:rPr>
              <a:t> R, </a:t>
            </a:r>
            <a:r>
              <a:rPr lang="sl-SI" sz="2100" dirty="0" err="1">
                <a:latin typeface="Arial" panose="020B0604020202020204" pitchFamily="34" charset="0"/>
                <a:cs typeface="Arial" panose="020B0604020202020204" pitchFamily="34" charset="0"/>
              </a:rPr>
              <a:t>Carey</a:t>
            </a:r>
            <a:r>
              <a:rPr lang="sl-SI" sz="2100"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TS. Oral feeding options for people with</a:t>
            </a:r>
            <a:r>
              <a:rPr lang="sl-SI" sz="2100"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dementia: a systematic review. J Am </a:t>
            </a:r>
            <a:r>
              <a:rPr lang="en-US" sz="2100" dirty="0" err="1">
                <a:latin typeface="Arial" panose="020B0604020202020204" pitchFamily="34" charset="0"/>
                <a:cs typeface="Arial" panose="020B0604020202020204" pitchFamily="34" charset="0"/>
              </a:rPr>
              <a:t>Geriatr</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Soc</a:t>
            </a:r>
            <a:r>
              <a:rPr lang="sl-SI" sz="2100" dirty="0">
                <a:latin typeface="Arial" panose="020B0604020202020204" pitchFamily="34" charset="0"/>
                <a:cs typeface="Arial" panose="020B0604020202020204" pitchFamily="34" charset="0"/>
              </a:rPr>
              <a:t> 2011; 59: 463-72.</a:t>
            </a:r>
          </a:p>
          <a:p>
            <a:r>
              <a:rPr lang="sl-SI" sz="2100" dirty="0">
                <a:latin typeface="Arial" panose="020B0604020202020204" pitchFamily="34" charset="0"/>
                <a:cs typeface="Arial" panose="020B0604020202020204" pitchFamily="34" charset="0"/>
              </a:rPr>
              <a:t>van der </a:t>
            </a:r>
            <a:r>
              <a:rPr lang="sl-SI" sz="2100" dirty="0" err="1">
                <a:latin typeface="Arial" panose="020B0604020202020204" pitchFamily="34" charset="0"/>
                <a:cs typeface="Arial" panose="020B0604020202020204" pitchFamily="34" charset="0"/>
              </a:rPr>
              <a:t>Steen</a:t>
            </a:r>
            <a:r>
              <a:rPr lang="sl-SI" sz="2100" dirty="0">
                <a:latin typeface="Arial" panose="020B0604020202020204" pitchFamily="34" charset="0"/>
                <a:cs typeface="Arial" panose="020B0604020202020204" pitchFamily="34" charset="0"/>
              </a:rPr>
              <a:t> JT, </a:t>
            </a:r>
            <a:r>
              <a:rPr lang="sl-SI" sz="2100" dirty="0" err="1">
                <a:latin typeface="Arial" panose="020B0604020202020204" pitchFamily="34" charset="0"/>
                <a:cs typeface="Arial" panose="020B0604020202020204" pitchFamily="34" charset="0"/>
              </a:rPr>
              <a:t>Radbruch</a:t>
            </a:r>
            <a:r>
              <a:rPr lang="sl-SI" sz="2100" dirty="0">
                <a:latin typeface="Arial" panose="020B0604020202020204" pitchFamily="34" charset="0"/>
                <a:cs typeface="Arial" panose="020B0604020202020204" pitchFamily="34" charset="0"/>
              </a:rPr>
              <a:t> L, </a:t>
            </a:r>
            <a:r>
              <a:rPr lang="sl-SI" sz="2100" dirty="0" err="1">
                <a:latin typeface="Arial" panose="020B0604020202020204" pitchFamily="34" charset="0"/>
                <a:cs typeface="Arial" panose="020B0604020202020204" pitchFamily="34" charset="0"/>
              </a:rPr>
              <a:t>Hertogh</a:t>
            </a:r>
            <a:r>
              <a:rPr lang="sl-SI" sz="2100" dirty="0">
                <a:latin typeface="Arial" panose="020B0604020202020204" pitchFamily="34" charset="0"/>
                <a:cs typeface="Arial" panose="020B0604020202020204" pitchFamily="34" charset="0"/>
              </a:rPr>
              <a:t> C, de </a:t>
            </a:r>
            <a:r>
              <a:rPr lang="sl-SI" sz="2100" dirty="0" err="1">
                <a:latin typeface="Arial" panose="020B0604020202020204" pitchFamily="34" charset="0"/>
                <a:cs typeface="Arial" panose="020B0604020202020204" pitchFamily="34" charset="0"/>
              </a:rPr>
              <a:t>Boer</a:t>
            </a:r>
            <a:r>
              <a:rPr lang="sl-SI" sz="2100" dirty="0">
                <a:latin typeface="Arial" panose="020B0604020202020204" pitchFamily="34" charset="0"/>
                <a:cs typeface="Arial" panose="020B0604020202020204" pitchFamily="34" charset="0"/>
              </a:rPr>
              <a:t> ME, Hughes  JC, </a:t>
            </a:r>
            <a:r>
              <a:rPr lang="sl-SI" sz="2100" dirty="0" err="1">
                <a:latin typeface="Arial" panose="020B0604020202020204" pitchFamily="34" charset="0"/>
                <a:cs typeface="Arial" panose="020B0604020202020204" pitchFamily="34" charset="0"/>
              </a:rPr>
              <a:t>Larkin</a:t>
            </a:r>
            <a:r>
              <a:rPr lang="sl-SI" sz="2100" dirty="0">
                <a:latin typeface="Arial" panose="020B0604020202020204" pitchFamily="34" charset="0"/>
                <a:cs typeface="Arial" panose="020B0604020202020204" pitchFamily="34" charset="0"/>
              </a:rPr>
              <a:t> P, Francke AL, </a:t>
            </a:r>
            <a:r>
              <a:rPr lang="sl-SI" sz="2100" dirty="0" err="1">
                <a:latin typeface="Arial" panose="020B0604020202020204" pitchFamily="34" charset="0"/>
                <a:cs typeface="Arial" panose="020B0604020202020204" pitchFamily="34" charset="0"/>
              </a:rPr>
              <a:t>Jünger</a:t>
            </a:r>
            <a:r>
              <a:rPr lang="sl-SI" sz="2100" dirty="0">
                <a:latin typeface="Arial" panose="020B0604020202020204" pitchFamily="34" charset="0"/>
                <a:cs typeface="Arial" panose="020B0604020202020204" pitchFamily="34" charset="0"/>
              </a:rPr>
              <a:t> S, </a:t>
            </a:r>
            <a:r>
              <a:rPr lang="sl-SI" sz="2100" dirty="0" err="1">
                <a:latin typeface="Arial" panose="020B0604020202020204" pitchFamily="34" charset="0"/>
                <a:cs typeface="Arial" panose="020B0604020202020204" pitchFamily="34" charset="0"/>
              </a:rPr>
              <a:t>Gove</a:t>
            </a:r>
            <a:r>
              <a:rPr lang="sl-SI" sz="2100" dirty="0">
                <a:latin typeface="Arial" panose="020B0604020202020204" pitchFamily="34" charset="0"/>
                <a:cs typeface="Arial" panose="020B0604020202020204" pitchFamily="34" charset="0"/>
              </a:rPr>
              <a:t> D, </a:t>
            </a:r>
            <a:r>
              <a:rPr lang="sl-SI" sz="2100" dirty="0" err="1">
                <a:latin typeface="Arial" panose="020B0604020202020204" pitchFamily="34" charset="0"/>
                <a:cs typeface="Arial" panose="020B0604020202020204" pitchFamily="34" charset="0"/>
              </a:rPr>
              <a:t>Firth</a:t>
            </a:r>
            <a:r>
              <a:rPr lang="sl-SI" sz="2100" dirty="0">
                <a:latin typeface="Arial" panose="020B0604020202020204" pitchFamily="34" charset="0"/>
                <a:cs typeface="Arial" panose="020B0604020202020204" pitchFamily="34" charset="0"/>
              </a:rPr>
              <a:t> P, </a:t>
            </a:r>
            <a:r>
              <a:rPr lang="sl-SI" sz="2100" dirty="0" err="1">
                <a:latin typeface="Arial" panose="020B0604020202020204" pitchFamily="34" charset="0"/>
                <a:cs typeface="Arial" panose="020B0604020202020204" pitchFamily="34" charset="0"/>
              </a:rPr>
              <a:t>Koopmans</a:t>
            </a:r>
            <a:r>
              <a:rPr lang="sl-SI" sz="2100" dirty="0">
                <a:latin typeface="Arial" panose="020B0604020202020204" pitchFamily="34" charset="0"/>
                <a:cs typeface="Arial" panose="020B0604020202020204" pitchFamily="34" charset="0"/>
              </a:rPr>
              <a:t> RTCM </a:t>
            </a:r>
            <a:r>
              <a:rPr lang="sl-SI" sz="2100" dirty="0" err="1">
                <a:latin typeface="Arial" panose="020B0604020202020204" pitchFamily="34" charset="0"/>
                <a:cs typeface="Arial" panose="020B0604020202020204" pitchFamily="34" charset="0"/>
              </a:rPr>
              <a:t>and</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Volicer</a:t>
            </a:r>
            <a:r>
              <a:rPr lang="sl-SI" sz="2100" dirty="0">
                <a:latin typeface="Arial" panose="020B0604020202020204" pitchFamily="34" charset="0"/>
                <a:cs typeface="Arial" panose="020B0604020202020204" pitchFamily="34" charset="0"/>
              </a:rPr>
              <a:t> L on </a:t>
            </a:r>
            <a:r>
              <a:rPr lang="sl-SI" sz="2100" dirty="0" err="1">
                <a:latin typeface="Arial" panose="020B0604020202020204" pitchFamily="34" charset="0"/>
                <a:cs typeface="Arial" panose="020B0604020202020204" pitchFamily="34" charset="0"/>
              </a:rPr>
              <a:t>behalf</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of</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the</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European</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Association</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for</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Palliative</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Care</a:t>
            </a:r>
            <a:r>
              <a:rPr lang="sl-SI" sz="2100" dirty="0">
                <a:latin typeface="Arial" panose="020B0604020202020204" pitchFamily="34" charset="0"/>
                <a:cs typeface="Arial" panose="020B0604020202020204" pitchFamily="34" charset="0"/>
              </a:rPr>
              <a:t> (EAPC). White </a:t>
            </a:r>
            <a:r>
              <a:rPr lang="sl-SI" sz="2100" dirty="0" err="1">
                <a:latin typeface="Arial" panose="020B0604020202020204" pitchFamily="34" charset="0"/>
                <a:cs typeface="Arial" panose="020B0604020202020204" pitchFamily="34" charset="0"/>
              </a:rPr>
              <a:t>paper</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defining</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optimal</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palliative</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care</a:t>
            </a:r>
            <a:r>
              <a:rPr lang="sl-SI" sz="2100" dirty="0">
                <a:latin typeface="Arial" panose="020B0604020202020204" pitchFamily="34" charset="0"/>
                <a:cs typeface="Arial" panose="020B0604020202020204" pitchFamily="34" charset="0"/>
              </a:rPr>
              <a:t> in </a:t>
            </a:r>
            <a:r>
              <a:rPr lang="sl-SI" sz="2100" dirty="0" err="1">
                <a:latin typeface="Arial" panose="020B0604020202020204" pitchFamily="34" charset="0"/>
                <a:cs typeface="Arial" panose="020B0604020202020204" pitchFamily="34" charset="0"/>
              </a:rPr>
              <a:t>older</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people</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with</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dementia</a:t>
            </a:r>
            <a:r>
              <a:rPr lang="sl-SI" sz="2100" dirty="0">
                <a:latin typeface="Arial" panose="020B0604020202020204" pitchFamily="34" charset="0"/>
                <a:cs typeface="Arial" panose="020B0604020202020204" pitchFamily="34" charset="0"/>
              </a:rPr>
              <a:t>: A </a:t>
            </a:r>
            <a:r>
              <a:rPr lang="sl-SI" sz="2100" dirty="0" err="1">
                <a:latin typeface="Arial" panose="020B0604020202020204" pitchFamily="34" charset="0"/>
                <a:cs typeface="Arial" panose="020B0604020202020204" pitchFamily="34" charset="0"/>
              </a:rPr>
              <a:t>Delphi</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study</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and</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recommendations</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from</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the</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European</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Association</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for</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Palliative</a:t>
            </a:r>
            <a:r>
              <a:rPr lang="sl-SI" sz="2100" dirty="0">
                <a:latin typeface="Arial" panose="020B0604020202020204" pitchFamily="34" charset="0"/>
                <a:cs typeface="Arial" panose="020B0604020202020204" pitchFamily="34" charset="0"/>
              </a:rPr>
              <a:t> </a:t>
            </a:r>
            <a:r>
              <a:rPr lang="sl-SI" sz="2100" dirty="0" err="1">
                <a:latin typeface="Arial" panose="020B0604020202020204" pitchFamily="34" charset="0"/>
                <a:cs typeface="Arial" panose="020B0604020202020204" pitchFamily="34" charset="0"/>
              </a:rPr>
              <a:t>Care</a:t>
            </a:r>
            <a:r>
              <a:rPr lang="sl-SI" sz="2100" dirty="0">
                <a:latin typeface="Arial" panose="020B0604020202020204" pitchFamily="34" charset="0"/>
                <a:cs typeface="Arial" panose="020B0604020202020204" pitchFamily="34" charset="0"/>
              </a:rPr>
              <a:t> </a:t>
            </a:r>
            <a:r>
              <a:rPr lang="it-IT" sz="2100" dirty="0">
                <a:latin typeface="Arial" panose="020B0604020202020204" pitchFamily="34" charset="0"/>
                <a:cs typeface="Arial" panose="020B0604020202020204" pitchFamily="34" charset="0"/>
              </a:rPr>
              <a:t>Palliative Medicine 2014, Vol. 28(3) 197–209</a:t>
            </a:r>
            <a:r>
              <a:rPr lang="sl-SI" sz="2100" dirty="0">
                <a:latin typeface="Arial" panose="020B0604020202020204" pitchFamily="34" charset="0"/>
                <a:cs typeface="Arial" panose="020B0604020202020204" pitchFamily="34" charset="0"/>
              </a:rPr>
              <a:t>.</a:t>
            </a:r>
          </a:p>
          <a:p>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250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513F924-85AE-46C2-94FA-63B850612077}"/>
              </a:ext>
            </a:extLst>
          </p:cNvPr>
          <p:cNvSpPr>
            <a:spLocks noGrp="1"/>
          </p:cNvSpPr>
          <p:nvPr>
            <p:ph type="title"/>
          </p:nvPr>
        </p:nvSpPr>
        <p:spPr>
          <a:xfrm>
            <a:off x="521207" y="448056"/>
            <a:ext cx="11023093" cy="640080"/>
          </a:xfrm>
        </p:spPr>
        <p:txBody>
          <a:bodyPr>
            <a:noAutofit/>
          </a:bodyPr>
          <a:lstStyle/>
          <a:p>
            <a:r>
              <a:rPr lang="sl-SI" sz="4400" b="1" dirty="0">
                <a:latin typeface="Arial" panose="020B0604020202020204" pitchFamily="34" charset="0"/>
                <a:cs typeface="Arial" panose="020B0604020202020204" pitchFamily="34" charset="0"/>
              </a:rPr>
              <a:t>Iz vsakdanjega dela</a:t>
            </a:r>
            <a:endParaRPr lang="sl-SI" sz="4400" b="1" dirty="0"/>
          </a:p>
        </p:txBody>
      </p:sp>
      <p:sp>
        <p:nvSpPr>
          <p:cNvPr id="3" name="Označba mesta vsebine 2">
            <a:extLst>
              <a:ext uri="{FF2B5EF4-FFF2-40B4-BE49-F238E27FC236}">
                <a16:creationId xmlns:a16="http://schemas.microsoft.com/office/drawing/2014/main" id="{3D1CC5BC-5534-4112-BEE7-C6AF250316C7}"/>
              </a:ext>
            </a:extLst>
          </p:cNvPr>
          <p:cNvSpPr>
            <a:spLocks noGrp="1"/>
          </p:cNvSpPr>
          <p:nvPr>
            <p:ph sz="quarter" idx="10"/>
          </p:nvPr>
        </p:nvSpPr>
        <p:spPr>
          <a:xfrm>
            <a:off x="539496" y="1291590"/>
            <a:ext cx="11023092" cy="5246370"/>
          </a:xfrm>
        </p:spPr>
        <p:txBody>
          <a:bodyPr>
            <a:normAutofit lnSpcReduction="10000"/>
          </a:bodyPr>
          <a:lstStyle/>
          <a:p>
            <a:pPr marL="457200" indent="-457200">
              <a:buFontTx/>
              <a:buChar char="-"/>
            </a:pPr>
            <a:r>
              <a:rPr lang="sl-SI" sz="2400" dirty="0">
                <a:latin typeface="Arial" panose="020B0604020202020204" pitchFamily="34" charset="0"/>
                <a:cs typeface="Arial" panose="020B0604020202020204" pitchFamily="34" charset="0"/>
              </a:rPr>
              <a:t>89-letni gospod, trenutno hospitaliziran na našem oddelku, cca. 5 let ima diagnosticirano vaskularno demenco</a:t>
            </a:r>
          </a:p>
          <a:p>
            <a:pPr marL="457200" indent="-457200">
              <a:buFontTx/>
              <a:buChar char="-"/>
            </a:pPr>
            <a:r>
              <a:rPr lang="sl-SI" sz="2400" dirty="0">
                <a:latin typeface="Arial" panose="020B0604020202020204" pitchFamily="34" charset="0"/>
                <a:cs typeface="Arial" panose="020B0604020202020204" pitchFamily="34" charset="0"/>
              </a:rPr>
              <a:t>Še pred zimo sam hodil na sprehode vsak dan (1 do1,5h ), občasno še slikal</a:t>
            </a:r>
          </a:p>
          <a:p>
            <a:pPr marL="457200" indent="-457200">
              <a:buFontTx/>
              <a:buChar char="-"/>
            </a:pPr>
            <a:r>
              <a:rPr lang="sl-SI" sz="2400" dirty="0">
                <a:latin typeface="Arial" panose="020B0604020202020204" pitchFamily="34" charset="0"/>
                <a:cs typeface="Arial" panose="020B0604020202020204" pitchFamily="34" charset="0"/>
              </a:rPr>
              <a:t>Pred cca 2 mesecema padel, brez vidnih poškodb, od takrat zmogel hoditi okoli hiše</a:t>
            </a:r>
          </a:p>
          <a:p>
            <a:pPr marL="457200" indent="-457200">
              <a:buFontTx/>
              <a:buChar char="-"/>
            </a:pPr>
            <a:r>
              <a:rPr lang="sl-SI" sz="2400" dirty="0">
                <a:latin typeface="Arial" panose="020B0604020202020204" pitchFamily="34" charset="0"/>
                <a:cs typeface="Arial" panose="020B0604020202020204" pitchFamily="34" charset="0"/>
              </a:rPr>
              <a:t>Zadnjih 10 dni pred hospitalizacijo 5x na IPP zaradi elektrolitskih motenj in oslabelosti. Na oddelku aspiriral, sedaj odklanja hrano, si puli NGS, logopedi ocenili, da hranjenje ni več varno. Uporabljen PVU.</a:t>
            </a:r>
          </a:p>
        </p:txBody>
      </p:sp>
    </p:spTree>
    <p:extLst>
      <p:ext uri="{BB962C8B-B14F-4D97-AF65-F5344CB8AC3E}">
        <p14:creationId xmlns:p14="http://schemas.microsoft.com/office/powerpoint/2010/main" val="1600969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7" y="448056"/>
            <a:ext cx="10483398" cy="640080"/>
          </a:xfrm>
        </p:spPr>
        <p:txBody>
          <a:bodyPr>
            <a:noAutofit/>
          </a:bodyPr>
          <a:lstStyle/>
          <a:p>
            <a:r>
              <a:rPr lang="sl-SI" sz="4400" b="1" dirty="0">
                <a:latin typeface="Arial" panose="020B0604020202020204" pitchFamily="34" charset="0"/>
                <a:cs typeface="Arial" panose="020B0604020202020204" pitchFamily="34" charset="0"/>
              </a:rPr>
              <a:t>Osnovni podatki o demenci</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539496" y="1435607"/>
            <a:ext cx="10592330" cy="4790264"/>
          </a:xfrm>
        </p:spPr>
        <p:txBody>
          <a:bodyPr>
            <a:normAutofit fontScale="70000" lnSpcReduction="20000"/>
          </a:bodyPr>
          <a:lstStyle/>
          <a:p>
            <a:r>
              <a:rPr lang="sl-SI" sz="2900" dirty="0">
                <a:latin typeface="Arial" panose="020B0604020202020204" pitchFamily="34" charset="0"/>
                <a:cs typeface="Arial" panose="020B0604020202020204" pitchFamily="34" charset="0"/>
              </a:rPr>
              <a:t>Demenca je sindrom: dežnik, pod katerim se skrivajo številni vzroki za nastanek in razvoj demence</a:t>
            </a:r>
          </a:p>
          <a:p>
            <a:r>
              <a:rPr lang="sl-SI" sz="2900" dirty="0">
                <a:latin typeface="Arial" panose="020B0604020202020204" pitchFamily="34" charset="0"/>
                <a:cs typeface="Arial" panose="020B0604020202020204" pitchFamily="34" charset="0"/>
              </a:rPr>
              <a:t>TRIAS SIMPTOMOV: Kognitivni in funkcionalni upad, VPSD se v poteku bolezni spreminjajo.</a:t>
            </a:r>
          </a:p>
          <a:p>
            <a:r>
              <a:rPr lang="sl-SI" sz="2900" dirty="0">
                <a:latin typeface="Arial" panose="020B0604020202020204" pitchFamily="34" charset="0"/>
                <a:cs typeface="Arial" panose="020B0604020202020204" pitchFamily="34" charset="0"/>
              </a:rPr>
              <a:t>Le okoli 10 % je reverzibilnih</a:t>
            </a:r>
          </a:p>
          <a:p>
            <a:r>
              <a:rPr lang="sl-SI" sz="2900" dirty="0">
                <a:latin typeface="Arial" panose="020B0604020202020204" pitchFamily="34" charset="0"/>
                <a:cs typeface="Arial" panose="020B0604020202020204" pitchFamily="34" charset="0"/>
              </a:rPr>
              <a:t>Večinoma gre za </a:t>
            </a:r>
            <a:r>
              <a:rPr lang="sl-SI" sz="2900" dirty="0" err="1">
                <a:latin typeface="Arial" panose="020B0604020202020204" pitchFamily="34" charset="0"/>
                <a:cs typeface="Arial" panose="020B0604020202020204" pitchFamily="34" charset="0"/>
              </a:rPr>
              <a:t>nevrodegenerativne</a:t>
            </a:r>
            <a:r>
              <a:rPr lang="sl-SI" sz="2900" dirty="0">
                <a:latin typeface="Arial" panose="020B0604020202020204" pitchFamily="34" charset="0"/>
                <a:cs typeface="Arial" panose="020B0604020202020204" pitchFamily="34" charset="0"/>
              </a:rPr>
              <a:t> bolezni (AD, FTD, DLT …) in vaskularno pogojeni kognitivni in funkcionalni upad</a:t>
            </a:r>
          </a:p>
          <a:p>
            <a:r>
              <a:rPr lang="sl-SI" sz="2900" dirty="0">
                <a:latin typeface="Arial" panose="020B0604020202020204" pitchFamily="34" charset="0"/>
                <a:cs typeface="Arial" panose="020B0604020202020204" pitchFamily="34" charset="0"/>
              </a:rPr>
              <a:t>Glavni dejavnik tveganja za razvoj demence je starost</a:t>
            </a:r>
          </a:p>
          <a:p>
            <a:endParaRPr lang="en-GB" dirty="0"/>
          </a:p>
        </p:txBody>
      </p:sp>
    </p:spTree>
    <p:extLst>
      <p:ext uri="{BB962C8B-B14F-4D97-AF65-F5344CB8AC3E}">
        <p14:creationId xmlns:p14="http://schemas.microsoft.com/office/powerpoint/2010/main" val="298999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hart 1"/>
          <p:cNvGraphicFramePr>
            <a:graphicFrameLocks noGrp="1"/>
          </p:cNvGraphicFramePr>
          <p:nvPr>
            <p:ph idx="1"/>
          </p:nvPr>
        </p:nvGraphicFramePr>
        <p:xfrm>
          <a:off x="1981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21207" y="448056"/>
            <a:ext cx="9751877" cy="640080"/>
          </a:xfrm>
        </p:spPr>
        <p:style>
          <a:lnRef idx="1">
            <a:schemeClr val="accent4"/>
          </a:lnRef>
          <a:fillRef idx="2">
            <a:schemeClr val="accent4"/>
          </a:fillRef>
          <a:effectRef idx="1">
            <a:schemeClr val="accent4"/>
          </a:effectRef>
          <a:fontRef idx="minor">
            <a:schemeClr val="dk1"/>
          </a:fontRef>
        </p:style>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Staranje Slovencev</a:t>
            </a:r>
          </a:p>
        </p:txBody>
      </p:sp>
    </p:spTree>
    <p:extLst>
      <p:ext uri="{BB962C8B-B14F-4D97-AF65-F5344CB8AC3E}">
        <p14:creationId xmlns:p14="http://schemas.microsoft.com/office/powerpoint/2010/main" val="242707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495" y="1435608"/>
            <a:ext cx="11037603" cy="4758458"/>
          </a:xfrm>
        </p:spPr>
        <p:txBody>
          <a:bodyPr/>
          <a:lstStyle/>
          <a:p>
            <a:r>
              <a:rPr lang="sl-SI" sz="2400" dirty="0">
                <a:latin typeface="Arial" panose="020B0604020202020204" pitchFamily="34" charset="0"/>
                <a:cs typeface="Arial" panose="020B0604020202020204" pitchFamily="34" charset="0"/>
              </a:rPr>
              <a:t>Zdravila, ki bi zaustavilo napredovanje bolezni ali bolezen naredilo reverzibilno, (še) ni</a:t>
            </a:r>
          </a:p>
          <a:p>
            <a:endParaRPr lang="en-GB" dirty="0"/>
          </a:p>
        </p:txBody>
      </p:sp>
      <p:sp>
        <p:nvSpPr>
          <p:cNvPr id="3" name="Title 2"/>
          <p:cNvSpPr>
            <a:spLocks noGrp="1"/>
          </p:cNvSpPr>
          <p:nvPr>
            <p:ph type="title"/>
          </p:nvPr>
        </p:nvSpPr>
        <p:spPr>
          <a:xfrm>
            <a:off x="521208" y="448056"/>
            <a:ext cx="10721936"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Demenca = neozdravljiva bolezen</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089048" y="2456953"/>
            <a:ext cx="6693988" cy="3575846"/>
          </a:xfrm>
          <a:prstGeom prst="rect">
            <a:avLst/>
          </a:prstGeom>
        </p:spPr>
      </p:pic>
    </p:spTree>
    <p:extLst>
      <p:ext uri="{BB962C8B-B14F-4D97-AF65-F5344CB8AC3E}">
        <p14:creationId xmlns:p14="http://schemas.microsoft.com/office/powerpoint/2010/main" val="207444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6716" y="1546925"/>
            <a:ext cx="11021701" cy="4933388"/>
          </a:xfrm>
        </p:spPr>
        <p:txBody>
          <a:bodyPr>
            <a:normAutofit fontScale="62500" lnSpcReduction="20000"/>
          </a:bodyPr>
          <a:lstStyle/>
          <a:p>
            <a:r>
              <a:rPr lang="sl-SI" sz="3400" dirty="0">
                <a:latin typeface="Arial" panose="020B0604020202020204" pitchFamily="34" charset="0"/>
                <a:cs typeface="Arial" panose="020B0604020202020204" pitchFamily="34" charset="0"/>
              </a:rPr>
              <a:t>Napredovanje bolezni je praviloma počasno in postopno</a:t>
            </a:r>
          </a:p>
          <a:p>
            <a:pPr lvl="1"/>
            <a:r>
              <a:rPr lang="sl-SI" sz="3400" dirty="0">
                <a:latin typeface="Arial" panose="020B0604020202020204" pitchFamily="34" charset="0"/>
                <a:cs typeface="Arial" panose="020B0604020202020204" pitchFamily="34" charset="0"/>
              </a:rPr>
              <a:t>Trajanje 3-12 let </a:t>
            </a:r>
          </a:p>
          <a:p>
            <a:pPr lvl="1"/>
            <a:r>
              <a:rPr lang="sl-SI" sz="3400" dirty="0">
                <a:latin typeface="Arial" panose="020B0604020202020204" pitchFamily="34" charset="0"/>
                <a:cs typeface="Arial" panose="020B0604020202020204" pitchFamily="34" charset="0"/>
              </a:rPr>
              <a:t>Različni dejavniki (infekcijske bolezni, operativni posegi, institucionalizacija, delirij ipd.) praviloma povzročijo abruptno poslabšanje simptomatike, tako kognitivnega, vedenjskega kot funkcionalnega statusa</a:t>
            </a:r>
          </a:p>
          <a:p>
            <a:pPr lvl="2"/>
            <a:r>
              <a:rPr lang="sl-SI" sz="2000" dirty="0">
                <a:latin typeface="Arial" panose="020B0604020202020204" pitchFamily="34" charset="0"/>
                <a:cs typeface="Arial" panose="020B0604020202020204" pitchFamily="34" charset="0"/>
              </a:rPr>
              <a:t>Kljub ozdravitvi se stanje praviloma ne povrne v prvotno, tj. pred delovanjem stresorja</a:t>
            </a:r>
          </a:p>
          <a:p>
            <a:pPr lvl="1"/>
            <a:r>
              <a:rPr lang="sl-SI" sz="3200" dirty="0">
                <a:latin typeface="Arial" panose="020B0604020202020204" pitchFamily="34" charset="0"/>
                <a:cs typeface="Arial" panose="020B0604020202020204" pitchFamily="34" charset="0"/>
              </a:rPr>
              <a:t>Jasen prehod v paliativno fazo je zelo, zelo redek</a:t>
            </a:r>
          </a:p>
          <a:p>
            <a:r>
              <a:rPr lang="sl-SI" sz="3200" dirty="0">
                <a:latin typeface="Arial" panose="020B0604020202020204" pitchFamily="34" charset="0"/>
                <a:cs typeface="Arial" panose="020B0604020202020204" pitchFamily="34" charset="0"/>
              </a:rPr>
              <a:t>Individualna prognoza je precej težko napovedljiva</a:t>
            </a:r>
          </a:p>
          <a:p>
            <a:endParaRPr lang="sl-SI" sz="2800" dirty="0"/>
          </a:p>
          <a:p>
            <a:endParaRPr lang="en-GB" dirty="0"/>
          </a:p>
        </p:txBody>
      </p:sp>
      <p:sp>
        <p:nvSpPr>
          <p:cNvPr id="3" name="Title 2"/>
          <p:cNvSpPr>
            <a:spLocks noGrp="1"/>
          </p:cNvSpPr>
          <p:nvPr>
            <p:ph type="title"/>
          </p:nvPr>
        </p:nvSpPr>
        <p:spPr>
          <a:xfrm>
            <a:off x="521208" y="448056"/>
            <a:ext cx="11039988"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Napredovanje demence</a:t>
            </a:r>
            <a:endParaRPr lang="en-GB" sz="4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44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543" y="496183"/>
            <a:ext cx="10186899" cy="640080"/>
          </a:xfrm>
        </p:spPr>
        <p:txBody>
          <a:bodyPr>
            <a:noAutofit/>
          </a:bodyPr>
          <a:lstStyle/>
          <a:p>
            <a:r>
              <a:rPr lang="sl-SI"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Modeli poteka bolezni </a:t>
            </a:r>
            <a:r>
              <a:rPr lang="sl-SI"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(Lynn, JAMA 2001)</a:t>
            </a:r>
            <a:endParaRPr lang="en-GB"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Content Placeholder 3"/>
          <p:cNvPicPr>
            <a:picLocks noGrp="1"/>
          </p:cNvPicPr>
          <p:nvPr>
            <p:ph sz="quarter" idx="10"/>
          </p:nvPr>
        </p:nvPicPr>
        <p:blipFill>
          <a:blip r:embed="rId2">
            <a:extLst>
              <a:ext uri="{28A0092B-C50C-407E-A947-70E740481C1C}">
                <a14:useLocalDpi xmlns:a14="http://schemas.microsoft.com/office/drawing/2010/main" val="0"/>
              </a:ext>
            </a:extLst>
          </a:blip>
          <a:srcRect/>
          <a:stretch>
            <a:fillRect/>
          </a:stretch>
        </p:blipFill>
        <p:spPr bwMode="auto">
          <a:xfrm>
            <a:off x="1676400" y="1435100"/>
            <a:ext cx="7756358" cy="4427538"/>
          </a:xfrm>
          <a:prstGeom prst="rect">
            <a:avLst/>
          </a:prstGeom>
          <a:noFill/>
          <a:ln>
            <a:noFill/>
          </a:ln>
        </p:spPr>
      </p:pic>
    </p:spTree>
    <p:extLst>
      <p:ext uri="{BB962C8B-B14F-4D97-AF65-F5344CB8AC3E}">
        <p14:creationId xmlns:p14="http://schemas.microsoft.com/office/powerpoint/2010/main" val="976959338"/>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_Win32_new.potx" id="{95F22252-1276-4CE0-B5B2-7173AC23E7C1}" vid="{5251F4FC-9BFF-4FAA-9D53-CA33255737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27F4297C738AF4BBF27970015D38D41" ma:contentTypeVersion="13" ma:contentTypeDescription="Ustvari nov dokument." ma:contentTypeScope="" ma:versionID="7714a622d17ab9b908394116ecf75aed">
  <xsd:schema xmlns:xsd="http://www.w3.org/2001/XMLSchema" xmlns:xs="http://www.w3.org/2001/XMLSchema" xmlns:p="http://schemas.microsoft.com/office/2006/metadata/properties" xmlns:ns3="b12fcb04-e1fc-459d-a5d0-97ab1d14739d" xmlns:ns4="bd4ead8d-6e76-4fa8-a333-cf10cbde876a" targetNamespace="http://schemas.microsoft.com/office/2006/metadata/properties" ma:root="true" ma:fieldsID="42c82a3c37d80950efa9b5ee64d4623e" ns3:_="" ns4:_="">
    <xsd:import namespace="b12fcb04-e1fc-459d-a5d0-97ab1d14739d"/>
    <xsd:import namespace="bd4ead8d-6e76-4fa8-a333-cf10cbde876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2fcb04-e1fc-459d-a5d0-97ab1d1473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4ead8d-6e76-4fa8-a333-cf10cbde876a" elementFormDefault="qualified">
    <xsd:import namespace="http://schemas.microsoft.com/office/2006/documentManagement/types"/>
    <xsd:import namespace="http://schemas.microsoft.com/office/infopath/2007/PartnerControls"/>
    <xsd:element name="SharedWithUsers" ma:index="17"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V skupni rabi s podrobnostmi" ma:internalName="SharedWithDetails" ma:readOnly="true">
      <xsd:simpleType>
        <xsd:restriction base="dms:Note">
          <xsd:maxLength value="255"/>
        </xsd:restriction>
      </xsd:simpleType>
    </xsd:element>
    <xsd:element name="SharingHintHash" ma:index="19" nillable="true" ma:displayName="Razprševanje namiga za skupno rab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EFBB76-1D7B-4863-BBD1-055C59738ED4}">
  <ds:schemaRefs>
    <ds:schemaRef ds:uri="b12fcb04-e1fc-459d-a5d0-97ab1d14739d"/>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schemas.openxmlformats.org/package/2006/metadata/core-properties"/>
    <ds:schemaRef ds:uri="http://schemas.microsoft.com/office/infopath/2007/PartnerControls"/>
    <ds:schemaRef ds:uri="bd4ead8d-6e76-4fa8-a333-cf10cbde876a"/>
    <ds:schemaRef ds:uri="http://purl.org/dc/dcmitype/"/>
  </ds:schemaRefs>
</ds:datastoreItem>
</file>

<file path=customXml/itemProps2.xml><?xml version="1.0" encoding="utf-8"?>
<ds:datastoreItem xmlns:ds="http://schemas.openxmlformats.org/officeDocument/2006/customXml" ds:itemID="{7BF9C035-61DF-4669-A3BD-74956D04ACE3}">
  <ds:schemaRefs>
    <ds:schemaRef ds:uri="http://schemas.microsoft.com/sharepoint/v3/contenttype/forms"/>
  </ds:schemaRefs>
</ds:datastoreItem>
</file>

<file path=customXml/itemProps3.xml><?xml version="1.0" encoding="utf-8"?>
<ds:datastoreItem xmlns:ds="http://schemas.openxmlformats.org/officeDocument/2006/customXml" ds:itemID="{1CA97F3A-80D8-4363-BF4D-9800284B10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2fcb04-e1fc-459d-a5d0-97ab1d14739d"/>
    <ds:schemaRef ds:uri="bd4ead8d-6e76-4fa8-a333-cf10cbde87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1371</TotalTime>
  <Words>2102</Words>
  <Application>Microsoft Office PowerPoint</Application>
  <PresentationFormat>Širokozaslonsko</PresentationFormat>
  <Paragraphs>200</Paragraphs>
  <Slides>33</Slides>
  <Notes>1</Notes>
  <HiddenSlides>0</HiddenSlides>
  <MMClips>0</MMClips>
  <ScaleCrop>false</ScaleCrop>
  <HeadingPairs>
    <vt:vector size="6" baseType="variant">
      <vt:variant>
        <vt:lpstr>Uporabljene pisave</vt:lpstr>
      </vt:variant>
      <vt:variant>
        <vt:i4>10</vt:i4>
      </vt:variant>
      <vt:variant>
        <vt:lpstr>Tema</vt:lpstr>
      </vt:variant>
      <vt:variant>
        <vt:i4>1</vt:i4>
      </vt:variant>
      <vt:variant>
        <vt:lpstr>Naslovi diapozitivov</vt:lpstr>
      </vt:variant>
      <vt:variant>
        <vt:i4>33</vt:i4>
      </vt:variant>
    </vt:vector>
  </HeadingPairs>
  <TitlesOfParts>
    <vt:vector size="44" baseType="lpstr">
      <vt:lpstr>Arial</vt:lpstr>
      <vt:lpstr>Calibri</vt:lpstr>
      <vt:lpstr>Lucida Sans Unicode</vt:lpstr>
      <vt:lpstr>Segoe UI</vt:lpstr>
      <vt:lpstr>Segoe UI Light</vt:lpstr>
      <vt:lpstr>Times New Roman</vt:lpstr>
      <vt:lpstr>Verdana</vt:lpstr>
      <vt:lpstr>Wingdings</vt:lpstr>
      <vt:lpstr>Wingdings 2</vt:lpstr>
      <vt:lpstr>Wingdings 3</vt:lpstr>
      <vt:lpstr>WelcomeDoc</vt:lpstr>
      <vt:lpstr> </vt:lpstr>
      <vt:lpstr>Vsebina predstavitve</vt:lpstr>
      <vt:lpstr>Iz vsakdanjega dela</vt:lpstr>
      <vt:lpstr>Iz vsakdanjega dela</vt:lpstr>
      <vt:lpstr>Osnovni podatki o demenci</vt:lpstr>
      <vt:lpstr>Staranje Slovencev</vt:lpstr>
      <vt:lpstr>Demenca = neozdravljiva bolezen</vt:lpstr>
      <vt:lpstr>Napredovanje demence</vt:lpstr>
      <vt:lpstr>Modeli poteka bolezni (Lynn, JAMA 2001)</vt:lpstr>
      <vt:lpstr>   Študija CASCADE (Mitchell, 2009)</vt:lpstr>
      <vt:lpstr>Definicija napredovale demence</vt:lpstr>
      <vt:lpstr>Značilnosti napredovale bolezni</vt:lpstr>
      <vt:lpstr>Lestvice za oceno napredovalosti demence</vt:lpstr>
      <vt:lpstr>FAST 6 in 7</vt:lpstr>
      <vt:lpstr>FAST 7c</vt:lpstr>
      <vt:lpstr>Vstop v paliativno fazo</vt:lpstr>
      <vt:lpstr>Cilji obravnave dementnega bolnika</vt:lpstr>
      <vt:lpstr>Evropska priporočila za obravnavo bolnikov z demenco</vt:lpstr>
      <vt:lpstr>Načrt obravnave</vt:lpstr>
      <vt:lpstr>Načrt obravnave</vt:lpstr>
      <vt:lpstr>Načrt obravnave</vt:lpstr>
      <vt:lpstr>1. Prognoza in pravočasno prepoznavanje umiranja</vt:lpstr>
      <vt:lpstr>1. Prognoza in pravočasno prepoznavanje umiranja</vt:lpstr>
      <vt:lpstr>2. Izogibanje pretirano agresivni, intenzivni, obremenjujoči obravnavi</vt:lpstr>
      <vt:lpstr>2. Izogibanje pretirano agresivni, intenzivni, obremenjujoči obravnavi</vt:lpstr>
      <vt:lpstr>2. Izogibanje pretirano agresivni, intenzivni, obremenjujoči obravnavi</vt:lpstr>
      <vt:lpstr>2. Izogibanje pretirano agresivni, intenzivni, obremenjujoči obravnavi</vt:lpstr>
      <vt:lpstr>2. Izogibanje pretirano agresivni, intenzivni, obremenjujoči obravnavi</vt:lpstr>
      <vt:lpstr>3. Optimalna obravnava simptomov in zagotavljanje udobja</vt:lpstr>
      <vt:lpstr>3. Optimalna obravnava simptomov in zagotavljanje udobja</vt:lpstr>
      <vt:lpstr>3. Optimalna obravnava simptomov in zagotavljanje udobja</vt:lpstr>
      <vt:lpstr>Svojci</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Mrvar, Andrej</dc:creator>
  <cp:keywords/>
  <cp:lastModifiedBy>Mateja Strbad</cp:lastModifiedBy>
  <cp:revision>147</cp:revision>
  <dcterms:created xsi:type="dcterms:W3CDTF">2018-06-02T07:54:59Z</dcterms:created>
  <dcterms:modified xsi:type="dcterms:W3CDTF">2024-01-30T17:44:52Z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0x010100727F4297C738AF4BBF27970015D38D41</vt:lpwstr>
  </property>
</Properties>
</file>